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3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 hasCustomPrompt="true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true"/>
          </p:cNvSpPr>
          <p:nvPr>
            <p:ph type="body" sz="half" idx="13" hasCustomPrompt="true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6" name="TextBox 15"/>
          <p:cNvSpPr txBox="true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true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true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8" name="Text Placeholder 3"/>
          <p:cNvSpPr>
            <a:spLocks noGrp="true"/>
          </p:cNvSpPr>
          <p:nvPr>
            <p:ph type="body" sz="half" idx="15" hasCustomPrompt="true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9" name="Text Placehold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10" name="Text Placeholder 3"/>
          <p:cNvSpPr>
            <a:spLocks noGrp="true"/>
          </p:cNvSpPr>
          <p:nvPr>
            <p:ph type="body" sz="half" idx="16" hasCustomPrompt="true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11" name="Text Placeholder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12" name="Text Placeholder 3"/>
          <p:cNvSpPr>
            <a:spLocks noGrp="true"/>
          </p:cNvSpPr>
          <p:nvPr>
            <p:ph type="body" sz="half" idx="17" hasCustomPrompt="true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true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20" name="Picture Placeholder 2"/>
          <p:cNvSpPr>
            <a:spLocks noGrp="true" noChangeAspect="true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true"/>
          </p:cNvSpPr>
          <p:nvPr>
            <p:ph type="body" sz="half" idx="18" hasCustomPrompt="true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22" name="Text Placehold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23" name="Picture Placeholder 2"/>
          <p:cNvSpPr>
            <a:spLocks noGrp="true" noChangeAspect="true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true"/>
          </p:cNvSpPr>
          <p:nvPr>
            <p:ph type="body" sz="half" idx="19" hasCustomPrompt="true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25" name="Text Placeholder 4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26" name="Picture Placeholder 2"/>
          <p:cNvSpPr>
            <a:spLocks noGrp="true" noChangeAspect="true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true"/>
          </p:cNvSpPr>
          <p:nvPr>
            <p:ph type="body" sz="half" idx="20" hasCustomPrompt="true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 hasCustomPrompt="true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 hasCustomPrompt="true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true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Introducción a C#</a:t>
            </a:r>
            <a:endParaRPr lang="es-AR" dirty="0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Laboratorio de Computación II</a:t>
            </a:r>
            <a:endParaRPr lang="es-AR" dirty="0">
              <a:solidFill>
                <a:schemeClr val="lt1"/>
              </a:solidFill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endParaRPr lang="es-AR" dirty="0"/>
          </a:p>
        </p:txBody>
      </p:sp>
      <p:sp>
        <p:nvSpPr>
          <p:cNvPr id="4" name="Título 1"/>
          <p:cNvSpPr txBox="true"/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1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Lógicos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true"/>
          </p:cNvGraphicFramePr>
          <p:nvPr/>
        </p:nvGraphicFramePr>
        <p:xfrm>
          <a:off x="1981200" y="2116666"/>
          <a:ext cx="8128000" cy="2377584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C#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 lógico Y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kumimoji="0" lang="es-AR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 lógico O</a:t>
                      </a:r>
                      <a:endParaRPr kumimoji="0" lang="es-A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panose="020B0604020202020204" pitchFamily="34" charset="0"/>
                        </a:rPr>
                        <a:t>||</a:t>
                      </a:r>
                      <a:endParaRPr kumimoji="0" lang="es-A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Negación lógica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Igualdad</a:t>
                      </a:r>
                      <a:endParaRPr kumimoji="0" lang="es-AR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Desigualdad</a:t>
                      </a:r>
                      <a:endParaRPr kumimoji="0" lang="es-AR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anchor="b" horzOverflow="overflow"/>
                </a:tc>
              </a:tr>
            </a:tbl>
          </a:graphicData>
        </a:graphic>
      </p:graphicFrame>
      <p:sp>
        <p:nvSpPr>
          <p:cNvPr id="5" name="CuadroTexto 4"/>
          <p:cNvSpPr txBox="true"/>
          <p:nvPr/>
        </p:nvSpPr>
        <p:spPr>
          <a:xfrm>
            <a:off x="1498600" y="4559300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  <a:cs typeface="Lucida Sans Unicode" pitchFamily="34" charset="0"/>
              </a:rPr>
              <a:t>En C# todas las evaluaciones se hacen por “cortocircuito”</a:t>
            </a:r>
            <a:endParaRPr lang="es-AR" sz="2400" dirty="0">
              <a:latin typeface="Trebuchet MS (Cuerpo)"/>
            </a:endParaRPr>
          </a:p>
        </p:txBody>
      </p:sp>
      <p:sp>
        <p:nvSpPr>
          <p:cNvPr id="6" name="Google Shape;408;p22"/>
          <p:cNvSpPr txBox="true"/>
          <p:nvPr/>
        </p:nvSpPr>
        <p:spPr>
          <a:xfrm>
            <a:off x="705721" y="5046365"/>
            <a:ext cx="4958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//Si Hacer1() es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True,</a:t>
            </a: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//entonces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NO se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evalua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Hacer2()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(Hacer1() || Hacer2())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408;p22"/>
          <p:cNvSpPr txBox="true"/>
          <p:nvPr/>
        </p:nvSpPr>
        <p:spPr>
          <a:xfrm>
            <a:off x="5900021" y="5020965"/>
            <a:ext cx="4958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//Si Hacer1() es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False,</a:t>
            </a: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//entonces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NO se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evalua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Hacer2()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(Hacer1()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Hacer2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Sentencias Condicionales</a:t>
            </a:r>
            <a:endParaRPr lang="es-AR" dirty="0"/>
          </a:p>
        </p:txBody>
      </p:sp>
      <p:sp>
        <p:nvSpPr>
          <p:cNvPr id="4" name="Google Shape;408;p22"/>
          <p:cNvSpPr txBox="true"/>
          <p:nvPr/>
        </p:nvSpPr>
        <p:spPr>
          <a:xfrm>
            <a:off x="172321" y="2201565"/>
            <a:ext cx="3307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7620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(x &gt; 10)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Hacer1();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true"/>
          <p:nvPr/>
        </p:nvSpPr>
        <p:spPr>
          <a:xfrm>
            <a:off x="172321" y="4322465"/>
            <a:ext cx="3307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&gt; 10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Hacer1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Hacer2();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 smtClean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408;p22"/>
          <p:cNvSpPr txBox="true"/>
          <p:nvPr/>
        </p:nvSpPr>
        <p:spPr>
          <a:xfrm>
            <a:off x="3677521" y="2201565"/>
            <a:ext cx="3307479" cy="38309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&gt; 10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Hacer1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Hacer2();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 smtClean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408;p22"/>
          <p:cNvSpPr txBox="true"/>
          <p:nvPr/>
        </p:nvSpPr>
        <p:spPr>
          <a:xfrm>
            <a:off x="7182721" y="2201564"/>
            <a:ext cx="3307479" cy="38309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&gt; 10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Hacer1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20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Hacer2();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Hacer3();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 smtClean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Sentencias Condicionales</a:t>
            </a:r>
            <a:endParaRPr lang="es-AR" dirty="0"/>
          </a:p>
        </p:txBody>
      </p:sp>
      <p:sp>
        <p:nvSpPr>
          <p:cNvPr id="4" name="Google Shape;408;p22"/>
          <p:cNvSpPr txBox="true"/>
          <p:nvPr/>
        </p:nvSpPr>
        <p:spPr>
          <a:xfrm>
            <a:off x="680321" y="2473455"/>
            <a:ext cx="10588693" cy="4003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0;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(a)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Código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Código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Código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DEFAULT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Repetitivas</a:t>
            </a:r>
            <a:endParaRPr lang="es-AR" dirty="0"/>
          </a:p>
        </p:txBody>
      </p:sp>
      <p:sp>
        <p:nvSpPr>
          <p:cNvPr id="4" name="Google Shape;408;p22"/>
          <p:cNvSpPr txBox="true"/>
          <p:nvPr/>
        </p:nvSpPr>
        <p:spPr>
          <a:xfrm>
            <a:off x="680321" y="2206755"/>
            <a:ext cx="10588693" cy="12984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Partes: declaración, prueba, acción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10; i++)</a:t>
            </a:r>
            <a:endParaRPr lang="nn-NO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true"/>
          <p:nvPr/>
        </p:nvSpPr>
        <p:spPr>
          <a:xfrm>
            <a:off x="680320" y="4746755"/>
            <a:ext cx="10588693" cy="1742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nombres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auxNombre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nombres)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auxNombre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es un elemento de nombres.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true"/>
          <p:nvPr/>
        </p:nvSpPr>
        <p:spPr>
          <a:xfrm>
            <a:off x="680320" y="4165600"/>
            <a:ext cx="853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La </a:t>
            </a:r>
            <a:r>
              <a:rPr lang="es-AR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sentencia </a:t>
            </a:r>
            <a:r>
              <a:rPr lang="es-AR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  <a:cs typeface="Lucida Sans Unicode" pitchFamily="34" charset="0"/>
              </a:rPr>
              <a:t>foreach</a:t>
            </a:r>
            <a:r>
              <a:rPr lang="es-AR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  <a:cs typeface="Lucida Sans Unicode" pitchFamily="34" charset="0"/>
              </a:rPr>
              <a:t> permite recorrer arreglos y colecciones</a:t>
            </a:r>
            <a:endParaRPr lang="es-AR" sz="2400" dirty="0">
              <a:latin typeface="Trebuchet MS (Cuerpo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Repetitivas</a:t>
            </a:r>
            <a:endParaRPr lang="es-AR" dirty="0"/>
          </a:p>
        </p:txBody>
      </p:sp>
      <p:sp>
        <p:nvSpPr>
          <p:cNvPr id="4" name="Google Shape;408;p22"/>
          <p:cNvSpPr txBox="true"/>
          <p:nvPr/>
        </p:nvSpPr>
        <p:spPr>
          <a:xfrm>
            <a:off x="680321" y="2206755"/>
            <a:ext cx="10588693" cy="18393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//En algún momento poner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= false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true"/>
          <p:nvPr/>
        </p:nvSpPr>
        <p:spPr>
          <a:xfrm>
            <a:off x="680320" y="4648201"/>
            <a:ext cx="10588693" cy="18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//En algún momento poner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= false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Entry</a:t>
            </a:r>
            <a:r>
              <a:rPr lang="es-ES" dirty="0"/>
              <a:t> Point</a:t>
            </a:r>
            <a:endParaRPr lang="es-AR" dirty="0"/>
          </a:p>
        </p:txBody>
      </p:sp>
      <p:sp>
        <p:nvSpPr>
          <p:cNvPr id="4" name="Google Shape;408;p22"/>
          <p:cNvSpPr txBox="true"/>
          <p:nvPr/>
        </p:nvSpPr>
        <p:spPr>
          <a:xfrm>
            <a:off x="680321" y="2206755"/>
            <a:ext cx="10588693" cy="4282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HolaMundo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 mundo C#"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nombre completamente cualificado.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System.Console.ReadKey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Entry</a:t>
            </a:r>
            <a:r>
              <a:rPr lang="es-ES" dirty="0"/>
              <a:t> Point</a:t>
            </a:r>
            <a:endParaRPr lang="es-AR" dirty="0"/>
          </a:p>
        </p:txBody>
      </p:sp>
      <p:sp>
        <p:nvSpPr>
          <p:cNvPr id="3" name="Marcador de contenido 2"/>
          <p:cNvSpPr>
            <a:spLocks noGrp="true"/>
          </p:cNvSpPr>
          <p:nvPr>
            <p:ph idx="1"/>
          </p:nvPr>
        </p:nvSpPr>
        <p:spPr>
          <a:xfrm>
            <a:off x="680321" y="2336872"/>
            <a:ext cx="9613861" cy="4127427"/>
          </a:xfrm>
        </p:spPr>
        <p:txBody>
          <a:bodyPr>
            <a:normAutofit lnSpcReduction="10000"/>
          </a:bodyPr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El </a:t>
            </a:r>
            <a:r>
              <a:rPr 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punto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entrada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 para los </a:t>
            </a:r>
            <a:r>
              <a:rPr 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programas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 en C# </a:t>
            </a:r>
            <a:r>
              <a:rPr lang="en-US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es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 la </a:t>
            </a:r>
            <a:r>
              <a:rPr lang="en-US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función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 Main</a:t>
            </a:r>
            <a:endParaRPr lang="en-US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anose="020B06030201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s-E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anose="020B0603020102020204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</a:rPr>
              <a:t>static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</a:rPr>
              <a:t>: Es un modificador que permite ejecutar un método sin tener que instanciar a una variable (sin crear un objeto). El método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</a:rPr>
              <a:t>Main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</a:rPr>
              <a:t>() debe ser estático.</a:t>
            </a:r>
            <a:endParaRPr lang="es-E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anose="020B0603020102020204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s-ES" sz="2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anose="020B0603020102020204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</a:rPr>
              <a:t>void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</a:rPr>
              <a:t>: Indica el tipo de valor de retorno del método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</a:rPr>
              <a:t>Main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</a:rPr>
              <a:t>(). No necesariamente tiene que ser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</a:rPr>
              <a:t>void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anose="020B0603020102020204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anose="020B0603020102020204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string</a:t>
            </a:r>
            <a:r>
              <a:rPr lang="es-ES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 [] </a:t>
            </a: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args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: Es un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Array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 de tipo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string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 que puede recibir el método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Main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cs typeface="Times New Roman" panose="02020603050405020304" pitchFamily="18" charset="0"/>
              </a:rPr>
              <a:t>() como parámetro. Este parámetro es opcional.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</a:rPr>
              <a:t>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Console</a:t>
            </a:r>
            <a:endParaRPr lang="es-AR" dirty="0"/>
          </a:p>
        </p:txBody>
      </p:sp>
      <p:sp>
        <p:nvSpPr>
          <p:cNvPr id="3" name="Marcador de conteni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una clase pública y estática.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Representa la entrada, salida y errores de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para aplicaciones de consola.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miembro del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NameSpace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</a:t>
            </a:r>
            <a:endParaRPr lang="es-AR" dirty="0"/>
          </a:p>
        </p:txBody>
      </p:sp>
      <p:sp>
        <p:nvSpPr>
          <p:cNvPr id="3" name="Marcador de conteni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Clear()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Limpia el buffer de la consola. Equivalente 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clrscr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C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el próximo carácter del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entrada. Devuelve un entero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ReadKey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bool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Obtiene el carácter presionado por el usuario. La tecla presionada puede mostrarse en la consola. Equivalente 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getch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 /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getche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C.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</a:t>
            </a:r>
            <a:endParaRPr lang="es-AR" dirty="0"/>
          </a:p>
        </p:txBody>
      </p:sp>
      <p:sp>
        <p:nvSpPr>
          <p:cNvPr id="3" name="Marcador de contenido 2"/>
          <p:cNvSpPr>
            <a:spLocks noGrp="true"/>
          </p:cNvSpPr>
          <p:nvPr>
            <p:ph idx="1"/>
          </p:nvPr>
        </p:nvSpPr>
        <p:spPr>
          <a:xfrm>
            <a:off x="680321" y="2336872"/>
            <a:ext cx="9613861" cy="40896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ReadLine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la siguiente línea de caracteres de la consola. Devuelve un </a:t>
            </a:r>
            <a:r>
              <a:rPr lang="es-E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	Equivalente 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gets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C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Escribe el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que se le pasa como parámetro a la salida estándar.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	Equivalente 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printf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C. 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WriteLine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Ídem método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pero introduce un salto de línea al final de la cadena.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Type</a:t>
            </a:r>
            <a:r>
              <a:rPr lang="es-AR" dirty="0"/>
              <a:t> </a:t>
            </a:r>
            <a:r>
              <a:rPr lang="es-AR" dirty="0" err="1" smtClean="0"/>
              <a:t>System</a:t>
            </a:r>
            <a:r>
              <a:rPr lang="es-AR" dirty="0" smtClean="0"/>
              <a:t> (CTS)</a:t>
            </a:r>
            <a:endParaRPr lang="es-AR" dirty="0"/>
          </a:p>
        </p:txBody>
      </p:sp>
      <p:sp>
        <p:nvSpPr>
          <p:cNvPr id="3" name="Marcador de conteni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Define un conjunto común de “tipos” de datos orientados a objetos.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 lenguaje de programación .NET debe implementar los tipos definidos por el CTS.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 tipo hereda directa o indirectamente del tipo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System.Object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CTS define tipos de VALOR y de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REFERENCIA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Propiedades</a:t>
            </a:r>
            <a:endParaRPr lang="es-AR" dirty="0"/>
          </a:p>
        </p:txBody>
      </p:sp>
      <p:sp>
        <p:nvSpPr>
          <p:cNvPr id="3" name="Marcador de conteni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565150" indent="-565150">
              <a:defRPr/>
            </a:pP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BackGroundColor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Obtiene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 establece el color de fondo de la consola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marL="565150" indent="-565150"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marL="565150" indent="-565150">
              <a:defRPr/>
            </a:pP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ForeGroundColor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Obtiene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 establece el color del texto de la consola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marL="565150" indent="-565150"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marL="565150" indent="-565150">
              <a:defRPr/>
            </a:pP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Title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Obtiene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 establece el título de la consola.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Formato de salida de Texto</a:t>
            </a:r>
            <a:endParaRPr lang="es-AR" dirty="0"/>
          </a:p>
        </p:txBody>
      </p:sp>
      <p:sp>
        <p:nvSpPr>
          <p:cNvPr id="3" name="Marcador de contenido 2"/>
          <p:cNvSpPr>
            <a:spLocks noGrp="true"/>
          </p:cNvSpPr>
          <p:nvPr>
            <p:ph idx="1"/>
          </p:nvPr>
        </p:nvSpPr>
        <p:spPr>
          <a:xfrm>
            <a:off x="680321" y="2336872"/>
            <a:ext cx="9613861" cy="4114727"/>
          </a:xfrm>
        </p:spPr>
        <p:txBody>
          <a:bodyPr>
            <a:normAutofit/>
          </a:bodyPr>
          <a:lstStyle/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Con los marcadores (</a:t>
            </a:r>
            <a:r>
              <a:rPr lang="es-ES" kern="0" dirty="0">
                <a:solidFill>
                  <a:srgbClr val="FCEB9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“{}”</a:t>
            </a: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), además de indicar el número </a:t>
            </a: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de parámetro </a:t>
            </a: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que se usará, podemos indicar la forma en que se mostrará. </a:t>
            </a:r>
            <a:endParaRPr lang="es-ES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/>
              <a:ea typeface="Arial Unicode MS" pitchFamily="34" charset="-128"/>
              <a:cs typeface="Arial Unicode MS" pitchFamily="34" charset="-128"/>
            </a:endParaRP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endParaRPr lang="es-ES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/>
              <a:ea typeface="Arial Unicode MS" pitchFamily="34" charset="-128"/>
              <a:cs typeface="Arial Unicode MS" pitchFamily="34" charset="-128"/>
            </a:endParaRP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Cuantos </a:t>
            </a: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caracteres se mostrarán y si se formatearán a la derecha o la izquierda o también se pueden indicar otros valores de formato</a:t>
            </a: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.</a:t>
            </a:r>
            <a:endParaRPr lang="es-ES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Google Shape;408;p22"/>
          <p:cNvSpPr txBox="true"/>
          <p:nvPr/>
        </p:nvSpPr>
        <p:spPr>
          <a:xfrm>
            <a:off x="680321" y="4612245"/>
            <a:ext cx="10588693" cy="1547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</a:t>
            </a:r>
            <a:r>
              <a:rPr lang="es-AR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"Acá iría mi texto: {0}"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Formato de salida de Texto</a:t>
            </a:r>
            <a:endParaRPr lang="es-AR" dirty="0"/>
          </a:p>
        </p:txBody>
      </p:sp>
      <p:sp>
        <p:nvSpPr>
          <p:cNvPr id="3" name="Marcador de contenido 2"/>
          <p:cNvSpPr>
            <a:spLocks noGrp="true"/>
          </p:cNvSpPr>
          <p:nvPr>
            <p:ph idx="1"/>
          </p:nvPr>
        </p:nvSpPr>
        <p:spPr>
          <a:xfrm>
            <a:off x="680321" y="2336872"/>
            <a:ext cx="9613861" cy="4114727"/>
          </a:xfrm>
        </p:spPr>
        <p:txBody>
          <a:bodyPr>
            <a:normAutofit/>
          </a:bodyPr>
          <a:lstStyle/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r>
              <a:rPr lang="es-ES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Fomato</a:t>
            </a: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 completo</a:t>
            </a: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{ N [, M ][: Formato ] }  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(*)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endParaRPr lang="es-ES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 será el número del parámetro, empezando por cero.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</a:b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será el ancho usado para mostrar el parámetro, el cual se rellenará con espacios. Si M es negativo, se justificará a la izquierda, y si es positivo, se justificará a la derecha.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</a:b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Formato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será una cadena que indicará un formato extra a usar con ese parámetro.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endParaRPr lang="es-ES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Formato de salida de Texto</a:t>
            </a:r>
            <a:endParaRPr lang="es-AR" dirty="0"/>
          </a:p>
        </p:txBody>
      </p:sp>
      <p:sp>
        <p:nvSpPr>
          <p:cNvPr id="4" name="Google Shape;408;p22"/>
          <p:cNvSpPr txBox="true"/>
          <p:nvPr/>
        </p:nvSpPr>
        <p:spPr>
          <a:xfrm>
            <a:off x="680321" y="2326244"/>
            <a:ext cx="10588693" cy="33760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"{0,10}{1,-10}{2}"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10, 15, 23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Salida: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10 15    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23</a:t>
            </a: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"{ 0,10:#,###.00}{1,10}"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10.476, 15.355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Salida: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     10.48     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15.355</a:t>
            </a: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Type</a:t>
            </a:r>
            <a:r>
              <a:rPr lang="es-AR" dirty="0"/>
              <a:t> </a:t>
            </a:r>
            <a:r>
              <a:rPr lang="es-AR" dirty="0" err="1"/>
              <a:t>System</a:t>
            </a:r>
            <a:r>
              <a:rPr lang="es-AR" dirty="0"/>
              <a:t> (CTS)</a:t>
            </a:r>
            <a:endParaRPr lang="es-AR" dirty="0"/>
          </a:p>
        </p:txBody>
      </p:sp>
      <p:sp>
        <p:nvSpPr>
          <p:cNvPr id="5" name="Rectángulo redondeado 4"/>
          <p:cNvSpPr/>
          <p:nvPr/>
        </p:nvSpPr>
        <p:spPr>
          <a:xfrm>
            <a:off x="3181930" y="2190950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OBJECT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332587" y="2743200"/>
            <a:ext cx="3531071" cy="3928056"/>
          </a:xfrm>
          <a:prstGeom prst="rect">
            <a:avLst/>
          </a:prstGeom>
          <a:solidFill>
            <a:schemeClr val="tx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Reference </a:t>
            </a:r>
            <a:r>
              <a:rPr lang="es-AR" dirty="0" err="1" smtClean="0">
                <a:solidFill>
                  <a:schemeClr val="tx1"/>
                </a:solidFill>
              </a:rPr>
              <a:t>Types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84540" y="2743200"/>
            <a:ext cx="7289408" cy="3928056"/>
          </a:xfrm>
          <a:prstGeom prst="rect">
            <a:avLst/>
          </a:prstGeom>
          <a:solidFill>
            <a:schemeClr val="tx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Value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Types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500977" y="3283508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Clase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00977" y="3795111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Interfaz</a:t>
            </a:r>
            <a:endParaRPr lang="es-AR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500977" y="4305836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Array</a:t>
            </a:r>
            <a:endParaRPr lang="es-AR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500976" y="4816561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String</a:t>
            </a:r>
            <a:endParaRPr lang="es-AR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00975" y="5301802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Delegado</a:t>
            </a:r>
            <a:endParaRPr lang="es-AR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00974" y="5812527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Otros</a:t>
            </a:r>
            <a:endParaRPr lang="es-AR" dirty="0"/>
          </a:p>
        </p:txBody>
      </p:sp>
      <p:cxnSp>
        <p:nvCxnSpPr>
          <p:cNvPr id="16" name="Conector angular 15"/>
          <p:cNvCxnSpPr>
            <a:stCxn id="9" idx="3"/>
          </p:cNvCxnSpPr>
          <p:nvPr/>
        </p:nvCxnSpPr>
        <p:spPr>
          <a:xfrm flipV="true">
            <a:off x="2458566" y="2564438"/>
            <a:ext cx="1702158" cy="905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10" idx="3"/>
          </p:cNvCxnSpPr>
          <p:nvPr/>
        </p:nvCxnSpPr>
        <p:spPr>
          <a:xfrm flipV="true">
            <a:off x="2458566" y="2564438"/>
            <a:ext cx="1702158" cy="141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11" idx="3"/>
          </p:cNvCxnSpPr>
          <p:nvPr/>
        </p:nvCxnSpPr>
        <p:spPr>
          <a:xfrm flipV="true">
            <a:off x="2458566" y="2564438"/>
            <a:ext cx="1702158" cy="1928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2" idx="3"/>
          </p:cNvCxnSpPr>
          <p:nvPr/>
        </p:nvCxnSpPr>
        <p:spPr>
          <a:xfrm flipV="true">
            <a:off x="2458565" y="2564438"/>
            <a:ext cx="1702159" cy="2438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13" idx="3"/>
          </p:cNvCxnSpPr>
          <p:nvPr/>
        </p:nvCxnSpPr>
        <p:spPr>
          <a:xfrm flipV="true">
            <a:off x="2458564" y="2564438"/>
            <a:ext cx="1702160" cy="2924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14" idx="3"/>
            <a:endCxn id="5" idx="2"/>
          </p:cNvCxnSpPr>
          <p:nvPr/>
        </p:nvCxnSpPr>
        <p:spPr>
          <a:xfrm flipV="true">
            <a:off x="2458563" y="2564438"/>
            <a:ext cx="1702162" cy="3434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7283937" y="3483524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ValueType</a:t>
            </a:r>
            <a:endParaRPr lang="es-AR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6515165" y="4010349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Int16</a:t>
            </a:r>
            <a:endParaRPr lang="es-AR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6515165" y="452195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Int32</a:t>
            </a:r>
            <a:endParaRPr lang="es-AR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6515165" y="5032677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Int64</a:t>
            </a:r>
            <a:endParaRPr lang="es-AR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6515164" y="554340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Decimal</a:t>
            </a:r>
            <a:endParaRPr lang="es-AR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6515163" y="6028643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Boolean</a:t>
            </a:r>
            <a:endParaRPr lang="es-AR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8494383" y="4010349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UInt16</a:t>
            </a:r>
            <a:endParaRPr lang="es-AR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8494383" y="452195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UInt32</a:t>
            </a:r>
            <a:endParaRPr lang="es-AR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494383" y="5032677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UInt64</a:t>
            </a:r>
            <a:endParaRPr lang="es-AR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8494382" y="554340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Single</a:t>
            </a:r>
            <a:endParaRPr lang="es-AR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494381" y="6028643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Otros</a:t>
            </a:r>
            <a:endParaRPr lang="es-AR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4743076" y="3775983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Byte</a:t>
            </a:r>
            <a:endParaRPr lang="es-AR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4743076" y="4287586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Char</a:t>
            </a:r>
            <a:endParaRPr lang="es-AR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0214670" y="3771800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Double</a:t>
            </a:r>
            <a:endParaRPr lang="es-AR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0214670" y="4282525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Enum</a:t>
            </a:r>
            <a:endParaRPr lang="es-AR" dirty="0"/>
          </a:p>
        </p:txBody>
      </p:sp>
      <p:cxnSp>
        <p:nvCxnSpPr>
          <p:cNvPr id="55" name="Conector angular 54"/>
          <p:cNvCxnSpPr>
            <a:stCxn id="27" idx="0"/>
            <a:endCxn id="5" idx="3"/>
          </p:cNvCxnSpPr>
          <p:nvPr/>
        </p:nvCxnSpPr>
        <p:spPr>
          <a:xfrm rot="16200000" flipV="true">
            <a:off x="6148211" y="1369002"/>
            <a:ext cx="1105830" cy="3123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40" idx="3"/>
          </p:cNvCxnSpPr>
          <p:nvPr/>
        </p:nvCxnSpPr>
        <p:spPr>
          <a:xfrm flipV="true">
            <a:off x="6237361" y="3667120"/>
            <a:ext cx="1046576" cy="295607"/>
          </a:xfrm>
          <a:prstGeom prst="bentConnector3">
            <a:avLst>
              <a:gd name="adj1" fmla="val 19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41" idx="3"/>
          </p:cNvCxnSpPr>
          <p:nvPr/>
        </p:nvCxnSpPr>
        <p:spPr>
          <a:xfrm flipV="true">
            <a:off x="6237361" y="3670268"/>
            <a:ext cx="1046576" cy="804062"/>
          </a:xfrm>
          <a:prstGeom prst="bentConnector3">
            <a:avLst>
              <a:gd name="adj1" fmla="val 19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28" idx="3"/>
            <a:endCxn id="27" idx="2"/>
          </p:cNvCxnSpPr>
          <p:nvPr/>
        </p:nvCxnSpPr>
        <p:spPr>
          <a:xfrm flipV="true">
            <a:off x="8009450" y="3857012"/>
            <a:ext cx="253282" cy="340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29" idx="3"/>
            <a:endCxn id="27" idx="2"/>
          </p:cNvCxnSpPr>
          <p:nvPr/>
        </p:nvCxnSpPr>
        <p:spPr>
          <a:xfrm flipV="true">
            <a:off x="8009450" y="3857012"/>
            <a:ext cx="253282" cy="851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48" idx="1"/>
            <a:endCxn id="27" idx="3"/>
          </p:cNvCxnSpPr>
          <p:nvPr/>
        </p:nvCxnSpPr>
        <p:spPr>
          <a:xfrm rot="10800000">
            <a:off x="9241526" y="3670269"/>
            <a:ext cx="973144" cy="799001"/>
          </a:xfrm>
          <a:prstGeom prst="bentConnector3">
            <a:avLst>
              <a:gd name="adj1" fmla="val 13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47" idx="1"/>
            <a:endCxn id="27" idx="3"/>
          </p:cNvCxnSpPr>
          <p:nvPr/>
        </p:nvCxnSpPr>
        <p:spPr>
          <a:xfrm rot="10800000">
            <a:off x="9241526" y="3670268"/>
            <a:ext cx="973144" cy="288276"/>
          </a:xfrm>
          <a:prstGeom prst="bentConnector3">
            <a:avLst>
              <a:gd name="adj1" fmla="val 13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/>
          <p:cNvCxnSpPr>
            <a:stCxn id="34" idx="1"/>
            <a:endCxn id="27" idx="2"/>
          </p:cNvCxnSpPr>
          <p:nvPr/>
        </p:nvCxnSpPr>
        <p:spPr>
          <a:xfrm rot="10800000">
            <a:off x="8262733" y="3857013"/>
            <a:ext cx="231651" cy="340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35" idx="1"/>
            <a:endCxn id="27" idx="2"/>
          </p:cNvCxnSpPr>
          <p:nvPr/>
        </p:nvCxnSpPr>
        <p:spPr>
          <a:xfrm rot="10800000">
            <a:off x="8262733" y="3857012"/>
            <a:ext cx="231651" cy="851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36" idx="1"/>
            <a:endCxn id="27" idx="2"/>
          </p:cNvCxnSpPr>
          <p:nvPr/>
        </p:nvCxnSpPr>
        <p:spPr>
          <a:xfrm rot="10800000">
            <a:off x="8262733" y="3857013"/>
            <a:ext cx="231651" cy="136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37" idx="1"/>
            <a:endCxn id="27" idx="2"/>
          </p:cNvCxnSpPr>
          <p:nvPr/>
        </p:nvCxnSpPr>
        <p:spPr>
          <a:xfrm rot="10800000">
            <a:off x="8262732" y="3857012"/>
            <a:ext cx="231650" cy="187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38" idx="1"/>
            <a:endCxn id="27" idx="2"/>
          </p:cNvCxnSpPr>
          <p:nvPr/>
        </p:nvCxnSpPr>
        <p:spPr>
          <a:xfrm rot="10800000">
            <a:off x="8262733" y="3857013"/>
            <a:ext cx="231649" cy="2358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30" idx="3"/>
            <a:endCxn id="27" idx="2"/>
          </p:cNvCxnSpPr>
          <p:nvPr/>
        </p:nvCxnSpPr>
        <p:spPr>
          <a:xfrm flipV="true">
            <a:off x="8009450" y="3857012"/>
            <a:ext cx="253282" cy="136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31" idx="3"/>
            <a:endCxn id="27" idx="2"/>
          </p:cNvCxnSpPr>
          <p:nvPr/>
        </p:nvCxnSpPr>
        <p:spPr>
          <a:xfrm flipV="true">
            <a:off x="8009449" y="3857012"/>
            <a:ext cx="253283" cy="187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32" idx="3"/>
            <a:endCxn id="27" idx="2"/>
          </p:cNvCxnSpPr>
          <p:nvPr/>
        </p:nvCxnSpPr>
        <p:spPr>
          <a:xfrm flipV="true">
            <a:off x="8009448" y="3857012"/>
            <a:ext cx="253284" cy="2358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8" grpId="0" animBg="true"/>
      <p:bldP spid="9" grpId="0" animBg="true"/>
      <p:bldP spid="10" grpId="0" animBg="true"/>
      <p:bldP spid="11" grpId="0" animBg="true"/>
      <p:bldP spid="12" grpId="0" animBg="true"/>
      <p:bldP spid="13" grpId="0" animBg="true"/>
      <p:bldP spid="14" grpId="0" animBg="true"/>
      <p:bldP spid="27" grpId="0" animBg="true"/>
      <p:bldP spid="28" grpId="0" animBg="true"/>
      <p:bldP spid="29" grpId="0" animBg="true"/>
      <p:bldP spid="30" grpId="0" animBg="true"/>
      <p:bldP spid="31" grpId="0" animBg="true"/>
      <p:bldP spid="32" grpId="0" animBg="true"/>
      <p:bldP spid="34" grpId="0" animBg="true"/>
      <p:bldP spid="35" grpId="0" animBg="true"/>
      <p:bldP spid="36" grpId="0" animBg="true"/>
      <p:bldP spid="37" grpId="0" animBg="true"/>
      <p:bldP spid="38" grpId="0" animBg="true"/>
      <p:bldP spid="40" grpId="0" animBg="true"/>
      <p:bldP spid="41" grpId="0" animBg="true"/>
      <p:bldP spid="47" grpId="0" animBg="true"/>
      <p:bldP spid="48" grpId="0" animBg="tru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3"/>
          <p:cNvGraphicFramePr/>
          <p:nvPr/>
        </p:nvGraphicFramePr>
        <p:xfrm>
          <a:off x="232010" y="194105"/>
          <a:ext cx="10208528" cy="6344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552132"/>
                <a:gridCol w="2552132"/>
                <a:gridCol w="2552132"/>
                <a:gridCol w="255213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panose="020B0604020202020204" pitchFamily="34" charset="0"/>
                        </a:rPr>
                        <a:t>Categoría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panose="020B0604020202020204" pitchFamily="34" charset="0"/>
                        </a:rPr>
                        <a:t>Clase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panose="020B0604020202020204" pitchFamily="34" charset="0"/>
                        </a:rPr>
                        <a:t>Descripción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panose="020B0604020202020204" pitchFamily="34" charset="0"/>
                        </a:rPr>
                        <a:t>C# Alias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Enteros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Byte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Un entero sin signo (8-bit)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byte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   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SByte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Un entero con signo (8-bit)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sbyte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   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Int16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Un entero con signo (16-bit)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short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   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Int32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Un entero con signo (32-bit)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int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   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Int64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Un entero con signo (64-bit)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long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Punto Flotante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Single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Un número de punto flotante de simple precisión (32-bit)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float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   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Double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Un número de punto flotante de doble precisión (64-bit)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double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   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Decimal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Un número decimal de 96-bit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decimal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Lógicos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Boolean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Un valor booleano (true o false)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bool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Otros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Char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Un </a:t>
                      </a: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caracter</a:t>
                      </a: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 Unicode (16-bit)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char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 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Object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La raíz de la jerarquía de objetos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object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   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String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Una cadena de caracteres </a:t>
                      </a: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unicode</a:t>
                      </a: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 inmutable y de tamaño fijo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string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</a:t>
            </a:r>
            <a:endParaRPr lang="es-AR" dirty="0"/>
          </a:p>
        </p:txBody>
      </p:sp>
      <p:sp>
        <p:nvSpPr>
          <p:cNvPr id="7" name="Marcador de contenido 6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variables escalares son constantes o variable que contiene un dato atómico y unidimensional.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variables no escalares son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(vector), lista y objeto, que pueden tener almacenado en su estructura más de un valor.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Valores </a:t>
            </a:r>
            <a:r>
              <a:rPr lang="es-AR" dirty="0" smtClean="0"/>
              <a:t>Predeterminados (atributos de clase)</a:t>
            </a:r>
            <a:endParaRPr lang="es-AR" dirty="0"/>
          </a:p>
        </p:txBody>
      </p:sp>
      <p:sp>
        <p:nvSpPr>
          <p:cNvPr id="3" name="Marcador de conteni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Enteros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0 (cero)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Punto flotante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0 (cero)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Lógicos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False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Referencias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Null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Conversiones Básicas</a:t>
            </a:r>
            <a:endParaRPr lang="es-AR" dirty="0"/>
          </a:p>
        </p:txBody>
      </p:sp>
      <p:sp>
        <p:nvSpPr>
          <p:cNvPr id="3" name="Marcador de conteni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Implícitas: no interviene el programador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Explícitas: interviene el programador, ya que puede haber perdida de datos.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true"/>
          <p:nvPr/>
        </p:nvSpPr>
        <p:spPr>
          <a:xfrm>
            <a:off x="680321" y="2879855"/>
            <a:ext cx="10588693" cy="6507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flotante = 15;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true"/>
          <p:nvPr/>
        </p:nvSpPr>
        <p:spPr>
          <a:xfrm>
            <a:off x="680320" y="4995389"/>
            <a:ext cx="10588693" cy="6507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entero = 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)15.2;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Conversiones Implícitas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true"/>
          </p:cNvGraphicFramePr>
          <p:nvPr/>
        </p:nvGraphicFramePr>
        <p:xfrm>
          <a:off x="292100" y="2154766"/>
          <a:ext cx="11417300" cy="4598401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708650"/>
                <a:gridCol w="5708650"/>
              </a:tblGrid>
              <a:tr h="364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 (Cuerpo)"/>
                        </a:rPr>
                        <a:t>Tipo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 (Cuerpo)"/>
                          <a:cs typeface="Times New Roman" panose="02020603050405020304" pitchFamily="18" charset="0"/>
                        </a:rPr>
                        <a:t>Conversiones permitidas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sbyte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short,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, long,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</a:tr>
              <a:tr h="57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byte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short,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ushort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, long,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ulong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short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, long,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ushort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, long,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ulong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long,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long,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ulong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ulong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Ninguna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decimal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anose="02020603050405020304" pitchFamily="18" charset="0"/>
                        </a:rPr>
                        <a:t>Ninguna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698" marB="45698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Aritméticos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true"/>
          </p:cNvGraphicFramePr>
          <p:nvPr/>
        </p:nvGraphicFramePr>
        <p:xfrm>
          <a:off x="1981200" y="2192866"/>
          <a:ext cx="8128000" cy="4450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panose="020B0604020202020204" pitchFamily="34" charset="0"/>
                        </a:rPr>
                        <a:t>Descripción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panose="020B0604020202020204" pitchFamily="34" charset="0"/>
                        </a:rPr>
                        <a:t>C#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Asignación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=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Adición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+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Sustracción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-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Multiplicación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*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División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/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Negación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!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Módulo (Parte entera de la división)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%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Mayor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&gt;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Menor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&lt;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Mayor o Igual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&gt;=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Menor o Igual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panose="020B0604020202020204" pitchFamily="34" charset="0"/>
                        </a:rPr>
                        <a:t>&lt;=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false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0</TotalTime>
  <Words>6073</Words>
  <Application>WPS Presentation</Application>
  <PresentationFormat>Panorámica</PresentationFormat>
  <Paragraphs>518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Arial</vt:lpstr>
      <vt:lpstr>SimSun</vt:lpstr>
      <vt:lpstr>Wingdings</vt:lpstr>
      <vt:lpstr>Trebuchet MS</vt:lpstr>
      <vt:lpstr>Franklin Gothic Medium</vt:lpstr>
      <vt:lpstr>Trebuchet MS</vt:lpstr>
      <vt:lpstr>Trebuchet MS (Cuerpo)</vt:lpstr>
      <vt:lpstr>Kalapi</vt:lpstr>
      <vt:lpstr>Arial</vt:lpstr>
      <vt:lpstr>Consolas</vt:lpstr>
      <vt:lpstr>Source Sans Pro</vt:lpstr>
      <vt:lpstr>Webdings</vt:lpstr>
      <vt:lpstr>Times New Roman</vt:lpstr>
      <vt:lpstr>Lucida Sans Unicode</vt:lpstr>
      <vt:lpstr>Hack</vt:lpstr>
      <vt:lpstr>Franklin Gothic Medium</vt:lpstr>
      <vt:lpstr>Arial Unicode MS</vt:lpstr>
      <vt:lpstr>微软雅黑</vt:lpstr>
      <vt:lpstr>Arial Unicode MS</vt:lpstr>
      <vt:lpstr>Calibri</vt:lpstr>
      <vt:lpstr>Berlín</vt:lpstr>
      <vt:lpstr>Introducción a C#</vt:lpstr>
      <vt:lpstr>Common Type System (CTS)</vt:lpstr>
      <vt:lpstr>Common Type System (CTS)</vt:lpstr>
      <vt:lpstr>PowerPoint 演示文稿</vt:lpstr>
      <vt:lpstr>Tipos de Datos</vt:lpstr>
      <vt:lpstr>Valores Predeterminados (atributos de clase)</vt:lpstr>
      <vt:lpstr>Conversiones Básicas</vt:lpstr>
      <vt:lpstr>Conversiones Implícitas</vt:lpstr>
      <vt:lpstr>Operadores Aritméticos</vt:lpstr>
      <vt:lpstr>Operadores Lógicos</vt:lpstr>
      <vt:lpstr>Sentencias Condicionales</vt:lpstr>
      <vt:lpstr>Sentencias Condicionales</vt:lpstr>
      <vt:lpstr>Sentencias Repetitivas</vt:lpstr>
      <vt:lpstr>Sentencias Repetitivas</vt:lpstr>
      <vt:lpstr>Entry Point</vt:lpstr>
      <vt:lpstr>Entry Point</vt:lpstr>
      <vt:lpstr>Console</vt:lpstr>
      <vt:lpstr>Métodos</vt:lpstr>
      <vt:lpstr>Métodos</vt:lpstr>
      <vt:lpstr>Propiedades</vt:lpstr>
      <vt:lpstr>Formato de salida de Texto</vt:lpstr>
      <vt:lpstr>Formato de salida de Texto</vt:lpstr>
      <vt:lpstr>Formato de salida de Texto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C#</dc:title>
  <dc:creator>Admin</dc:creator>
  <cp:lastModifiedBy>ale</cp:lastModifiedBy>
  <cp:revision>16</cp:revision>
  <dcterms:created xsi:type="dcterms:W3CDTF">2020-08-28T06:28:26Z</dcterms:created>
  <dcterms:modified xsi:type="dcterms:W3CDTF">2020-08-28T06:28:26Z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