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73" r:id="rId6"/>
    <p:sldId id="287" r:id="rId7"/>
    <p:sldId id="288" r:id="rId8"/>
    <p:sldId id="289" r:id="rId9"/>
    <p:sldId id="290" r:id="rId10"/>
    <p:sldId id="286" r:id="rId11"/>
    <p:sldId id="274" r:id="rId12"/>
    <p:sldId id="270" r:id="rId13"/>
    <p:sldId id="283" r:id="rId14"/>
    <p:sldId id="275" r:id="rId15"/>
    <p:sldId id="284" r:id="rId16"/>
    <p:sldId id="285" r:id="rId17"/>
    <p:sldId id="291"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74" autoAdjust="0"/>
  </p:normalViewPr>
  <p:slideViewPr>
    <p:cSldViewPr snapToGrid="0" showGuides="1">
      <p:cViewPr varScale="1">
        <p:scale>
          <a:sx n="114" d="100"/>
          <a:sy n="114" d="100"/>
        </p:scale>
        <p:origin x="47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13/06/2022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13/06/2022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4636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20153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4070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232559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xml"/><Relationship Id="rId7" Type="http://schemas.openxmlformats.org/officeDocument/2006/relationships/image" Target="../media/image2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7.xml"/><Relationship Id="rId11" Type="http://schemas.openxmlformats.org/officeDocument/2006/relationships/image" Target="../media/image24.png"/><Relationship Id="rId5" Type="http://schemas.openxmlformats.org/officeDocument/2006/relationships/slideLayout" Target="../slideLayouts/slideLayout12.xml"/><Relationship Id="rId10" Type="http://schemas.openxmlformats.org/officeDocument/2006/relationships/image" Target="../media/image23.png"/><Relationship Id="rId4" Type="http://schemas.openxmlformats.org/officeDocument/2006/relationships/tags" Target="../tags/tag11.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7.xml"/><Relationship Id="rId7" Type="http://schemas.openxmlformats.org/officeDocument/2006/relationships/image" Target="../media/image3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slideLayout" Target="../slideLayouts/slideLayout6.xml"/><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5.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1.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0.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5.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slideLayout" Target="../slideLayouts/slideLayout12.xml"/><Relationship Id="rId10" Type="http://schemas.openxmlformats.org/officeDocument/2006/relationships/image" Target="../media/image12.jpg"/><Relationship Id="rId4" Type="http://schemas.openxmlformats.org/officeDocument/2006/relationships/tags" Target="../tags/tag4.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7.xml"/><Relationship Id="rId7" Type="http://schemas.openxmlformats.org/officeDocument/2006/relationships/image" Target="../media/image1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12.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2" name="Footer Placeholder 1">
            <a:extLst>
              <a:ext uri="{FF2B5EF4-FFF2-40B4-BE49-F238E27FC236}">
                <a16:creationId xmlns:a16="http://schemas.microsoft.com/office/drawing/2014/main" id="{9D9AD0DD-1112-FD88-8C7E-1DF28D01FFA8}"/>
              </a:ext>
            </a:extLst>
          </p:cNvPr>
          <p:cNvSpPr>
            <a:spLocks noGrp="1"/>
          </p:cNvSpPr>
          <p:nvPr>
            <p:ph type="ftr" sz="quarter" idx="17"/>
          </p:nvPr>
        </p:nvSpPr>
        <p:spPr>
          <a:xfrm>
            <a:off x="338530" y="6356350"/>
            <a:ext cx="4114800" cy="365125"/>
          </a:xfrm>
        </p:spPr>
        <p:txBody>
          <a:bodyPr anchor="ctr">
            <a:normAutofit/>
          </a:bodyPr>
          <a:lstStyle/>
          <a:p>
            <a:pPr rtl="0">
              <a:spcAft>
                <a:spcPts val="600"/>
              </a:spcAft>
            </a:pPr>
            <a:r>
              <a:rPr lang="it-IT" noProof="0"/>
              <a:t>Aggiungere un piè di pagina</a:t>
            </a:r>
          </a:p>
        </p:txBody>
      </p:sp>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12</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2" name="Footer Placeholder 1">
            <a:extLst>
              <a:ext uri="{FF2B5EF4-FFF2-40B4-BE49-F238E27FC236}">
                <a16:creationId xmlns:a16="http://schemas.microsoft.com/office/drawing/2014/main" id="{91EFEE42-AA19-5930-333D-369A707272EB}"/>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13</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14</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244629" y="1592450"/>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580994"/>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spTree>
    <p:extLst>
      <p:ext uri="{BB962C8B-B14F-4D97-AF65-F5344CB8AC3E}">
        <p14:creationId xmlns:p14="http://schemas.microsoft.com/office/powerpoint/2010/main" val="88841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88FBC4B-6ADC-7D28-1BE9-94EE09E090F9}"/>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18</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9E8B753-8F9B-FB27-A65B-8B8775D38FCE}"/>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mc:Choice xmlns:a14="http://schemas.microsoft.com/office/drawing/2010/main"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I get the following power consumption diagrams, </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m:t> </m:t>
                    </m:r>
                    <m:sSub>
                      <m:sSubPr>
                        <m:ctrlPr>
                          <a:rPr lang="it-IT" sz="1800"/>
                        </m:ctrlPr>
                      </m:sSubPr>
                      <m:e>
                        <m:r>
                          <a:rPr lang="it-IT" sz="1800"/>
                          <m:t>𝑃</m:t>
                        </m:r>
                      </m:e>
                      <m:sub>
                        <m:r>
                          <a:rPr lang="it-IT" sz="1800"/>
                          <m:t>𝑎𝑣𝑒𝑟𝑎𝑔𝑒</m:t>
                        </m:r>
                      </m:sub>
                    </m:sSub>
                    <m:r>
                      <a:rPr lang="it-IT" sz="1800"/>
                      <m:t>=</m:t>
                    </m:r>
                    <m:f>
                      <m:fPr>
                        <m:ctrlPr>
                          <a:rPr lang="it-IT" sz="1800"/>
                        </m:ctrlPr>
                      </m:fPr>
                      <m:num>
                        <m:nary>
                          <m:naryPr>
                            <m:ctrlPr>
                              <a:rPr lang="it-IT" sz="1800"/>
                            </m:ctrlPr>
                          </m:naryPr>
                          <m:sub>
                            <m:r>
                              <m:rPr>
                                <m:brk m:alnAt="23"/>
                              </m:rPr>
                              <a:rPr lang="it-IT" sz="1800"/>
                              <m:t>0</m:t>
                            </m:r>
                          </m:sub>
                          <m:sup>
                            <m:r>
                              <a:rPr lang="it-IT" sz="1800"/>
                              <m:t>𝑡</m:t>
                            </m:r>
                          </m:sup>
                          <m:e>
                            <m:sSub>
                              <m:sSubPr>
                                <m:ctrlPr>
                                  <a:rPr lang="it-IT" sz="1800"/>
                                </m:ctrlPr>
                              </m:sSubPr>
                              <m:e>
                                <m:r>
                                  <a:rPr lang="it-IT" sz="1800"/>
                                  <m:t>𝑃</m:t>
                                </m:r>
                              </m:e>
                              <m:sub>
                                <m:r>
                                  <a:rPr lang="it-IT" sz="1800"/>
                                  <m:t>𝑡𝑜𝑡</m:t>
                                </m:r>
                              </m:sub>
                            </m:sSub>
                          </m:e>
                        </m:nary>
                      </m:num>
                      <m:den>
                        <m:r>
                          <a:rPr lang="it-IT" sz="1800"/>
                          <m:t>𝑡</m:t>
                        </m:r>
                      </m:den>
                    </m:f>
                  </m:oMath>
                </a14:m>
                <a:r>
                  <a:rPr lang="it-IT" sz="1800" dirty="0"/>
                  <a:t>. </a:t>
                </a:r>
              </a:p>
            </p:txBody>
          </p:sp>
        </mc:Choice>
        <mc:Fallback>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ACBC0392-A449-DD19-5455-22BD88D5F610}"/>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a:t>
            </a:r>
          </a:p>
        </p:txBody>
      </p:sp>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4"/>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5"/>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6"/>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7"/>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127FAE9C-4E5A-44B2-7485-E2B1DBC18D5D}"/>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75CEE3CA-029A-E4C7-4671-951CC53E6AD7}"/>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0DA9E81-8302-ACF8-0225-335F0205CE43}"/>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mc:Choice xmlns:a14="http://schemas.microsoft.com/office/drawing/2010/main"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Try impose a Settling time (not exact, since the model is approximated) </a:t>
                </a:r>
                <a14:m>
                  <m:oMath xmlns:m="http://schemas.openxmlformats.org/officeDocument/2006/math">
                    <m:r>
                      <a:rPr lang="en-GB" sz="2000" i="1" dirty="0" smtClean="0">
                        <a:latin typeface="Cambria Math" panose="02040503050406030204" pitchFamily="18" charset="0"/>
                      </a:rPr>
                      <m:t>𝑇𝑎</m:t>
                    </m:r>
                    <m:r>
                      <a:rPr lang="en-GB" sz="2000" i="1" dirty="0" smtClean="0">
                        <a:latin typeface="Cambria Math" panose="02040503050406030204" pitchFamily="18" charset="0"/>
                      </a:rPr>
                      <m:t> = 10 </m:t>
                    </m:r>
                    <m:r>
                      <a:rPr lang="it-IT" sz="2000" b="0" i="1" dirty="0" smtClean="0">
                        <a:latin typeface="Cambria Math" panose="02040503050406030204" pitchFamily="18" charset="0"/>
                      </a:rPr>
                      <m:t>𝑚𝑖𝑛</m:t>
                    </m:r>
                    <m:r>
                      <a:rPr lang="en-GB" sz="2000" i="1" dirty="0" smtClean="0">
                        <a:latin typeface="Cambria Math" panose="02040503050406030204" pitchFamily="18" charset="0"/>
                      </a:rPr>
                      <m:t>⁡</m:t>
                    </m:r>
                  </m:oMath>
                </a14:m>
                <a:endParaRPr lang="en-GB" sz="2000" dirty="0"/>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=1.145∙</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dirty="0"/>
              </a:p>
            </p:txBody>
          </p:sp>
        </mc:Choice>
        <mc:Fallback>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en-GB">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5530B959-A174-C332-BA21-DD99BE59372C}"/>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7" name="Segnaposto contenuto 6">
            <a:extLst>
              <a:ext uri="{FF2B5EF4-FFF2-40B4-BE49-F238E27FC236}">
                <a16:creationId xmlns:a16="http://schemas.microsoft.com/office/drawing/2014/main" id="{61AC59B8-5780-2A40-4164-8376A92D6808}"/>
              </a:ext>
            </a:extLst>
          </p:cNvPr>
          <p:cNvPicPr>
            <a:picLocks noGrp="1" noChangeAspect="1"/>
          </p:cNvPicPr>
          <p:nvPr>
            <p:ph idx="1"/>
          </p:nvPr>
        </p:nvPicPr>
        <p:blipFill>
          <a:blip r:embed="rId2"/>
          <a:stretch>
            <a:fillRect/>
          </a:stretch>
        </p:blipFill>
        <p:spPr>
          <a:xfrm>
            <a:off x="733932" y="1356997"/>
            <a:ext cx="10723949" cy="5291975"/>
          </a:xfrm>
        </p:spPr>
      </p:pic>
      <p:sp>
        <p:nvSpPr>
          <p:cNvPr id="8" name="CasellaDiTesto 7">
            <a:extLst>
              <a:ext uri="{FF2B5EF4-FFF2-40B4-BE49-F238E27FC236}">
                <a16:creationId xmlns:a16="http://schemas.microsoft.com/office/drawing/2014/main" id="{26B0D1A2-2F7B-A3DF-B3CC-2396DB4BDB2C}"/>
              </a:ext>
            </a:extLst>
          </p:cNvPr>
          <p:cNvSpPr txBox="1"/>
          <p:nvPr/>
        </p:nvSpPr>
        <p:spPr>
          <a:xfrm>
            <a:off x="4061012" y="4464424"/>
            <a:ext cx="5472953" cy="369332"/>
          </a:xfrm>
          <a:prstGeom prst="rect">
            <a:avLst/>
          </a:prstGeom>
          <a:noFill/>
        </p:spPr>
        <p:txBody>
          <a:bodyPr wrap="square" rtlCol="0">
            <a:spAutoFit/>
          </a:bodyPr>
          <a:lstStyle/>
          <a:p>
            <a:r>
              <a:rPr lang="it-IT" dirty="0"/>
              <a:t>Spikes are </a:t>
            </a:r>
            <a:r>
              <a:rPr lang="it-IT" dirty="0" err="1"/>
              <a:t>caused</a:t>
            </a:r>
            <a:r>
              <a:rPr lang="it-IT" dirty="0"/>
              <a:t> by switch </a:t>
            </a:r>
            <a:r>
              <a:rPr lang="it-IT" dirty="0" err="1"/>
              <a:t>between</a:t>
            </a:r>
            <a:r>
              <a:rPr lang="it-IT" dirty="0"/>
              <a:t> night and day</a:t>
            </a:r>
          </a:p>
        </p:txBody>
      </p:sp>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1800" kern="1200" dirty="0">
                    <a:solidFill>
                      <a:srgbClr val="000000"/>
                    </a:solidFill>
                    <a:effectLst/>
                    <a:latin typeface="Calibri" panose="020F0502020204030204" pitchFamily="34" charset="0"/>
                  </a:rPr>
                  <a:t>Pump: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1800" i="1" kern="1200">
                            <a:solidFill>
                              <a:srgbClr val="000000"/>
                            </a:solidFill>
                            <a:effectLst/>
                            <a:latin typeface="Cambria Math" panose="02040503050406030204" pitchFamily="18" charset="0"/>
                          </a:rPr>
                        </m:ctrlPr>
                      </m:dPr>
                      <m:e>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1800" i="1" kern="1200">
                            <a:solidFill>
                              <a:srgbClr val="000000"/>
                            </a:solidFill>
                            <a:effectLst/>
                            <a:latin typeface="Cambria Math" panose="02040503050406030204" pitchFamily="18" charset="0"/>
                          </a:rPr>
                        </m:ctrlPr>
                      </m:d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r>
                  <a:rPr lang="en-GB"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kern="1200">
                        <a:solidFill>
                          <a:srgbClr val="000000"/>
                        </a:solidFill>
                        <a:effectLst/>
                        <a:latin typeface="Cambria Math" panose="02040503050406030204" pitchFamily="18" charset="0"/>
                      </a:rPr>
                      <m:t>6∙</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3</m:t>
                        </m:r>
                      </m:sup>
                    </m:sSup>
                    <m:r>
                      <a:rPr lang="it-IT" sz="1800" b="0" i="1" kern="1200">
                        <a:solidFill>
                          <a:srgbClr val="000000"/>
                        </a:solidFill>
                        <a:effectLst/>
                        <a:latin typeface="Cambria Math" panose="02040503050406030204" pitchFamily="18" charset="0"/>
                      </a:rPr>
                      <m:t>𝑛</m:t>
                    </m:r>
                    <m:r>
                      <a:rPr lang="it-IT" sz="1800" b="0" i="1" kern="1200">
                        <a:solidFill>
                          <a:srgbClr val="000000"/>
                        </a:solidFill>
                        <a:effectLst/>
                        <a:latin typeface="Cambria Math" panose="02040503050406030204" pitchFamily="18" charset="0"/>
                      </a:rPr>
                      <m:t>−666,7</m:t>
                    </m:r>
                    <m:r>
                      <a:rPr lang="it-IT" sz="1800" b="0" i="1" kern="1200">
                        <a:solidFill>
                          <a:srgbClr val="000000"/>
                        </a:solidFill>
                        <a:effectLst/>
                        <a:latin typeface="Cambria Math" panose="02040503050406030204" pitchFamily="18" charset="0"/>
                      </a:rPr>
                      <m:t>𝑛</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b="0" i="1" kern="1200">
                            <a:solidFill>
                              <a:srgbClr val="000000"/>
                            </a:solidFill>
                            <a:effectLst/>
                            <a:latin typeface="Cambria Math" panose="02040503050406030204" pitchFamily="18" charset="0"/>
                            <a:cs typeface="Times New Roman" panose="02020603050405020304" pitchFamily="18" charset="0"/>
                          </a:rPr>
                        </m:ctrlPr>
                      </m:sSubPr>
                      <m:e>
                        <m:r>
                          <a:rPr lang="it-IT" sz="1800" b="0" i="1" kern="1200">
                            <a:solidFill>
                              <a:srgbClr val="000000"/>
                            </a:solidFill>
                            <a:effectLst/>
                            <a:latin typeface="Cambria Math" panose="02040503050406030204" pitchFamily="18" charset="0"/>
                            <a:cs typeface="Times New Roman" panose="02020603050405020304" pitchFamily="18" charset="0"/>
                          </a:rPr>
                          <m:t>𝐾</m:t>
                        </m:r>
                      </m:e>
                      <m:sub>
                        <m:r>
                          <a:rPr lang="it-IT" sz="1800" b="0" i="1" kern="1200">
                            <a:solidFill>
                              <a:srgbClr val="000000"/>
                            </a:solidFill>
                            <a:effectLst/>
                            <a:latin typeface="Cambria Math" panose="02040503050406030204" pitchFamily="18" charset="0"/>
                            <a:cs typeface="Times New Roman" panose="02020603050405020304" pitchFamily="18" charset="0"/>
                          </a:rPr>
                          <m:t>𝐿</m:t>
                        </m:r>
                      </m:sub>
                    </m:sSub>
                    <m:r>
                      <a:rPr lang="it-IT" sz="18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1800" i="1" kern="1200">
                        <a:solidFill>
                          <a:srgbClr val="000000"/>
                        </a:solidFill>
                        <a:effectLst/>
                        <a:latin typeface="Cambria Math" panose="02040503050406030204" pitchFamily="18" charset="0"/>
                      </a:rPr>
                      <m:t>∙</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it-IT" sz="1800" b="0" i="1" kern="1200">
                            <a:solidFill>
                              <a:srgbClr val="000000"/>
                            </a:solidFill>
                            <a:effectLst/>
                            <a:latin typeface="Cambria Math" panose="02040503050406030204" pitchFamily="18" charset="0"/>
                          </a:rPr>
                          <m:t>7</m:t>
                        </m:r>
                      </m:sup>
                    </m:sSup>
                  </m:oMath>
                </a14:m>
                <a:r>
                  <a:rPr lang="it-IT" sz="1800" kern="1200" dirty="0">
                    <a:solidFill>
                      <a:srgbClr val="000000"/>
                    </a:solidFill>
                    <a:effectLst/>
                    <a:latin typeface="Calibri" panose="020F0502020204030204" pitchFamily="34" charset="0"/>
                  </a:rPr>
                  <a:t> </a:t>
                </a:r>
                <a14:m>
                  <m:oMath xmlns:m="http://schemas.openxmlformats.org/officeDocument/2006/math">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Flow rate </a:t>
                </a:r>
                <a:r>
                  <a:rPr lang="en-US" sz="1800" kern="1200" dirty="0">
                    <a:solidFill>
                      <a:srgbClr val="000000"/>
                    </a:solidFill>
                    <a:effectLst/>
                    <a:latin typeface="Calibri" panose="020F0502020204030204" pitchFamily="34" charset="0"/>
                  </a:rPr>
                  <a:t>assumed</a:t>
                </a:r>
                <a:r>
                  <a:rPr lang="it-IT" sz="1800" kern="1200" dirty="0">
                    <a:solidFill>
                      <a:srgbClr val="000000"/>
                    </a:solidFill>
                    <a:effectLst/>
                    <a:latin typeface="Calibri" panose="020F0502020204030204" pitchFamily="34" charset="0"/>
                  </a:rPr>
                  <a:t> </a:t>
                </a:r>
                <a:r>
                  <a:rPr lang="it-IT" sz="1800" kern="1200" dirty="0" err="1">
                    <a:solidFill>
                      <a:srgbClr val="000000"/>
                    </a:solidFill>
                    <a:effectLst/>
                    <a:latin typeface="Calibri" panose="020F0502020204030204" pitchFamily="34" charset="0"/>
                  </a:rPr>
                  <a:t>equal</a:t>
                </a:r>
                <a:r>
                  <a:rPr lang="it-IT" sz="1800" kern="1200" dirty="0">
                    <a:solidFill>
                      <a:srgbClr val="000000"/>
                    </a:solidFill>
                    <a:effectLst/>
                    <a:latin typeface="Calibri" panose="020F0502020204030204" pitchFamily="34" charset="0"/>
                  </a:rPr>
                  <a:t> in the </a:t>
                </a:r>
                <a:r>
                  <a:rPr lang="it-IT" sz="1800" kern="1200" dirty="0" err="1">
                    <a:solidFill>
                      <a:srgbClr val="000000"/>
                    </a:solidFill>
                    <a:effectLst/>
                    <a:latin typeface="Calibri" panose="020F0502020204030204" pitchFamily="34" charset="0"/>
                  </a:rPr>
                  <a:t>whole</a:t>
                </a:r>
                <a:r>
                  <a:rPr lang="it-IT" sz="1800" kern="1200" dirty="0">
                    <a:solidFill>
                      <a:srgbClr val="000000"/>
                    </a:solidFill>
                    <a:effectLst/>
                    <a:latin typeface="Calibri" panose="020F0502020204030204" pitchFamily="34" charset="0"/>
                  </a:rPr>
                  <a:t> network </a:t>
                </a:r>
                <a:r>
                  <a:rPr lang="it-IT" sz="1800" kern="1200" dirty="0">
                    <a:solidFill>
                      <a:srgbClr val="000000"/>
                    </a:solidFill>
                    <a:effectLst/>
                    <a:latin typeface="Calibri" panose="020F0502020204030204" pitchFamily="34" charset="0"/>
                    <a:sym typeface="Wingdings" panose="05000000000000000000" pitchFamily="2" charset="2"/>
                  </a:rPr>
                  <a:t></a:t>
                </a:r>
                <a:r>
                  <a:rPr lang="it-IT" sz="1800" kern="1200" dirty="0">
                    <a:solidFill>
                      <a:srgbClr val="000000"/>
                    </a:solidFill>
                    <a:effectLst/>
                    <a:latin typeface="Calibri" panose="020F0502020204030204" pitchFamily="34" charset="0"/>
                  </a:rPr>
                  <a:t> </a:t>
                </a:r>
                <a:r>
                  <a:rPr lang="it-IT" sz="18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FF0000"/>
                    </a:solidFill>
                    <a:effectLst/>
                    <a:latin typeface="Calibri" panose="020F0502020204030204" pitchFamily="34" charset="0"/>
                  </a:rPr>
                  <a:t>EQUILIBRIUM</a:t>
                </a:r>
                <a:endParaRPr lang="it-IT" sz="1800" dirty="0">
                  <a:effectLst/>
                </a:endParaRPr>
              </a:p>
              <a:p>
                <a:pPr marL="685800">
                  <a:spcBef>
                    <a:spcPts val="500"/>
                  </a:spcBef>
                </a:pPr>
                <a:r>
                  <a:rPr lang="it-IT" sz="1800" kern="1200" dirty="0">
                    <a:solidFill>
                      <a:srgbClr val="000000"/>
                    </a:solidFill>
                    <a:effectLst/>
                    <a:latin typeface="Calibri" panose="020F0502020204030204" pitchFamily="34" charset="0"/>
                  </a:rPr>
                  <a:t>Compute the </a:t>
                </a:r>
                <a:r>
                  <a:rPr lang="it-IT" sz="1800" kern="1200" dirty="0" err="1">
                    <a:solidFill>
                      <a:srgbClr val="000000"/>
                    </a:solidFill>
                    <a:effectLst/>
                    <a:latin typeface="Calibri" panose="020F0502020204030204" pitchFamily="34" charset="0"/>
                  </a:rPr>
                  <a:t>equilibrium</a:t>
                </a:r>
                <a:r>
                  <a:rPr lang="it-IT" sz="1800" kern="1200" dirty="0">
                    <a:solidFill>
                      <a:srgbClr val="000000"/>
                    </a:solidFill>
                    <a:effectLst/>
                    <a:latin typeface="Calibri" panose="020F0502020204030204" pitchFamily="34" charset="0"/>
                  </a:rPr>
                  <a:t> point for n, by </a:t>
                </a:r>
                <a:r>
                  <a:rPr lang="it-IT" sz="1800" kern="1200" dirty="0" err="1">
                    <a:solidFill>
                      <a:srgbClr val="000000"/>
                    </a:solidFill>
                    <a:effectLst/>
                    <a:latin typeface="Calibri" panose="020F0502020204030204" pitchFamily="34" charset="0"/>
                  </a:rPr>
                  <a:t>imposing</a:t>
                </a:r>
                <a:r>
                  <a:rPr lang="it-IT" sz="1800" kern="1200" dirty="0">
                    <a:solidFill>
                      <a:srgbClr val="000000"/>
                    </a:solidFill>
                    <a:effectLst/>
                    <a:latin typeface="Calibri" panose="020F0502020204030204" pitchFamily="34"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1800" kern="1200" dirty="0">
                    <a:solidFill>
                      <a:srgbClr val="000000"/>
                    </a:solidFill>
                    <a:effectLst/>
                    <a:latin typeface="Calibri" panose="020F0502020204030204" pitchFamily="34" charset="0"/>
                  </a:rPr>
                  <a:t> = </a:t>
                </a:r>
                <a14:m>
                  <m:oMath xmlns:m="http://schemas.openxmlformats.org/officeDocument/2006/math">
                    <m:r>
                      <a:rPr lang="en-GB" sz="1800" i="1" kern="1200">
                        <a:solidFill>
                          <a:srgbClr val="000000"/>
                        </a:solidFill>
                        <a:effectLst/>
                        <a:latin typeface="Cambria Math" panose="02040503050406030204" pitchFamily="18" charset="0"/>
                      </a:rPr>
                      <m:t>2,027 ∙</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5 </m:t>
                        </m:r>
                      </m:sup>
                    </m:sSup>
                    <m:r>
                      <a:rPr lang="en-GB" sz="1800" i="1" kern="1200">
                        <a:solidFill>
                          <a:srgbClr val="000000"/>
                        </a:solidFill>
                        <a:effectLst/>
                        <a:latin typeface="Cambria Math" panose="02040503050406030204" pitchFamily="18" charset="0"/>
                      </a:rPr>
                      <m:t>𝑃𝑎</m:t>
                    </m:r>
                  </m:oMath>
                </a14:m>
                <a:r>
                  <a:rPr lang="it-IT" sz="1800" dirty="0">
                    <a:effectLst/>
                  </a:rPr>
                  <a:t> </a:t>
                </a:r>
                <a:r>
                  <a:rPr lang="it-IT" sz="1800" dirty="0">
                    <a:effectLst/>
                    <a:sym typeface="Wingdings" panose="05000000000000000000" pitchFamily="2" charset="2"/>
                  </a:rPr>
                  <a:t> </a:t>
                </a:r>
                <a14:m>
                  <m:oMath xmlns:m="http://schemas.openxmlformats.org/officeDocument/2006/math">
                    <m:acc>
                      <m:accPr>
                        <m:chr m:val="̅"/>
                        <m:ctrlPr>
                          <a:rPr lang="it-IT" sz="1800" i="1">
                            <a:latin typeface="Cambria Math" panose="02040503050406030204" pitchFamily="18" charset="0"/>
                          </a:rPr>
                        </m:ctrlPr>
                      </m:accPr>
                      <m:e>
                        <m:r>
                          <a:rPr lang="en-GB" sz="1800" i="1">
                            <a:latin typeface="Cambria Math" panose="02040503050406030204" pitchFamily="18" charset="0"/>
                          </a:rPr>
                          <m:t>𝑛</m:t>
                        </m:r>
                      </m:e>
                    </m:acc>
                    <m:r>
                      <a:rPr lang="en-GB" sz="1800" i="1">
                        <a:latin typeface="Cambria Math" panose="02040503050406030204" pitchFamily="18" charset="0"/>
                      </a:rPr>
                      <m:t>=0.338</m:t>
                    </m:r>
                  </m:oMath>
                </a14:m>
                <a:endParaRPr lang="it-IT" sz="1800" dirty="0">
                  <a:effectLst/>
                </a:endParaRPr>
              </a:p>
              <a:p>
                <a:pPr marL="685800">
                  <a:spcBef>
                    <a:spcPts val="500"/>
                  </a:spcBef>
                </a:pPr>
                <a:r>
                  <a:rPr lang="it-IT" sz="1800" dirty="0" err="1"/>
                  <a:t>Linearization</a:t>
                </a:r>
                <a:r>
                  <a:rPr lang="it-IT" sz="1800" dirty="0"/>
                  <a:t> </a:t>
                </a:r>
                <a:r>
                  <a:rPr lang="it-IT" sz="1800" dirty="0">
                    <a:sym typeface="Wingdings" panose="05000000000000000000" pitchFamily="2" charset="2"/>
                  </a:rPr>
                  <a:t>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𝑝</m:t>
                    </m:r>
                    <m:r>
                      <a:rPr lang="en-GB"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6</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10</m:t>
                        </m:r>
                      </m:e>
                      <m:sup>
                        <m:r>
                          <a:rPr lang="it-IT" sz="1800" b="0" i="1" smtClean="0">
                            <a:latin typeface="Cambria Math" panose="02040503050406030204" pitchFamily="18" charset="0"/>
                          </a:rPr>
                          <m:t>5</m:t>
                        </m:r>
                      </m:sup>
                    </m:sSup>
                  </m:oMath>
                </a14:m>
                <a:r>
                  <a:rPr lang="el-GR" sz="1800" dirty="0">
                    <a:ea typeface="Cambria Math" panose="02040503050406030204" pitchFamily="18" charset="0"/>
                  </a:rPr>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𝑛</m:t>
                    </m:r>
                  </m:oMath>
                </a14:m>
                <a:endParaRPr lang="it-IT" sz="1800" dirty="0">
                  <a:effectLst/>
                </a:endParaRPr>
              </a:p>
              <a:p>
                <a:pPr marL="457200" indent="0">
                  <a:spcBef>
                    <a:spcPts val="500"/>
                  </a:spcBef>
                  <a:buNone/>
                </a:pPr>
                <a:endParaRPr lang="it-IT" sz="1800" dirty="0"/>
              </a:p>
              <a:p>
                <a:pPr marL="457200" indent="0">
                  <a:spcBef>
                    <a:spcPts val="500"/>
                  </a:spcBef>
                  <a:buNone/>
                </a:pPr>
                <a:r>
                  <a:rPr lang="it-IT" sz="1800" dirty="0"/>
                  <a:t>«</a:t>
                </a:r>
                <a:r>
                  <a:rPr lang="it-IT" sz="1800" dirty="0" err="1"/>
                  <a:t>Albegraic</a:t>
                </a:r>
                <a:r>
                  <a:rPr lang="it-IT" sz="1800" dirty="0"/>
                  <a:t> model» </a:t>
                </a:r>
                <a:r>
                  <a:rPr lang="it-IT" sz="1800" dirty="0">
                    <a:sym typeface="Wingdings" panose="05000000000000000000" pitchFamily="2" charset="2"/>
                  </a:rPr>
                  <a:t> </a:t>
                </a:r>
                <a:r>
                  <a:rPr lang="it-IT" sz="1800" dirty="0" err="1">
                    <a:sym typeface="Wingdings" panose="05000000000000000000" pitchFamily="2" charset="2"/>
                  </a:rPr>
                  <a:t>Hydraulics</a:t>
                </a:r>
                <a:r>
                  <a:rPr lang="it-IT" sz="1800" dirty="0">
                    <a:sym typeface="Wingdings" panose="05000000000000000000" pitchFamily="2" charset="2"/>
                  </a:rPr>
                  <a:t> dynamics </a:t>
                </a:r>
                <a:r>
                  <a:rPr lang="it-IT" sz="1800" dirty="0" err="1">
                    <a:sym typeface="Wingdings" panose="05000000000000000000" pitchFamily="2" charset="2"/>
                  </a:rPr>
                  <a:t>much</a:t>
                </a:r>
                <a:r>
                  <a:rPr lang="it-IT" sz="1800" dirty="0">
                    <a:sym typeface="Wingdings" panose="05000000000000000000" pitchFamily="2" charset="2"/>
                  </a:rPr>
                  <a:t> </a:t>
                </a:r>
                <a:r>
                  <a:rPr lang="it-IT" sz="1800" dirty="0" err="1">
                    <a:sym typeface="Wingdings" panose="05000000000000000000" pitchFamily="2" charset="2"/>
                  </a:rPr>
                  <a:t>faster</a:t>
                </a:r>
                <a:r>
                  <a:rPr lang="it-IT" sz="1800" dirty="0">
                    <a:sym typeface="Wingdings" panose="05000000000000000000" pitchFamily="2" charset="2"/>
                  </a:rPr>
                  <a:t> </a:t>
                </a:r>
                <a:r>
                  <a:rPr lang="it-IT" sz="1800" dirty="0" err="1">
                    <a:sym typeface="Wingdings" panose="05000000000000000000" pitchFamily="2" charset="2"/>
                  </a:rPr>
                  <a:t>than</a:t>
                </a:r>
                <a:r>
                  <a:rPr lang="it-IT" sz="1800" dirty="0">
                    <a:sym typeface="Wingdings" panose="05000000000000000000" pitchFamily="2" charset="2"/>
                  </a:rPr>
                  <a:t> temperature, can be </a:t>
                </a:r>
                <a:r>
                  <a:rPr lang="it-IT" sz="1800" dirty="0" err="1">
                    <a:sym typeface="Wingdings" panose="05000000000000000000" pitchFamily="2" charset="2"/>
                  </a:rPr>
                  <a:t>neglected</a:t>
                </a:r>
                <a:endParaRPr lang="it-IT" sz="1800" dirty="0">
                  <a:sym typeface="Wingdings" panose="05000000000000000000" pitchFamily="2" charset="2"/>
                </a:endParaRPr>
              </a:p>
              <a:p>
                <a:pPr marL="457200" indent="0">
                  <a:spcBef>
                    <a:spcPts val="500"/>
                  </a:spcBef>
                  <a:buNone/>
                </a:pPr>
                <a:r>
                  <a:rPr lang="it-IT" sz="1800" dirty="0">
                    <a:effectLst/>
                    <a:sym typeface="Wingdings" panose="05000000000000000000" pitchFamily="2" charset="2"/>
                  </a:rPr>
                  <a:t>(in reality: G</a:t>
                </a:r>
                <a14:m>
                  <m:oMath xmlns:m="http://schemas.openxmlformats.org/officeDocument/2006/math">
                    <m:d>
                      <m:dPr>
                        <m:ctrlPr>
                          <a:rPr lang="it-IT" sz="1400" i="1" smtClean="0">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400" i="1">
                            <a:effectLst/>
                            <a:latin typeface="Cambria Math" panose="020405030504060302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1800" dirty="0">
                    <a:effectLst/>
                    <a:latin typeface="Calibri" panose="020F0502020204030204" pitchFamily="34" charset="0"/>
                    <a:ea typeface="Times New Roman" panose="02020603050405020304" pitchFamily="18" charset="0"/>
                  </a:rPr>
                  <a:t>τ</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800" dirty="0">
                  <a:effectLst/>
                </a:endParaRPr>
              </a:p>
              <a:p>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86489" y="832757"/>
            <a:ext cx="4486833" cy="2143511"/>
          </a:xfrm>
          <a:prstGeom prst="rect">
            <a:avLst/>
          </a:prstGeom>
          <a:noFill/>
          <a:ln>
            <a:noFill/>
          </a:ln>
        </p:spPr>
      </p:pic>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2"/>
          <a:stretch>
            <a:fillRect/>
          </a:stretch>
        </p:blipFill>
        <p:spPr>
          <a:xfrm>
            <a:off x="338530" y="1184378"/>
            <a:ext cx="11741823" cy="4992586"/>
          </a:xfrm>
          <a:prstGeom prst="rect">
            <a:avLst/>
          </a:prstGeom>
        </p:spPr>
      </p:pic>
      <p:sp>
        <p:nvSpPr>
          <p:cNvPr id="2" name="Segnaposto piè di pagina 1">
            <a:extLst>
              <a:ext uri="{FF2B5EF4-FFF2-40B4-BE49-F238E27FC236}">
                <a16:creationId xmlns:a16="http://schemas.microsoft.com/office/drawing/2014/main" id="{7ECF0201-274F-CB13-84A4-EC01CA3B47A1}"/>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2F8BF0A-052E-67D8-CA7D-799748D51D9B}"/>
                  </a:ext>
                </a:extLst>
              </p:cNvPr>
              <p:cNvSpPr txBox="1"/>
              <p:nvPr/>
            </p:nvSpPr>
            <p:spPr>
              <a:xfrm>
                <a:off x="3598040" y="3355821"/>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xmlns="">
          <p:sp>
            <p:nvSpPr>
              <p:cNvPr id="11" name="CasellaDiTesto 10">
                <a:extLst>
                  <a:ext uri="{FF2B5EF4-FFF2-40B4-BE49-F238E27FC236}">
                    <a16:creationId xmlns:a16="http://schemas.microsoft.com/office/drawing/2014/main" id="{92F8BF0A-052E-67D8-CA7D-799748D51D9B}"/>
                  </a:ext>
                </a:extLst>
              </p:cNvPr>
              <p:cNvSpPr txBox="1">
                <a:spLocks noRot="1" noChangeAspect="1" noMove="1" noResize="1" noEditPoints="1" noAdjustHandles="1" noChangeArrowheads="1" noChangeShapeType="1" noTextEdit="1"/>
              </p:cNvSpPr>
              <p:nvPr/>
            </p:nvSpPr>
            <p:spPr>
              <a:xfrm>
                <a:off x="3598040" y="3355821"/>
                <a:ext cx="8255430" cy="1198213"/>
              </a:xfrm>
              <a:prstGeom prst="rect">
                <a:avLst/>
              </a:prstGeom>
              <a:blipFill>
                <a:blip r:embed="rId3"/>
                <a:stretch>
                  <a:fillRect l="-739" r="-222" b="-8122"/>
                </a:stretch>
              </a:blipFill>
            </p:spPr>
            <p:txBody>
              <a:bodyPr/>
              <a:lstStyle/>
              <a:p>
                <a:r>
                  <a:rPr lang="en-GB">
                    <a:noFill/>
                  </a:rPr>
                  <a:t> </a:t>
                </a:r>
              </a:p>
            </p:txBody>
          </p:sp>
        </mc:Fallback>
      </mc:AlternateContent>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0DE34E-72F6-EA85-47BE-E78FF0A21945}"/>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a:stretch/>
        </p:blipFill>
        <p:spPr>
          <a:xfrm>
            <a:off x="7206211" y="3618633"/>
            <a:ext cx="4444952"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8</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9</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2.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712</TotalTime>
  <Words>720</Words>
  <Application>Microsoft Office PowerPoint</Application>
  <PresentationFormat>Widescreen</PresentationFormat>
  <Paragraphs>109</Paragraphs>
  <Slides>23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Control</vt:lpstr>
      <vt:lpstr>Zones model</vt:lpstr>
      <vt:lpstr>Zones set point tracking</vt:lpstr>
      <vt:lpstr>PowerPoint Presentation</vt:lpstr>
      <vt:lpstr>PowerPoint Presentation</vt:lpstr>
      <vt:lpstr>Control signals of each actuator</vt:lpstr>
      <vt:lpstr>Power consumption</vt:lpstr>
      <vt:lpstr>Individual power consumptions</vt:lpstr>
      <vt:lpstr>PowerPoint Presentation</vt:lpstr>
      <vt:lpstr>PowerPoint Presentation</vt:lpstr>
      <vt:lpstr>PowerPoint Presentation</vt:lpstr>
      <vt:lpstr>PowerPoint Presentation</vt:lpstr>
      <vt:lpstr>PowerPoint Presentation</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Firetto</cp:lastModifiedBy>
  <cp:revision>27</cp:revision>
  <dcterms:created xsi:type="dcterms:W3CDTF">2022-05-30T06:53:00Z</dcterms:created>
  <dcterms:modified xsi:type="dcterms:W3CDTF">2022-06-13T08:23:25Z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