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3" r:id="rId6"/>
    <p:sldId id="287" r:id="rId7"/>
    <p:sldId id="288" r:id="rId8"/>
    <p:sldId id="289" r:id="rId9"/>
    <p:sldId id="290" r:id="rId10"/>
    <p:sldId id="286" r:id="rId11"/>
    <p:sldId id="274" r:id="rId12"/>
    <p:sldId id="270" r:id="rId13"/>
    <p:sldId id="283" r:id="rId14"/>
    <p:sldId id="275" r:id="rId15"/>
    <p:sldId id="284" r:id="rId16"/>
    <p:sldId id="285" r:id="rId17"/>
    <p:sldId id="291" r:id="rId18"/>
    <p:sldId id="292" r:id="rId19"/>
    <p:sldId id="293" r:id="rId20"/>
    <p:sldId id="294" r:id="rId21"/>
    <p:sldId id="295" r:id="rId22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E7D"/>
    <a:srgbClr val="F2F2F2"/>
    <a:srgbClr val="014067"/>
    <a:srgbClr val="3F3F3F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74" autoAdjust="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E13FA4-5A6A-4920-8854-843EBE8DDFDE}" type="datetime1">
              <a:rPr lang="it-IT" smtClean="0"/>
              <a:t>13/06/2022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2339E-5782-4E34-93C0-C2AC43169E1F}" type="datetime1">
              <a:rPr lang="it-IT" smtClean="0"/>
              <a:pPr/>
              <a:t>13/06/2022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5458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1122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4478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9686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9809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613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1652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09333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3671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1537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7038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5599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egnaposto immagine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ottotitolo 2" title="Sottotito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FARE CLIC PER MODIFICARE IL SOTTOTITOLO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ottotitolo 2" title="Sottotito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FARE CLIC PER MODIFICARE LO STILE DEL SOTTOTITOLO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angolo rettango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7" name="Parallelogramma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olo 1" title="Tito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101" name="Segnaposto testo 2" title="Sottotito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ma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29" name="Segnaposto contenuto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contenuto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Segnaposto contenuto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2" name="Segnaposto immagine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o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Striscia diagonal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ma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0" name="Parallelogramma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o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Striscia diagonal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1" name="Parallelogramma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33" name="Titolo 1" title="Titolo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della sezione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angolo rettango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7" name="Parallelogramma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olo 1" title="Tito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101" name="Segnaposto testo 2" title="Sottotito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immagine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ma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tes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 title="Punti elenco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Triangolo rettangolo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testo 4" title="Sottotito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" name="Titolo 1" title="Titolo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</a:t>
            </a:r>
            <a:br>
              <a:rPr lang="it-IT" noProof="0" dirty="0"/>
            </a:br>
            <a:r>
              <a:rPr lang="it-IT" noProof="0" dirty="0"/>
              <a:t>lo stile del titolo </a:t>
            </a:r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test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riangolo rettangolo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8" name="Segnaposto immagine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3" name="Segnaposto contenuto 2" title="Punti elenco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testo 4" title="Sottotito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17" name="Casella di testo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olo 1" title="Titolo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</a:t>
            </a:r>
            <a:br>
              <a:rPr lang="it-IT" noProof="0" dirty="0"/>
            </a:br>
            <a:r>
              <a:rPr lang="it-IT" noProof="0" dirty="0"/>
              <a:t>lo stile del titolo 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con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contenuto 3" title="Punti elenco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 rtl="0"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9" name="Segnaposto testo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contenuto 5" title="Punti elenco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 rtl="0"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Segnaposto testo 4" title="Sottotitolo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o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Striscia diagonal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ma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3" name="Parallelogramma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34" name="Segnaposto testo 4" title="Sottotitolo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7" name="Titolo 1" title="Titolo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Aggiungere il testo qui</a:t>
            </a:r>
          </a:p>
        </p:txBody>
      </p:sp>
      <p:sp>
        <p:nvSpPr>
          <p:cNvPr id="20" name="Segnaposto grafico 2" title="Grafico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it-IT" noProof="0"/>
              <a:t>Fare clic sull'icona per inserire un grafico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abella 11" title="Tabella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Fare clic sull'icona per inserire una tabella</a:t>
            </a:r>
            <a:endParaRPr lang="it-IT" noProof="0" dirty="0"/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Striscia diagonal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ma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37" name="Segnaposto testo 4" title="Sottotitolo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7" name="Titolo 1" title="Titolo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olo rettangolo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5" name="Segnaposto immagine 31" title="Immagin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noProof="0" dirty="0"/>
              <a:t>Inserire o trascinare l'immagine qui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1" title="Titolo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 dirty="0"/>
              <a:t>Aggiungere la didascalia qui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Nome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Numero di telefono</a:t>
            </a:r>
          </a:p>
        </p:txBody>
      </p:sp>
      <p:sp>
        <p:nvSpPr>
          <p:cNvPr id="11" name="Segnaposto testo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Posta elettronica </a:t>
            </a:r>
          </a:p>
        </p:txBody>
      </p:sp>
      <p:sp>
        <p:nvSpPr>
          <p:cNvPr id="13" name="Segnaposto testo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Sito Web della società</a:t>
            </a:r>
          </a:p>
        </p:txBody>
      </p:sp>
      <p:sp>
        <p:nvSpPr>
          <p:cNvPr id="14" name="Forma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it-IT" noProof="0" dirty="0"/>
          </a:p>
        </p:txBody>
      </p:sp>
      <p:sp>
        <p:nvSpPr>
          <p:cNvPr id="15" name="Forma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it-IT" noProof="0" dirty="0"/>
          </a:p>
        </p:txBody>
      </p:sp>
      <p:sp>
        <p:nvSpPr>
          <p:cNvPr id="19" name="Forma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it-IT" noProof="0" dirty="0"/>
          </a:p>
        </p:txBody>
      </p:sp>
      <p:sp>
        <p:nvSpPr>
          <p:cNvPr id="20" name="Forma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it-IT" noProof="0" dirty="0"/>
          </a:p>
        </p:txBody>
      </p:sp>
      <p:sp>
        <p:nvSpPr>
          <p:cNvPr id="21" name="Triangolo rettangolo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immagine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8699F50C-BE38-4BD0-BA84-9B090E1F2B9B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sp>
        <p:nvSpPr>
          <p:cNvPr id="9" name="Segnaposto titolo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10.xml"/><Relationship Id="rId7" Type="http://schemas.openxmlformats.org/officeDocument/2006/relationships/image" Target="../media/image20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7.xml"/><Relationship Id="rId11" Type="http://schemas.openxmlformats.org/officeDocument/2006/relationships/image" Target="../media/image24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23.png"/><Relationship Id="rId4" Type="http://schemas.openxmlformats.org/officeDocument/2006/relationships/tags" Target="../tags/tag11.xml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Relationship Id="rId6" Type="http://schemas.openxmlformats.org/officeDocument/2006/relationships/image" Target="../media/image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.xml"/><Relationship Id="rId7" Type="http://schemas.openxmlformats.org/officeDocument/2006/relationships/image" Target="../media/image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11.jpg"/><Relationship Id="rId4" Type="http://schemas.openxmlformats.org/officeDocument/2006/relationships/tags" Target="../tags/tag4.xml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9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7.xml"/><Relationship Id="rId7" Type="http://schemas.openxmlformats.org/officeDocument/2006/relationships/image" Target="../media/image17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6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agono 17" descr="Esagono pieno di colore scuro al centro dell'immagine in evidenza piena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1225397" y="942615"/>
            <a:ext cx="4525189" cy="3849332"/>
          </a:xfrm>
          <a:prstGeom prst="hexagon">
            <a:avLst/>
          </a:prstGeom>
          <a:solidFill>
            <a:srgbClr val="014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8629" y="2175417"/>
            <a:ext cx="5335310" cy="629742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dirty="0"/>
              <a:t>AES_Project_2021_2022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8629" y="2945662"/>
            <a:ext cx="5781367" cy="1122703"/>
          </a:xfrm>
        </p:spPr>
        <p:txBody>
          <a:bodyPr rtlCol="0"/>
          <a:lstStyle/>
          <a:p>
            <a:pPr rtl="0"/>
            <a:r>
              <a:rPr lang="it-IT" dirty="0"/>
              <a:t>Politecnico di Milano</a:t>
            </a: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Automation and Control Engineering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rtl="0"/>
            <a:endParaRPr lang="it-IT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550BD6EF-A126-C35A-8C03-85E35DE1A7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60930" y="1338891"/>
            <a:ext cx="3054121" cy="305678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3015670-2492-AC8D-58F6-07A224EDAF65}"/>
              </a:ext>
            </a:extLst>
          </p:cNvPr>
          <p:cNvSpPr txBox="1"/>
          <p:nvPr/>
        </p:nvSpPr>
        <p:spPr>
          <a:xfrm>
            <a:off x="6218629" y="4249892"/>
            <a:ext cx="5668571" cy="1764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400"/>
              </a:spcAft>
            </a:pPr>
            <a:r>
              <a:rPr lang="it-IT" sz="18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Group’s</a:t>
            </a:r>
            <a:r>
              <a:rPr lang="it-IT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Members</a:t>
            </a:r>
            <a:r>
              <a:rPr lang="it-IT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it-I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400"/>
              </a:spcAft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Borgnino Michele</a:t>
            </a:r>
            <a:endParaRPr lang="it-I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400"/>
              </a:spcAft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Crespi Davide Marco</a:t>
            </a:r>
          </a:p>
          <a:p>
            <a:pPr>
              <a:lnSpc>
                <a:spcPct val="107000"/>
              </a:lnSpc>
              <a:spcAft>
                <a:spcPts val="400"/>
              </a:spcAft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Firetto</a:t>
            </a:r>
            <a:r>
              <a:rPr lang="it-I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Alessandro</a:t>
            </a:r>
          </a:p>
          <a:p>
            <a:pPr>
              <a:lnSpc>
                <a:spcPct val="107000"/>
              </a:lnSpc>
              <a:spcAft>
                <a:spcPts val="400"/>
              </a:spcAft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Riva Alessandro</a:t>
            </a:r>
            <a:endParaRPr lang="it-I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38530" y="6356350"/>
            <a:ext cx="41148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8699F50C-BE38-4BD0-BA84-9B090E1F2B9B}" type="slidenum">
              <a:rPr lang="it-IT" smtClean="0"/>
              <a:pPr rtl="0">
                <a:spcAft>
                  <a:spcPts val="600"/>
                </a:spcAft>
              </a:pPr>
              <a:t>10</a:t>
            </a:fld>
            <a:endParaRPr lang="it-IT"/>
          </a:p>
        </p:txBody>
      </p:sp>
      <p:pic>
        <p:nvPicPr>
          <p:cNvPr id="16" name="Content Placeholder 15" descr="Chart, line chart&#10;&#10;Description automatically generated">
            <a:extLst>
              <a:ext uri="{FF2B5EF4-FFF2-40B4-BE49-F238E27FC236}">
                <a16:creationId xmlns:a16="http://schemas.microsoft.com/office/drawing/2014/main" id="{E984D639-E8E8-1FCF-0369-C4F13048C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184122" y="1108364"/>
            <a:ext cx="9823755" cy="5068599"/>
          </a:xfrm>
        </p:spPr>
      </p:pic>
      <p:sp>
        <p:nvSpPr>
          <p:cNvPr id="2" name="Left Brace 1">
            <a:extLst>
              <a:ext uri="{FF2B5EF4-FFF2-40B4-BE49-F238E27FC236}">
                <a16:creationId xmlns:a16="http://schemas.microsoft.com/office/drawing/2014/main" id="{FE8C1C4F-00D9-AAF5-FCD9-E49988FFB6D7}"/>
              </a:ext>
            </a:extLst>
          </p:cNvPr>
          <p:cNvSpPr/>
          <p:nvPr/>
        </p:nvSpPr>
        <p:spPr>
          <a:xfrm>
            <a:off x="1773851" y="1812022"/>
            <a:ext cx="45719" cy="16945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\documentclass{article}&#10;\usepackage{amsmath}&#10;\pagestyle{empty}&#10;\begin{document}&#10;&#10;\begin{equation*}&#10;    \Delta T = 0.152 \, ^{\circ} C \\&#10;\end{equation*}&#10;&#10;&#10;\end{document}" title="IguanaTex Bitmap Display">
            <a:extLst>
              <a:ext uri="{FF2B5EF4-FFF2-40B4-BE49-F238E27FC236}">
                <a16:creationId xmlns:a16="http://schemas.microsoft.com/office/drawing/2014/main" id="{D79C1225-7389-D8A7-F459-5211F3F5478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41417" y="2581567"/>
            <a:ext cx="1324682" cy="155485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90A6F620-9CA5-A418-8E85-B99E826539D1}"/>
              </a:ext>
            </a:extLst>
          </p:cNvPr>
          <p:cNvSpPr/>
          <p:nvPr/>
        </p:nvSpPr>
        <p:spPr>
          <a:xfrm>
            <a:off x="2021747" y="2206305"/>
            <a:ext cx="134081" cy="13002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 descr="\documentclass{article}&#10;\usepackage{amsmath}&#10;\pagestyle{empty}&#10;\begin{document}&#10;&#10;\begin{equation*}&#10;    \Delta T = 0.119 \, ^{\circ} C \\&#10;\end{equation*}&#10;&#10;&#10;\end{document}" title="IguanaTex Bitmap Display">
            <a:extLst>
              <a:ext uri="{FF2B5EF4-FFF2-40B4-BE49-F238E27FC236}">
                <a16:creationId xmlns:a16="http://schemas.microsoft.com/office/drawing/2014/main" id="{16F22E8F-D455-6BBE-7271-127FA4932A8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395930" y="2771661"/>
            <a:ext cx="1444771" cy="169580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\begin{equation*}&#10;    \Delta T = 0.057 \, ^{\circ} C \\&#10;\end{equation*}&#10;&#10;&#10;\end{document}" title="IguanaTex Bitmap Display">
            <a:extLst>
              <a:ext uri="{FF2B5EF4-FFF2-40B4-BE49-F238E27FC236}">
                <a16:creationId xmlns:a16="http://schemas.microsoft.com/office/drawing/2014/main" id="{932217E1-6C66-C851-1491-16854C130FB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0767127" y="3733100"/>
            <a:ext cx="1343766" cy="157725"/>
          </a:xfrm>
          <a:prstGeom prst="rect">
            <a:avLst/>
          </a:prstGeom>
        </p:spPr>
      </p:pic>
      <p:sp>
        <p:nvSpPr>
          <p:cNvPr id="12" name="Right Brace 11">
            <a:extLst>
              <a:ext uri="{FF2B5EF4-FFF2-40B4-BE49-F238E27FC236}">
                <a16:creationId xmlns:a16="http://schemas.microsoft.com/office/drawing/2014/main" id="{5D9F4988-F98E-B4C2-DD6E-6BDE5021CB6B}"/>
              </a:ext>
            </a:extLst>
          </p:cNvPr>
          <p:cNvSpPr/>
          <p:nvPr/>
        </p:nvSpPr>
        <p:spPr>
          <a:xfrm>
            <a:off x="10586906" y="3506598"/>
            <a:ext cx="134081" cy="6711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61B8F573-78F2-B39C-19BD-D3F68C396F3E}"/>
              </a:ext>
            </a:extLst>
          </p:cNvPr>
          <p:cNvSpPr/>
          <p:nvPr/>
        </p:nvSpPr>
        <p:spPr>
          <a:xfrm rot="5400000">
            <a:off x="9569113" y="2309420"/>
            <a:ext cx="64171" cy="19714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 descr="\documentclass{article}&#10;\usepackage{amsmath}&#10;\pagestyle{empty}&#10;\begin{document}&#10;&#10;\begin{equation*}&#10;    \Delta t \approx 1 \, h \, 57 \, min\\&#10;\end{equation*}&#10;&#10;&#10;\end{document}" title="IguanaTex Bitmap Display">
            <a:extLst>
              <a:ext uri="{FF2B5EF4-FFF2-40B4-BE49-F238E27FC236}">
                <a16:creationId xmlns:a16="http://schemas.microsoft.com/office/drawing/2014/main" id="{C41F6C37-7675-C3E6-803D-9E832C3F130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684054" y="2847526"/>
            <a:ext cx="1734095" cy="18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3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38530" y="6356350"/>
            <a:ext cx="41148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8699F50C-BE38-4BD0-BA84-9B090E1F2B9B}" type="slidenum">
              <a:rPr lang="it-IT" smtClean="0"/>
              <a:pPr rtl="0">
                <a:spcAft>
                  <a:spcPts val="600"/>
                </a:spcAft>
              </a:pPr>
              <a:t>11</a:t>
            </a:fld>
            <a:endParaRPr lang="it-IT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3BC6C6B7-BB91-7C9A-8402-71709F92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</p:spPr>
        <p:txBody>
          <a:bodyPr/>
          <a:lstStyle/>
          <a:p>
            <a:r>
              <a:rPr lang="en-US" dirty="0"/>
              <a:t>Control signals of each actuator</a:t>
            </a:r>
          </a:p>
        </p:txBody>
      </p:sp>
      <p:pic>
        <p:nvPicPr>
          <p:cNvPr id="10" name="Content Placeholder 9" descr="Chart, histogram&#10;&#10;Description automatically generated">
            <a:extLst>
              <a:ext uri="{FF2B5EF4-FFF2-40B4-BE49-F238E27FC236}">
                <a16:creationId xmlns:a16="http://schemas.microsoft.com/office/drawing/2014/main" id="{41E11D2C-690D-3C49-FBE8-55C5114851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518678" y="2189018"/>
            <a:ext cx="5375003" cy="3276609"/>
          </a:xfrm>
        </p:spPr>
      </p:pic>
      <p:pic>
        <p:nvPicPr>
          <p:cNvPr id="28" name="Content Placeholder 27" descr="Chart, histogram&#10;&#10;Description automatically generated">
            <a:extLst>
              <a:ext uri="{FF2B5EF4-FFF2-40B4-BE49-F238E27FC236}">
                <a16:creationId xmlns:a16="http://schemas.microsoft.com/office/drawing/2014/main" id="{22C803CC-7957-1953-F3A9-5FD20962D9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5"/>
          <a:srcRect t="2537"/>
          <a:stretch/>
        </p:blipFill>
        <p:spPr>
          <a:xfrm>
            <a:off x="6199741" y="2272145"/>
            <a:ext cx="5339660" cy="3193482"/>
          </a:xfrm>
        </p:spPr>
      </p:pic>
      <p:pic>
        <p:nvPicPr>
          <p:cNvPr id="7" name="Picture 6" descr="\documentclass{article}&#10;\usepackage{amsmath}&#10;\pagestyle{empty}&#10;\begin{document}&#10;&#10;\begin{equation}&#10;\begin{cases}&#10;\alpha \in [0,1] \\&#10;\beta \in [0,1]&#10;\end{cases}&#10;\end{equation}&#10;&#10;&#10;\end{document}" title="IguanaTex Bitmap Display">
            <a:extLst>
              <a:ext uri="{FF2B5EF4-FFF2-40B4-BE49-F238E27FC236}">
                <a16:creationId xmlns:a16="http://schemas.microsoft.com/office/drawing/2014/main" id="{9E56AFFE-FBC2-F061-E75B-8B0C8BF8CC7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6"/>
          <a:srcRect r="75972"/>
          <a:stretch/>
        </p:blipFill>
        <p:spPr>
          <a:xfrm>
            <a:off x="9225242" y="1125249"/>
            <a:ext cx="1210068" cy="75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69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hart&#10;&#10;Description automatically generated">
            <a:extLst>
              <a:ext uri="{FF2B5EF4-FFF2-40B4-BE49-F238E27FC236}">
                <a16:creationId xmlns:a16="http://schemas.microsoft.com/office/drawing/2014/main" id="{E52B2EB6-703B-3E40-7458-8A3BC2A3D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4203"/>
          <a:stretch/>
        </p:blipFill>
        <p:spPr>
          <a:xfrm>
            <a:off x="1465697" y="1604011"/>
            <a:ext cx="7468578" cy="4505325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9AD0DD-1112-FD88-8C7E-1DF28D01FFA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38530" y="6356350"/>
            <a:ext cx="41148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noProof="0"/>
              <a:t>Aggiungere un piè di pagina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B7A6F8-28FD-49F0-978A-281155BE427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699F50C-BE38-4BD0-BA84-9B090E1F2B9B}" type="slidenum">
              <a:rPr lang="it-IT" noProof="0" smtClean="0"/>
              <a:pPr rtl="0">
                <a:spcAft>
                  <a:spcPts val="600"/>
                </a:spcAft>
              </a:pPr>
              <a:t>12</a:t>
            </a:fld>
            <a:endParaRPr lang="it-IT" noProof="0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FF766A4B-0274-2485-D0F9-6582F421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</p:spPr>
        <p:txBody>
          <a:bodyPr/>
          <a:lstStyle/>
          <a:p>
            <a:r>
              <a:rPr lang="en-US" dirty="0"/>
              <a:t>Power consumption</a:t>
            </a:r>
          </a:p>
        </p:txBody>
      </p:sp>
      <p:pic>
        <p:nvPicPr>
          <p:cNvPr id="9" name="Picture 8" descr="\documentclass{article}&#10;\usepackage{amsmath}&#10;\pagestyle{empty}&#10;\begin{document}&#10;&#10;\begin{equation*}&#10;    \begin{aligned}&#10;        &amp;P_{tot} = P_{pump }+P_{heaters }\\&#10;        &amp;P_{average}  \rightarrow 2043.9 \mathrm{~W}&#10;        \end{aligned}&#10;\end{equation*}&#10;&#10;&#10;\end{document}" title="IguanaTex Bitmap Display">
            <a:extLst>
              <a:ext uri="{FF2B5EF4-FFF2-40B4-BE49-F238E27FC236}">
                <a16:creationId xmlns:a16="http://schemas.microsoft.com/office/drawing/2014/main" id="{B194ECB2-B495-3842-8247-C74CF370891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498655" y="1986327"/>
            <a:ext cx="2588952" cy="62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2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 descr="Chart&#10;&#10;Description automatically generated">
            <a:extLst>
              <a:ext uri="{FF2B5EF4-FFF2-40B4-BE49-F238E27FC236}">
                <a16:creationId xmlns:a16="http://schemas.microsoft.com/office/drawing/2014/main" id="{64329439-E857-1933-3345-8A1ECBC17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4827"/>
          <a:stretch/>
        </p:blipFill>
        <p:spPr>
          <a:xfrm>
            <a:off x="1706634" y="1626851"/>
            <a:ext cx="8778731" cy="4505325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EFEE42-AA19-5930-333D-369A707272E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034DA2-1B54-5B30-C01F-4E10E413A37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t>13</a:t>
            </a:fld>
            <a:endParaRPr lang="it-IT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6836A7-D030-AC0D-6E26-7DAC3BB80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Individual power consumptions</a:t>
            </a:r>
            <a:endParaRPr lang="en-GB" dirty="0"/>
          </a:p>
        </p:txBody>
      </p:sp>
      <p:pic>
        <p:nvPicPr>
          <p:cNvPr id="18" name="Picture 17" descr="\documentclass{article}&#10;\usepackage{amsmath}&#10;\pagestyle{empty}&#10;\begin{document}&#10;&#10;\begin{equation*}&#10;        \begin{cases}&#10;        P_{heater}=Q_{h M a i n} \\&#10;        P_{zones}=Q_{h 1}+Q_{h 2}\\&#10;        P_{pump }=w \frac{\Delta p}{\rho} \\&#10;        P_{env}=G_{1}(T_{1}-T_{env})+G_{2}(T_{2}-T_{env})&#10;        \end{cases}     &#10;\end{equation*}&#10;&#10;&#10;\end{document}" title="IguanaTex Bitmap Display">
            <a:extLst>
              <a:ext uri="{FF2B5EF4-FFF2-40B4-BE49-F238E27FC236}">
                <a16:creationId xmlns:a16="http://schemas.microsoft.com/office/drawing/2014/main" id="{5E82BB31-9099-B91D-82C7-C6E0676C4B9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29424" y="1503344"/>
            <a:ext cx="4444952" cy="137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36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14</a:t>
            </a:fld>
            <a:endParaRPr lang="it-IT" dirty="0"/>
          </a:p>
        </p:txBody>
      </p:sp>
      <p:pic>
        <p:nvPicPr>
          <p:cNvPr id="5" name="Immagine 4" descr="Immagine che contiene testo, cielo, mappa, luce&#10;&#10;Descrizione generata automaticamente">
            <a:extLst>
              <a:ext uri="{FF2B5EF4-FFF2-40B4-BE49-F238E27FC236}">
                <a16:creationId xmlns:a16="http://schemas.microsoft.com/office/drawing/2014/main" id="{985EE206-314D-167F-D1E3-C314B5332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6216"/>
            <a:ext cx="12192000" cy="505013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39716A1-1732-DAAD-564A-34D1CC9122B1}"/>
              </a:ext>
            </a:extLst>
          </p:cNvPr>
          <p:cNvSpPr txBox="1"/>
          <p:nvPr/>
        </p:nvSpPr>
        <p:spPr>
          <a:xfrm>
            <a:off x="238937" y="617925"/>
            <a:ext cx="10908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Model with the implementation of Day-Night Control</a:t>
            </a:r>
          </a:p>
        </p:txBody>
      </p:sp>
    </p:spTree>
    <p:extLst>
      <p:ext uri="{BB962C8B-B14F-4D97-AF65-F5344CB8AC3E}">
        <p14:creationId xmlns:p14="http://schemas.microsoft.com/office/powerpoint/2010/main" val="95063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15</a:t>
            </a:fld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269BFFB-995C-D92D-75A3-D6EB337AB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576" y="1227325"/>
            <a:ext cx="4752481" cy="47639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C189393-BB29-4E6F-6ADF-F7573C1112A7}"/>
              </a:ext>
            </a:extLst>
          </p:cNvPr>
          <p:cNvSpPr txBox="1"/>
          <p:nvPr/>
        </p:nvSpPr>
        <p:spPr>
          <a:xfrm>
            <a:off x="338530" y="455189"/>
            <a:ext cx="8794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Components of the logic switching system: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A83747FB-3679-2B17-481B-8CD6D3896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2278" y="3762564"/>
            <a:ext cx="3048264" cy="1767993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9140DDCB-DE90-6E18-23A5-EAA94ABDB4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26" y="1510746"/>
            <a:ext cx="3371829" cy="3947662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6158926C-3F2F-7FC7-B711-69BEF4F137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2278" y="1510746"/>
            <a:ext cx="2994920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1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16</a:t>
            </a:fld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25DF5AB-F9B6-F9EC-5747-335D79055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674" y="1310456"/>
            <a:ext cx="9830652" cy="4237087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D8E3630-BE77-2FCD-913E-6D9E280C28CC}"/>
              </a:ext>
            </a:extLst>
          </p:cNvPr>
          <p:cNvSpPr txBox="1"/>
          <p:nvPr/>
        </p:nvSpPr>
        <p:spPr>
          <a:xfrm>
            <a:off x="1147482" y="505943"/>
            <a:ext cx="655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Temperature</a:t>
            </a:r>
            <a:r>
              <a:rPr lang="it-IT" sz="2000" b="1" dirty="0"/>
              <a:t> </a:t>
            </a:r>
            <a:r>
              <a:rPr lang="it-IT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tracking of zone 1</a:t>
            </a:r>
          </a:p>
        </p:txBody>
      </p:sp>
    </p:spTree>
    <p:extLst>
      <p:ext uri="{BB962C8B-B14F-4D97-AF65-F5344CB8AC3E}">
        <p14:creationId xmlns:p14="http://schemas.microsoft.com/office/powerpoint/2010/main" val="30442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17</a:t>
            </a:fld>
            <a:endParaRPr lang="it-IT" dirty="0"/>
          </a:p>
        </p:txBody>
      </p:sp>
      <p:pic>
        <p:nvPicPr>
          <p:cNvPr id="5" name="Immagine 4" descr="Immagine che contiene testo, interni, diverso&#10;&#10;Descrizione generata automaticamente">
            <a:extLst>
              <a:ext uri="{FF2B5EF4-FFF2-40B4-BE49-F238E27FC236}">
                <a16:creationId xmlns:a16="http://schemas.microsoft.com/office/drawing/2014/main" id="{F7C82F5B-BEA4-D49D-CD1B-572800390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052" y="1325697"/>
            <a:ext cx="9845893" cy="420660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984EBEE-C47A-8CF6-87ED-1E441C7D437B}"/>
              </a:ext>
            </a:extLst>
          </p:cNvPr>
          <p:cNvSpPr txBox="1"/>
          <p:nvPr/>
        </p:nvSpPr>
        <p:spPr>
          <a:xfrm>
            <a:off x="1147481" y="513563"/>
            <a:ext cx="6360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Temperature</a:t>
            </a:r>
            <a:r>
              <a:rPr lang="it-IT" sz="2000" b="1" dirty="0"/>
              <a:t> </a:t>
            </a:r>
            <a:r>
              <a:rPr lang="it-IT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tracking of zone 2</a:t>
            </a:r>
          </a:p>
        </p:txBody>
      </p:sp>
    </p:spTree>
    <p:extLst>
      <p:ext uri="{BB962C8B-B14F-4D97-AF65-F5344CB8AC3E}">
        <p14:creationId xmlns:p14="http://schemas.microsoft.com/office/powerpoint/2010/main" val="3372595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88FBC4B-6ADC-7D28-1BE9-94EE09E090F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CA133EA-8BCD-B6EE-E4C4-98101C86EAA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t>18</a:t>
            </a:fld>
            <a:endParaRPr lang="it-IT" noProof="0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E557F4C-2A7B-BCB1-AFF5-5A8CCFAF4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562" y="4070170"/>
            <a:ext cx="7089045" cy="2651305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B185E59F-CAEB-C2C4-7A90-C2D0ABEAA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876" y="1180754"/>
            <a:ext cx="7290750" cy="2833991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070621C-3698-6167-FD96-A17498CD8479}"/>
              </a:ext>
            </a:extLst>
          </p:cNvPr>
          <p:cNvSpPr txBox="1"/>
          <p:nvPr/>
        </p:nvSpPr>
        <p:spPr>
          <a:xfrm>
            <a:off x="338530" y="534423"/>
            <a:ext cx="10569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Zone 1 Temperature tracking with different low limits 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B4FC4CE-D674-FDD6-0A54-CA91DBE22F84}"/>
              </a:ext>
            </a:extLst>
          </p:cNvPr>
          <p:cNvSpPr txBox="1"/>
          <p:nvPr/>
        </p:nvSpPr>
        <p:spPr>
          <a:xfrm>
            <a:off x="577687" y="2445994"/>
            <a:ext cx="1886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Low </a:t>
            </a:r>
            <a:r>
              <a:rPr lang="it-IT" sz="1400" dirty="0" err="1"/>
              <a:t>limit</a:t>
            </a:r>
            <a:r>
              <a:rPr lang="it-IT" sz="1400" dirty="0"/>
              <a:t>= 5+273,15K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7A295C1-11ED-0EA6-29A7-20E7FCD36340}"/>
              </a:ext>
            </a:extLst>
          </p:cNvPr>
          <p:cNvSpPr txBox="1"/>
          <p:nvPr/>
        </p:nvSpPr>
        <p:spPr>
          <a:xfrm>
            <a:off x="577687" y="5088045"/>
            <a:ext cx="1886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Low </a:t>
            </a:r>
            <a:r>
              <a:rPr lang="it-IT" sz="1400" dirty="0" err="1"/>
              <a:t>limit</a:t>
            </a:r>
            <a:r>
              <a:rPr lang="it-IT" sz="1400" dirty="0"/>
              <a:t>= 7+273,15K</a:t>
            </a:r>
          </a:p>
        </p:txBody>
      </p:sp>
    </p:spTree>
    <p:extLst>
      <p:ext uri="{BB962C8B-B14F-4D97-AF65-F5344CB8AC3E}">
        <p14:creationId xmlns:p14="http://schemas.microsoft.com/office/powerpoint/2010/main" val="225673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2</a:t>
            </a:fld>
            <a:endParaRPr lang="it-IT" dirty="0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Controlled</a:t>
            </a:r>
            <a:r>
              <a:rPr lang="it-IT" dirty="0"/>
              <a:t> </a:t>
            </a:r>
            <a:r>
              <a:rPr lang="it-IT" dirty="0" err="1"/>
              <a:t>system</a:t>
            </a:r>
            <a:endParaRPr lang="en-GB" dirty="0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7"/>
          <a:stretch/>
        </p:blipFill>
        <p:spPr>
          <a:xfrm>
            <a:off x="585616" y="2040144"/>
            <a:ext cx="10761258" cy="3768313"/>
          </a:xfrm>
        </p:spPr>
      </p:pic>
    </p:spTree>
    <p:extLst>
      <p:ext uri="{BB962C8B-B14F-4D97-AF65-F5344CB8AC3E}">
        <p14:creationId xmlns:p14="http://schemas.microsoft.com/office/powerpoint/2010/main" val="236739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3</a:t>
            </a:fld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Heater</a:t>
            </a:r>
            <a:r>
              <a:rPr lang="it-IT" dirty="0"/>
              <a:t> model and </a:t>
            </a:r>
            <a:r>
              <a:rPr lang="it-IT" dirty="0" err="1"/>
              <a:t>tracking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sz="2000" dirty="0"/>
                  <a:t>Energy balance </a:t>
                </a: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𝜌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sSub>
                      <m:sSubPr>
                        <m:ctrlPr>
                          <a:rPr lang="it-IT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it-IT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it-IT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𝑤𝑐</m:t>
                    </m:r>
                    <m:d>
                      <m:dPr>
                        <m:ctrlPr>
                          <a:rPr lang="it-IT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it-IT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𝑐𝑤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f>
                          <m:f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f>
                          <m:f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</m:den>
                    </m:f>
                  </m:oMath>
                </a14:m>
                <a:endParaRPr lang="it-IT" sz="2000" dirty="0"/>
              </a:p>
              <a:p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V: </a:t>
                </a:r>
                <a:r>
                  <a:rPr lang="it-IT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total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volume of water in the network, </a:t>
                </a:r>
                <a:r>
                  <a:rPr lang="it-IT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wn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0.5kg/s  </a:t>
                </a:r>
                <a:r>
                  <a:rPr lang="it-IT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nominal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flow rate</a:t>
                </a:r>
              </a:p>
              <a:p>
                <a:endParaRPr lang="en-GB" dirty="0"/>
              </a:p>
              <a:p>
                <a:r>
                  <a:rPr lang="en-GB" sz="2000" dirty="0"/>
                  <a:t>Try impose a Settling time (not exact, since the model is approximated) Ta = 10min</a:t>
                </a:r>
              </a:p>
              <a:p>
                <a:r>
                  <a:rPr lang="en-GB" sz="2000" dirty="0" err="1"/>
                  <a:t>Ti</a:t>
                </a:r>
                <a:r>
                  <a:rPr lang="en-GB" sz="2000" dirty="0"/>
                  <a:t>  = 1,145*10^3</a:t>
                </a:r>
              </a:p>
              <a:p>
                <a:r>
                  <a:rPr lang="en-GB" sz="2000" dirty="0"/>
                  <a:t>K = 8,287</a:t>
                </a:r>
              </a:p>
            </p:txBody>
          </p:sp>
        </mc:Choice>
        <mc:Fallback xmlns="">
          <p:sp>
            <p:nvSpPr>
              <p:cNvPr id="5" name="Segnaposto contenut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93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5530B959-A174-C332-BA21-DD99BE59372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C8E0514-D299-01AE-8B3D-4C8C526E393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t>4</a:t>
            </a:fld>
            <a:endParaRPr lang="it-IT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A6E48D9-1F1D-A0E3-3974-8C96DE9C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Heater</a:t>
            </a:r>
            <a:r>
              <a:rPr lang="it-IT" dirty="0"/>
              <a:t> Temperature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61AC59B8-5780-2A40-4164-8376A92D6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932" y="1356997"/>
            <a:ext cx="10723949" cy="5291975"/>
          </a:xfr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6B0D1A2-2F7B-A3DF-B3CC-2396DB4BDB2C}"/>
              </a:ext>
            </a:extLst>
          </p:cNvPr>
          <p:cNvSpPr txBox="1"/>
          <p:nvPr/>
        </p:nvSpPr>
        <p:spPr>
          <a:xfrm>
            <a:off x="4061012" y="4464424"/>
            <a:ext cx="547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Spikes are </a:t>
            </a:r>
            <a:r>
              <a:rPr lang="it-IT" dirty="0" err="1"/>
              <a:t>caused</a:t>
            </a:r>
            <a:r>
              <a:rPr lang="it-IT" dirty="0"/>
              <a:t> by switch </a:t>
            </a:r>
            <a:r>
              <a:rPr lang="it-IT" dirty="0" err="1"/>
              <a:t>between</a:t>
            </a:r>
            <a:r>
              <a:rPr lang="it-IT" dirty="0"/>
              <a:t> night and day</a:t>
            </a:r>
          </a:p>
        </p:txBody>
      </p:sp>
    </p:spTree>
    <p:extLst>
      <p:ext uri="{BB962C8B-B14F-4D97-AF65-F5344CB8AC3E}">
        <p14:creationId xmlns:p14="http://schemas.microsoft.com/office/powerpoint/2010/main" val="309178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5</a:t>
            </a:fld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Pump</a:t>
            </a:r>
            <a:r>
              <a:rPr lang="it-IT" dirty="0"/>
              <a:t> model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28600" indent="-228600" algn="l" rtl="0" eaLnBrk="1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ts val="2000"/>
                  <a:buFont typeface="Arial" panose="020B0604020202020204" pitchFamily="34" charset="0"/>
                  <a:buChar char="•"/>
                </a:pPr>
                <a:r>
                  <a:rPr lang="it-IT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Pump: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Δp</m:t>
                    </m:r>
                    <m:r>
                      <a:rPr lang="en-GB" sz="1800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it-IT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it-IT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800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d>
                    <m:r>
                      <a:rPr lang="en-GB" sz="18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it-IT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it-IT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sSup>
                      <m:sSupPr>
                        <m:ctrlPr>
                          <a:rPr lang="it-IT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p>
                        <m:r>
                          <a:rPr lang="en-GB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r>
                  <a:rPr lang="it-IT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en-GB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Δp</m:t>
                    </m:r>
                    <m:r>
                      <a:rPr lang="en-GB" sz="1800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6∙</m:t>
                    </m:r>
                    <m:sSup>
                      <m:sSupPr>
                        <m:ctrlPr>
                          <a:rPr lang="it-IT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it-IT" sz="18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18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−666,7</m:t>
                    </m:r>
                    <m:r>
                      <a:rPr lang="it-IT" sz="18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it-IT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p>
                        <m:r>
                          <a:rPr lang="en-GB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t-IT" sz="1800" dirty="0">
                  <a:effectLst/>
                </a:endParaRPr>
              </a:p>
              <a:p>
                <a:pPr marL="228600" indent="-228600" algn="l" rtl="0" eaLnBrk="1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</a:pPr>
                <a:r>
                  <a:rPr lang="it-IT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Pipe Network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Δp</m:t>
                    </m:r>
                    <m:r>
                      <a:rPr lang="it-IT" sz="1800" b="0" i="0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it-IT" sz="18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18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it-IT" sz="18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  <m:r>
                      <a:rPr lang="it-IT" sz="18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sSup>
                      <m:sSupPr>
                        <m:ctrlPr>
                          <a:rPr lang="it-IT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p>
                        <m:r>
                          <a:rPr lang="en-GB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r>
                  <a:rPr lang="it-IT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Δp</m:t>
                    </m:r>
                    <m:r>
                      <a:rPr lang="it-IT" sz="1800" b="0" i="0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it-IT" sz="18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GB" sz="18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it-IT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sz="18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it-IT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p>
                        <m:r>
                          <a:rPr lang="en-GB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lang="it-IT" sz="1800" dirty="0">
                  <a:effectLst/>
                </a:endParaRPr>
              </a:p>
              <a:p>
                <a:pPr marL="228600" indent="-228600" algn="l" rtl="0" eaLnBrk="1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</a:pPr>
                <a:r>
                  <a:rPr lang="it-IT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Flow rate </a:t>
                </a: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assumed</a:t>
                </a:r>
                <a:r>
                  <a:rPr lang="it-IT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r>
                  <a:rPr lang="it-IT" sz="1800" kern="1200" dirty="0" err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equal</a:t>
                </a:r>
                <a:r>
                  <a:rPr lang="it-IT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in the </a:t>
                </a:r>
                <a:r>
                  <a:rPr lang="it-IT" sz="1800" kern="1200" dirty="0" err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whole</a:t>
                </a:r>
                <a:r>
                  <a:rPr lang="it-IT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network </a:t>
                </a:r>
                <a:r>
                  <a:rPr lang="it-IT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it-IT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r>
                  <a:rPr lang="it-IT" sz="1800" kern="1200" dirty="0" err="1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</a:rPr>
                  <a:t>Assumption</a:t>
                </a:r>
                <a:br>
                  <a:rPr lang="it-IT" sz="1800" kern="12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</a:rPr>
                </a:br>
                <a:endParaRPr lang="it-IT" sz="1800" dirty="0">
                  <a:effectLst/>
                </a:endParaRPr>
              </a:p>
              <a:p>
                <a:pPr marL="228600" indent="-228600" algn="l" rtl="0" eaLnBrk="1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</a:pPr>
                <a:r>
                  <a:rPr lang="it-IT" sz="1800" kern="12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</a:rPr>
                  <a:t>EQUILIBRIUM</a:t>
                </a:r>
                <a:endParaRPr lang="it-IT" sz="1800" dirty="0">
                  <a:effectLst/>
                </a:endParaRPr>
              </a:p>
              <a:p>
                <a:pPr marL="685800">
                  <a:spcBef>
                    <a:spcPts val="500"/>
                  </a:spcBef>
                </a:pPr>
                <a:r>
                  <a:rPr lang="it-IT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Compute the </a:t>
                </a:r>
                <a:r>
                  <a:rPr lang="it-IT" sz="1800" kern="1200" dirty="0" err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equilibrium</a:t>
                </a:r>
                <a:r>
                  <a:rPr lang="it-IT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point for n, by </a:t>
                </a:r>
                <a:r>
                  <a:rPr lang="it-IT" sz="1800" kern="1200" dirty="0" err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imposing</a:t>
                </a:r>
                <a:r>
                  <a:rPr lang="it-IT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Δp</m:t>
                    </m:r>
                  </m:oMath>
                </a14:m>
                <a:r>
                  <a:rPr lang="it-IT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GB" sz="18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2,027 ∙</m:t>
                    </m:r>
                    <m:sSup>
                      <m:sSupPr>
                        <m:ctrlPr>
                          <a:rPr lang="it-IT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5 </m:t>
                        </m:r>
                      </m:sup>
                    </m:sSup>
                    <m:r>
                      <a:rPr lang="en-GB" sz="18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𝑃𝑎</m:t>
                    </m:r>
                  </m:oMath>
                </a14:m>
                <a:r>
                  <a:rPr lang="it-IT" sz="1800" dirty="0">
                    <a:effectLst/>
                  </a:rPr>
                  <a:t> </a:t>
                </a:r>
                <a:r>
                  <a:rPr lang="it-IT" sz="1800" dirty="0">
                    <a:effectLst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GB" sz="1800" i="1">
                        <a:latin typeface="Cambria Math" panose="02040503050406030204" pitchFamily="18" charset="0"/>
                      </a:rPr>
                      <m:t>=0.338</m:t>
                    </m:r>
                  </m:oMath>
                </a14:m>
                <a:endParaRPr lang="it-IT" sz="1800" dirty="0">
                  <a:effectLst/>
                </a:endParaRPr>
              </a:p>
              <a:p>
                <a:pPr marL="685800">
                  <a:spcBef>
                    <a:spcPts val="500"/>
                  </a:spcBef>
                </a:pPr>
                <a:r>
                  <a:rPr lang="it-IT" sz="1800" dirty="0" err="1"/>
                  <a:t>Linearization</a:t>
                </a:r>
                <a:r>
                  <a:rPr lang="it-IT" sz="1800" dirty="0"/>
                  <a:t> </a:t>
                </a:r>
                <a:r>
                  <a:rPr lang="it-IT" sz="18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6</m:t>
                    </m:r>
                    <m:sSup>
                      <m:sSupPr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l-GR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it-IT" sz="1800" dirty="0">
                  <a:effectLst/>
                </a:endParaRPr>
              </a:p>
              <a:p>
                <a:pPr marL="457200" indent="0">
                  <a:spcBef>
                    <a:spcPts val="500"/>
                  </a:spcBef>
                  <a:buNone/>
                </a:pPr>
                <a:endParaRPr lang="it-IT" sz="1800" dirty="0"/>
              </a:p>
              <a:p>
                <a:pPr marL="457200" indent="0">
                  <a:spcBef>
                    <a:spcPts val="500"/>
                  </a:spcBef>
                  <a:buNone/>
                </a:pPr>
                <a:r>
                  <a:rPr lang="it-IT" sz="1800" dirty="0"/>
                  <a:t>«</a:t>
                </a:r>
                <a:r>
                  <a:rPr lang="it-IT" sz="1800" dirty="0" err="1"/>
                  <a:t>Albegraic</a:t>
                </a:r>
                <a:r>
                  <a:rPr lang="it-IT" sz="1800" dirty="0"/>
                  <a:t> model» </a:t>
                </a:r>
                <a:r>
                  <a:rPr lang="it-IT" sz="1800" dirty="0">
                    <a:sym typeface="Wingdings" panose="05000000000000000000" pitchFamily="2" charset="2"/>
                  </a:rPr>
                  <a:t> </a:t>
                </a:r>
                <a:r>
                  <a:rPr lang="it-IT" sz="1800" dirty="0" err="1">
                    <a:sym typeface="Wingdings" panose="05000000000000000000" pitchFamily="2" charset="2"/>
                  </a:rPr>
                  <a:t>Hydraulics</a:t>
                </a:r>
                <a:r>
                  <a:rPr lang="it-IT" sz="1800" dirty="0">
                    <a:sym typeface="Wingdings" panose="05000000000000000000" pitchFamily="2" charset="2"/>
                  </a:rPr>
                  <a:t> dynamics </a:t>
                </a:r>
                <a:r>
                  <a:rPr lang="it-IT" sz="1800" dirty="0" err="1">
                    <a:sym typeface="Wingdings" panose="05000000000000000000" pitchFamily="2" charset="2"/>
                  </a:rPr>
                  <a:t>much</a:t>
                </a:r>
                <a:r>
                  <a:rPr lang="it-IT" sz="1800" dirty="0">
                    <a:sym typeface="Wingdings" panose="05000000000000000000" pitchFamily="2" charset="2"/>
                  </a:rPr>
                  <a:t> </a:t>
                </a:r>
                <a:r>
                  <a:rPr lang="it-IT" sz="1800" dirty="0" err="1">
                    <a:sym typeface="Wingdings" panose="05000000000000000000" pitchFamily="2" charset="2"/>
                  </a:rPr>
                  <a:t>faster</a:t>
                </a:r>
                <a:r>
                  <a:rPr lang="it-IT" sz="1800" dirty="0">
                    <a:sym typeface="Wingdings" panose="05000000000000000000" pitchFamily="2" charset="2"/>
                  </a:rPr>
                  <a:t> </a:t>
                </a:r>
                <a:r>
                  <a:rPr lang="it-IT" sz="1800" dirty="0" err="1">
                    <a:sym typeface="Wingdings" panose="05000000000000000000" pitchFamily="2" charset="2"/>
                  </a:rPr>
                  <a:t>than</a:t>
                </a:r>
                <a:r>
                  <a:rPr lang="it-IT" sz="1800" dirty="0">
                    <a:sym typeface="Wingdings" panose="05000000000000000000" pitchFamily="2" charset="2"/>
                  </a:rPr>
                  <a:t> temperature, can be </a:t>
                </a:r>
                <a:r>
                  <a:rPr lang="it-IT" sz="1800" dirty="0" err="1">
                    <a:sym typeface="Wingdings" panose="05000000000000000000" pitchFamily="2" charset="2"/>
                  </a:rPr>
                  <a:t>neglected</a:t>
                </a:r>
                <a:endParaRPr lang="it-IT" sz="1800" dirty="0">
                  <a:sym typeface="Wingdings" panose="05000000000000000000" pitchFamily="2" charset="2"/>
                </a:endParaRPr>
              </a:p>
              <a:p>
                <a:pPr marL="457200" indent="0">
                  <a:spcBef>
                    <a:spcPts val="500"/>
                  </a:spcBef>
                  <a:buNone/>
                </a:pPr>
                <a:r>
                  <a:rPr lang="it-IT" sz="1800" dirty="0">
                    <a:effectLst/>
                    <a:sym typeface="Wingdings" panose="05000000000000000000" pitchFamily="2" charset="2"/>
                  </a:rPr>
                  <a:t>(in reality: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1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it-IT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µ</m:t>
                        </m:r>
                      </m:num>
                      <m:den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1+</m:t>
                        </m:r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𝜏</m:t>
                        </m:r>
                      </m:den>
                    </m:f>
                  </m:oMath>
                </a14:m>
                <a:r>
                  <a:rPr lang="en-GB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:r>
                  <a:rPr lang="en-GB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τ</a:t>
                </a:r>
                <a:r>
                  <a:rPr lang="en-GB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GB" sz="1800" u="sng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very small</a:t>
                </a:r>
                <a:r>
                  <a:rPr lang="en-GB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it-IT" sz="1800" dirty="0">
                  <a:effectLst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5" name="Segnaposto contenut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06" t="-14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C42A7289-AC43-1914-4B3B-68634780EB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489" y="832757"/>
            <a:ext cx="4486833" cy="21435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618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F0DA40D6-1F83-F71C-170C-2CBFFBAB5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30" y="1184378"/>
            <a:ext cx="11741823" cy="4992586"/>
          </a:xfrm>
          <a:prstGeom prst="rect">
            <a:avLst/>
          </a:prstGeom>
        </p:spPr>
      </p:pic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7ECF0201-274F-CB13-84A4-EC01CA3B47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2060108-C654-5DE3-9502-9556DDB2347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t>6</a:t>
            </a:fld>
            <a:endParaRPr lang="it-IT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70E95F49-3ED3-C270-628D-B167CE7C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499135"/>
            <a:ext cx="8333222" cy="864628"/>
          </a:xfrm>
        </p:spPr>
        <p:txBody>
          <a:bodyPr/>
          <a:lstStyle/>
          <a:p>
            <a:r>
              <a:rPr lang="it-IT" dirty="0"/>
              <a:t>Pump Control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1D1A0C0D-6910-81B4-8B75-83066C315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363764"/>
            <a:ext cx="10835122" cy="4813200"/>
          </a:xfrm>
        </p:spPr>
        <p:txBody>
          <a:bodyPr/>
          <a:lstStyle/>
          <a:p>
            <a:endParaRPr lang="it-IT" sz="2000" dirty="0">
              <a:sym typeface="Wingdings" panose="05000000000000000000" pitchFamily="2" charset="2"/>
            </a:endParaRPr>
          </a:p>
          <a:p>
            <a:endParaRPr lang="it-IT" sz="2000" dirty="0"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92F8BF0A-052E-67D8-CA7D-799748D51D9B}"/>
                  </a:ext>
                </a:extLst>
              </p:cNvPr>
              <p:cNvSpPr txBox="1"/>
              <p:nvPr/>
            </p:nvSpPr>
            <p:spPr>
              <a:xfrm>
                <a:off x="3598040" y="3355821"/>
                <a:ext cx="8255430" cy="11982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it-IT" sz="2000" dirty="0"/>
                  <a:t>Use a PI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0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effectLst/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GB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(1+</m:t>
                        </m:r>
                        <m:r>
                          <a:rPr lang="en-GB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𝑠𝑇𝑖</m:t>
                        </m:r>
                        <m:r>
                          <a:rPr lang="en-GB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𝑠𝑇𝑖</m:t>
                        </m:r>
                      </m:den>
                    </m:f>
                  </m:oMath>
                </a14:m>
                <a:r>
                  <a:rPr lang="it-IT" sz="2000" dirty="0"/>
                  <a:t>  </a:t>
                </a:r>
                <a:r>
                  <a:rPr lang="it-IT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𝑠𝑇𝑖</m:t>
                            </m:r>
                          </m:e>
                        </m:d>
                      </m:num>
                      <m:den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den>
                    </m:f>
                  </m:oMath>
                </a14:m>
                <a:r>
                  <a:rPr lang="it-IT" sz="2000" dirty="0"/>
                  <a:t> </a:t>
                </a:r>
                <a:r>
                  <a:rPr lang="it-IT" sz="2000" dirty="0">
                    <a:sym typeface="Wingdings" panose="05000000000000000000" pitchFamily="2" charset="2"/>
                  </a:rPr>
                  <a:t></a:t>
                </a:r>
                <a:r>
                  <a:rPr lang="it-IT" sz="2000" dirty="0"/>
                  <a:t>  </a:t>
                </a:r>
                <a:r>
                  <a:rPr lang="it-IT" sz="2000" dirty="0" err="1"/>
                  <a:t>dominant</a:t>
                </a:r>
                <a:r>
                  <a:rPr lang="it-IT" sz="2000" dirty="0"/>
                  <a:t> </a:t>
                </a:r>
                <a:r>
                  <a:rPr lang="it-IT" sz="2000" dirty="0" err="1"/>
                  <a:t>closed</a:t>
                </a:r>
                <a:r>
                  <a:rPr lang="it-IT" sz="2000" dirty="0"/>
                  <a:t> loop pole </a:t>
                </a:r>
                <a:r>
                  <a:rPr lang="it-IT" sz="2000" dirty="0" err="1"/>
                  <a:t>at</a:t>
                </a:r>
                <a:r>
                  <a:rPr lang="it-IT" sz="2000" dirty="0"/>
                  <a:t> 1/Ti</a:t>
                </a:r>
              </a:p>
              <a:p>
                <a:r>
                  <a:rPr lang="it-IT" sz="2000" dirty="0"/>
                  <a:t>Design </a:t>
                </a:r>
                <a:r>
                  <a:rPr lang="it-IT" sz="2000" dirty="0" err="1"/>
                  <a:t>choices</a:t>
                </a:r>
                <a:r>
                  <a:rPr lang="it-IT" sz="2000" dirty="0"/>
                  <a:t>:  Ta = 2500s </a:t>
                </a:r>
                <a:r>
                  <a:rPr lang="it-IT" sz="2000" dirty="0">
                    <a:sym typeface="Wingdings" panose="05000000000000000000" pitchFamily="2" charset="2"/>
                  </a:rPr>
                  <a:t> Ti = 500s  (system </a:t>
                </a:r>
                <a:r>
                  <a:rPr lang="it-IT" sz="2000" dirty="0" err="1">
                    <a:sym typeface="Wingdings" panose="05000000000000000000" pitchFamily="2" charset="2"/>
                  </a:rPr>
                  <a:t>settles</a:t>
                </a:r>
                <a:r>
                  <a:rPr lang="it-IT" sz="2000" dirty="0">
                    <a:sym typeface="Wingdings" panose="05000000000000000000" pitchFamily="2" charset="2"/>
                  </a:rPr>
                  <a:t> </a:t>
                </a:r>
                <a:r>
                  <a:rPr lang="it-IT" sz="2000" dirty="0" err="1">
                    <a:sym typeface="Wingdings" panose="05000000000000000000" pitchFamily="2" charset="2"/>
                  </a:rPr>
                  <a:t>quickly</a:t>
                </a:r>
                <a:r>
                  <a:rPr lang="it-IT" sz="2000" dirty="0">
                    <a:sym typeface="Wingdings" panose="05000000000000000000" pitchFamily="2" charset="2"/>
                  </a:rPr>
                  <a:t>)</a:t>
                </a:r>
                <a:br>
                  <a:rPr lang="it-IT" sz="2000" dirty="0">
                    <a:sym typeface="Wingdings" panose="05000000000000000000" pitchFamily="2" charset="2"/>
                  </a:rPr>
                </a:br>
                <a:r>
                  <a:rPr lang="it-IT" sz="2000" dirty="0">
                    <a:sym typeface="Wingdings" panose="05000000000000000000" pitchFamily="2" charset="2"/>
                  </a:rPr>
                  <a:t>		               K = 0,001 (to reduce </a:t>
                </a:r>
                <a:r>
                  <a:rPr lang="it-IT" sz="2000" dirty="0" err="1">
                    <a:sym typeface="Wingdings" panose="05000000000000000000" pitchFamily="2" charset="2"/>
                  </a:rPr>
                  <a:t>oscillations</a:t>
                </a:r>
                <a:r>
                  <a:rPr lang="it-IT" sz="2000" dirty="0">
                    <a:sym typeface="Wingdings" panose="05000000000000000000" pitchFamily="2" charset="2"/>
                  </a:rPr>
                  <a:t>)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92F8BF0A-052E-67D8-CA7D-799748D51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040" y="3355821"/>
                <a:ext cx="8255430" cy="1198213"/>
              </a:xfrm>
              <a:prstGeom prst="rect">
                <a:avLst/>
              </a:prstGeom>
              <a:blipFill>
                <a:blip r:embed="rId3"/>
                <a:stretch>
                  <a:fillRect l="-739" r="-222" b="-81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26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0DE34E-72F6-EA85-47BE-E78FF0A2194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9C04E3-4CF9-6773-20A4-B9D83ED8DF5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t>7</a:t>
            </a:fld>
            <a:endParaRPr lang="it-IT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276A60-287B-01F7-EA86-86E4BB428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Zones model</a:t>
            </a:r>
            <a:endParaRPr lang="en-GB" dirty="0"/>
          </a:p>
        </p:txBody>
      </p:sp>
      <p:pic>
        <p:nvPicPr>
          <p:cNvPr id="8" name="Picture 7" descr="\documentclass{article}&#10;\usepackage{amsmath}&#10;\pagestyle{empty}&#10;\begin{document}&#10;&#10;\begin{equation}&#10;\delta \bar{T}_{z}=\left[-\frac{\bar{\alpha} G}{c_{z}}-\frac{G_{\text {Loss }}}{c_{z}}\right] \delta T_{s}+\left[\frac{G}{c_{z}}\left(T_{\mathrm{Grid}}-\bar{T}_{z}\right) \frac{K_{\mathrm{he}}}{c_{z}}\right]\left[\begin{array}{l}&#10;\delta \alpha \\&#10;\delta \beta&#10;\end{array}\right]&#10;\end{equation}&#10;&#10;&#10;\end{document}" title="IguanaTex Bitmap Display">
            <a:extLst>
              <a:ext uri="{FF2B5EF4-FFF2-40B4-BE49-F238E27FC236}">
                <a16:creationId xmlns:a16="http://schemas.microsoft.com/office/drawing/2014/main" id="{9F9C7C88-9188-F4DF-2A53-4D15F31EAA6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6"/>
          <a:srcRect r="12787"/>
          <a:stretch/>
        </p:blipFill>
        <p:spPr>
          <a:xfrm>
            <a:off x="2395930" y="5234818"/>
            <a:ext cx="6705920" cy="608000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begin{document}&#10;&#10;\begin{equation}&#10;\begin{cases}&#10;\alpha \in [0,1] \\&#10;\beta \in [0,1]&#10;\end{cases}&#10;\end{equation}&#10;&#10;&#10;\end{document}" title="IguanaTex Bitmap Display">
            <a:extLst>
              <a:ext uri="{FF2B5EF4-FFF2-40B4-BE49-F238E27FC236}">
                <a16:creationId xmlns:a16="http://schemas.microsoft.com/office/drawing/2014/main" id="{7CB3CE9A-AB3D-13E2-7028-B89D5C3BCE8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7"/>
          <a:srcRect r="75972"/>
          <a:stretch/>
        </p:blipFill>
        <p:spPr>
          <a:xfrm>
            <a:off x="7641832" y="2116475"/>
            <a:ext cx="1210068" cy="758857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\begin{equation*}&#10;        \begin{cases}&#10;        P_{heater}=Q_{h M a i n} \\&#10;        P_{zones}=Q_{h 1}+Q_{h 2}\\&#10;        P_{pump }=w \frac{\Delta p}{\rho} \\&#10;        P_{env}=G_{1}(T_{1}-T_{env})+G_{2}(T_{2}-T_{env})&#10;        \end{cases}     &#10;\end{equation*}&#10;\begin{equation*}&#10;    \begin{cases}&#10;        \bar \alpha = 0.5 \\&#10;        \bar \beta = 0 \\&#10;        \bar{T}_{z}=\frac{\bar{\beta} K_{h e}+\bar{\alpha} G T_{G r i d}+G_{L o s s} T_{env}}{\bar{\alpha} G+G_{l o s s}}=T_{env}&#10;    \end{cases}&#10;\end{equation*}&#10;&#10;\end{document}" title="IguanaTex Bitmap Display">
            <a:extLst>
              <a:ext uri="{FF2B5EF4-FFF2-40B4-BE49-F238E27FC236}">
                <a16:creationId xmlns:a16="http://schemas.microsoft.com/office/drawing/2014/main" id="{1822E2EF-FA8A-FDE0-083B-E01EF65B518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8"/>
          <a:srcRect t="57510"/>
          <a:stretch/>
        </p:blipFill>
        <p:spPr>
          <a:xfrm>
            <a:off x="7206211" y="3618633"/>
            <a:ext cx="4444952" cy="1147970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\begin{equation*}&#10;c_z\dot T_z=\beta K_{he}+\alpha G(T_{Grid}-T_z)-G_{Loss}(T_z-T_{env}) &#10;\end{equation*}&#10;\end{document}" title="IguanaTex Bitmap Display">
            <a:extLst>
              <a:ext uri="{FF2B5EF4-FFF2-40B4-BE49-F238E27FC236}">
                <a16:creationId xmlns:a16="http://schemas.microsoft.com/office/drawing/2014/main" id="{2AA264A3-53C7-7E64-68A8-65B79DD920E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821175" y="4044047"/>
            <a:ext cx="5636571" cy="297143"/>
          </a:xfrm>
          <a:prstGeom prst="rect">
            <a:avLst/>
          </a:prstGeom>
        </p:spPr>
      </p:pic>
      <p:pic>
        <p:nvPicPr>
          <p:cNvPr id="17" name="Picture 16" descr="Text, letter&#10;&#10;Description automatically generated">
            <a:extLst>
              <a:ext uri="{FF2B5EF4-FFF2-40B4-BE49-F238E27FC236}">
                <a16:creationId xmlns:a16="http://schemas.microsoft.com/office/drawing/2014/main" id="{EAD1067E-51D5-D92E-FC4A-9724F72AC80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5316" t="14804" r="3262" b="45321"/>
          <a:stretch/>
        </p:blipFill>
        <p:spPr>
          <a:xfrm>
            <a:off x="921537" y="1560347"/>
            <a:ext cx="5536209" cy="16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9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8</a:t>
            </a:fld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Zones set point tracking</a:t>
            </a:r>
            <a:endParaRPr lang="en-GB" dirty="0"/>
          </a:p>
        </p:txBody>
      </p:sp>
      <p:pic>
        <p:nvPicPr>
          <p:cNvPr id="12" name="Segnaposto contenuto 11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55"/>
          <a:stretch/>
        </p:blipFill>
        <p:spPr>
          <a:xfrm>
            <a:off x="518678" y="1655816"/>
            <a:ext cx="10509504" cy="4401715"/>
          </a:xfr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058F528E-52D5-0AB6-9C98-AB31DE8DAAB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41412719"/>
                  </p:ext>
                </p:extLst>
              </p:nvPr>
            </p:nvGraphicFramePr>
            <p:xfrm>
              <a:off x="7589183" y="4108084"/>
              <a:ext cx="1262717" cy="1262717"/>
            </p:xfrm>
            <a:graphic>
              <a:graphicData uri="http://schemas.microsoft.com/office/powerpoint/2016/slidezoom">
                <pslz:sldZm>
                  <pslz:sldZmObj sldId="270" cId="311471150">
                    <pslz:zmPr id="{24D3D1B8-4BCA-4C53-80B4-EA171D201170}" imageType="cover" transitionDur="1000">
                      <p166:blipFill xmlns:p166="http://schemas.microsoft.com/office/powerpoint/2016/6/main">
                        <a:blip r:embed="rId4">
                          <a:extLs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62717" cy="1262717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058F528E-52D5-0AB6-9C98-AB31DE8DAA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589183" y="4108084"/>
                <a:ext cx="1262717" cy="1262717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D8FD2C6C-3127-8A98-C208-D84B2894E91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1607842"/>
                  </p:ext>
                </p:extLst>
              </p:nvPr>
            </p:nvGraphicFramePr>
            <p:xfrm flipH="1">
              <a:off x="4874003" y="2018078"/>
              <a:ext cx="966656" cy="966656"/>
            </p:xfrm>
            <a:graphic>
              <a:graphicData uri="http://schemas.microsoft.com/office/powerpoint/2016/slidezoom">
                <pslz:sldZm>
                  <pslz:sldZmObj sldId="283" cId="2700837890">
                    <pslz:zmPr id="{EB590B66-7C4A-481E-8359-A14F527EE35E}" imageType="cover" transitionDur="1000">
                      <p166:blipFill xmlns:p166="http://schemas.microsoft.com/office/powerpoint/2016/6/main">
                        <a:blip r:embed="rId4">
                          <a:extLs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flipH="1">
                          <a:off x="0" y="0"/>
                          <a:ext cx="966656" cy="966656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D8FD2C6C-3127-8A98-C208-D84B2894E91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flipH="1">
                <a:off x="4874003" y="2018078"/>
                <a:ext cx="966656" cy="966656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923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38530" y="6356350"/>
            <a:ext cx="41148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8699F50C-BE38-4BD0-BA84-9B090E1F2B9B}" type="slidenum">
              <a:rPr lang="it-IT" smtClean="0"/>
              <a:pPr rtl="0">
                <a:spcAft>
                  <a:spcPts val="600"/>
                </a:spcAft>
              </a:pPr>
              <a:t>9</a:t>
            </a:fld>
            <a:endParaRPr lang="it-IT"/>
          </a:p>
        </p:txBody>
      </p:sp>
      <p:pic>
        <p:nvPicPr>
          <p:cNvPr id="13" name="Content Placeholder 12" descr="Chart, line chart&#10;&#10;Description automatically generated">
            <a:extLst>
              <a:ext uri="{FF2B5EF4-FFF2-40B4-BE49-F238E27FC236}">
                <a16:creationId xmlns:a16="http://schemas.microsoft.com/office/drawing/2014/main" id="{F087F167-91C9-CC7A-5C5C-282208F83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216120" y="1080655"/>
            <a:ext cx="9759759" cy="5114781"/>
          </a:xfrm>
        </p:spPr>
      </p:pic>
      <p:sp>
        <p:nvSpPr>
          <p:cNvPr id="2" name="Left Brace 1">
            <a:extLst>
              <a:ext uri="{FF2B5EF4-FFF2-40B4-BE49-F238E27FC236}">
                <a16:creationId xmlns:a16="http://schemas.microsoft.com/office/drawing/2014/main" id="{E63F16A6-032D-EF99-EC35-F94798032DE9}"/>
              </a:ext>
            </a:extLst>
          </p:cNvPr>
          <p:cNvSpPr/>
          <p:nvPr/>
        </p:nvSpPr>
        <p:spPr>
          <a:xfrm>
            <a:off x="4194495" y="4823670"/>
            <a:ext cx="75501" cy="6627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993BF0-C628-77B5-3004-5AB4A214A1A0}"/>
              </a:ext>
            </a:extLst>
          </p:cNvPr>
          <p:cNvSpPr txBox="1"/>
          <p:nvPr/>
        </p:nvSpPr>
        <p:spPr>
          <a:xfrm>
            <a:off x="2877424" y="4764947"/>
            <a:ext cx="1115736" cy="51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1" name="Picture 10" descr="\documentclass{article}&#10;\usepackage{amsmath}&#10;\pagestyle{empty}&#10;\begin{document}&#10;&#10;\begin{equation}&#10;    \Delta T = 0.489 \, ^{\circ} C&#10;\end{equation}&#10;&#10;&#10;\end{document}" title="IguanaTex Bitmap Display">
            <a:extLst>
              <a:ext uri="{FF2B5EF4-FFF2-40B4-BE49-F238E27FC236}">
                <a16:creationId xmlns:a16="http://schemas.microsoft.com/office/drawing/2014/main" id="{4D2B8BE7-8D76-0282-7F09-5F7A7FE86E4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7"/>
          <a:srcRect t="-1" r="66805" b="2200"/>
          <a:stretch/>
        </p:blipFill>
        <p:spPr>
          <a:xfrm>
            <a:off x="2279941" y="5030596"/>
            <a:ext cx="1713219" cy="248878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A9D7F22D-D07F-63A5-4892-9B9B1432DEC6}"/>
              </a:ext>
            </a:extLst>
          </p:cNvPr>
          <p:cNvSpPr/>
          <p:nvPr/>
        </p:nvSpPr>
        <p:spPr>
          <a:xfrm rot="5400000">
            <a:off x="4535946" y="4442140"/>
            <a:ext cx="73976" cy="3840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 descr="\documentclass{article}&#10;\usepackage{amsmath}&#10;\pagestyle{empty}&#10;\begin{document}&#10;&#10;\begin{equation}&#10;    \Delta t \approx 39 \, min&#10;\end{equation}&#10;&#10;&#10;\end{document}" title="IguanaTex Bitmap Display">
            <a:extLst>
              <a:ext uri="{FF2B5EF4-FFF2-40B4-BE49-F238E27FC236}">
                <a16:creationId xmlns:a16="http://schemas.microsoft.com/office/drawing/2014/main" id="{9A364F44-F6E4-6B92-D671-1483A52935F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8"/>
          <a:srcRect t="-1" r="71116" b="2200"/>
          <a:stretch/>
        </p:blipFill>
        <p:spPr>
          <a:xfrm>
            <a:off x="3922646" y="4323052"/>
            <a:ext cx="1320474" cy="226400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\begin{equation*}&#10;    \Delta T = 0.306 \, ^{\circ} C \\&#10;\end{equation*}&#10;&#10;&#10;\end{document}" title="IguanaTex Bitmap Display">
            <a:extLst>
              <a:ext uri="{FF2B5EF4-FFF2-40B4-BE49-F238E27FC236}">
                <a16:creationId xmlns:a16="http://schemas.microsoft.com/office/drawing/2014/main" id="{A2287FC6-E867-60C5-9978-A549B9BD2D4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9210391" y="4440630"/>
            <a:ext cx="1648762" cy="193524"/>
          </a:xfrm>
          <a:prstGeom prst="rect">
            <a:avLst/>
          </a:prstGeom>
        </p:spPr>
      </p:pic>
      <p:sp>
        <p:nvSpPr>
          <p:cNvPr id="20" name="Right Brace 19">
            <a:extLst>
              <a:ext uri="{FF2B5EF4-FFF2-40B4-BE49-F238E27FC236}">
                <a16:creationId xmlns:a16="http://schemas.microsoft.com/office/drawing/2014/main" id="{7450EAA7-E140-8B0C-D5FF-DA4EBEAE5A1A}"/>
              </a:ext>
            </a:extLst>
          </p:cNvPr>
          <p:cNvSpPr/>
          <p:nvPr/>
        </p:nvSpPr>
        <p:spPr>
          <a:xfrm>
            <a:off x="9018165" y="4349417"/>
            <a:ext cx="75501" cy="4418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7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3784.027"/>
  <p:tag name="LATEXADDIN" val="\documentclass{article}&#10;\usepackage{amsmath}&#10;\pagestyle{empty}&#10;\begin{document}&#10;&#10;\begin{equation}&#10;\delta \bar{T}_{z}=\left[-\frac{\bar{\alpha} G}{c_{z}}-\frac{G_{\text {Loss }}}{c_{z}}\right] \delta T_{s}+\left[\frac{G}{c_{z}}\left(T_{\mathrm{Grid}}-\bar{T}_{z}\right) \frac{K_{\mathrm{he}}}{c_{z}}\right]\left[\begin{array}{l}&#10;\delta \alpha \\&#10;\delta \beta&#10;\end{array}\right]&#10;\end{equation}&#10;&#10;&#10;\end{document}"/>
  <p:tag name="IGUANATEXSIZE" val="20"/>
  <p:tag name="IGUANATEXCURSOR" val="391"/>
  <p:tag name="TRANSPARENCY" val="True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23811"/>
  <p:tag name="ORIGINALWIDTH" val="811.3986"/>
  <p:tag name="LATEXADDIN" val="\documentclass{article}&#10;\usepackage{amsmath}&#10;\pagestyle{empty}&#10;\begin{document}&#10;&#10;\begin{equation*}&#10;    \Delta T = 0.057 \, ^{\circ} C \\&#10;\end{equation*}&#10;&#10;&#10;\end{document}"/>
  <p:tag name="IGUANATEXSIZE" val="20"/>
  <p:tag name="IGUANATEXCURSOR" val="119"/>
  <p:tag name="TRANSPARENCY" val="True"/>
  <p:tag name="FILENAME" val="D:\PoliMi\Magistrale\Primo anno\Secondo semestre\AUTOMATION OF ENERGY SYSTEMS (LEVA ALBERTO) {055511 - MODELLING AND CONTROL OF ENERGY SYSTEMS\Project theme\AES_project_2021_2022\Images\Assignment 1\Latex\equations.tex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853.3933"/>
  <p:tag name="LATEXADDIN" val="\documentclass{article}&#10;\usepackage{amsmath}&#10;\pagestyle{empty}&#10;\begin{document}&#10;&#10;\begin{equation*}&#10;    \Delta t \approx 1 \, h \, 57 \, min\\&#10;\end{equation*}&#10;&#10;&#10;\end{document}"/>
  <p:tag name="IGUANATEXSIZE" val="20"/>
  <p:tag name="IGUANATEXCURSOR" val="139"/>
  <p:tag name="TRANSPARENCY" val="True"/>
  <p:tag name="FILENAME" val="D:\PoliMi\Magistrale\Primo anno\Secondo semestre\AUTOMATION OF ENERGY SYSTEMS (LEVA ALBERTO) {055511 - MODELLING AND CONTROL OF ENERGY SYSTEMS\Project theme\AES_project_2021_2022\Images\Assignment 1\Latex\equations.tex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2478.44"/>
  <p:tag name="LATEXADDIN" val="\documentclass{article}&#10;\usepackage{amsmath}&#10;\pagestyle{empty}&#10;\begin{document}&#10;&#10;\begin{equation}&#10;\begin{cases}&#10;\alpha \in [0,1] \\&#10;\beta \in [0,1]&#10;\end{cases}&#10;\end{equation}&#10;&#10;&#10;\end{document}"/>
  <p:tag name="IGUANATEXSIZE" val="20"/>
  <p:tag name="IGUANATEXCURSOR" val="191"/>
  <p:tag name="TRANSPARENCY" val="True"/>
  <p:tag name="FILENAME" val="D:\PoliMi\Magistrale\Primo anno\Secondo semestre\AUTOMATION OF ENERGY SYSTEMS (LEVA ALBERTO) {055511 - MODELLING AND CONTROL OF ENERGY SYSTEMS\Project theme\AES_project_2021_2022\Images\Assignment 1\Latex\equations.tex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8.2115"/>
  <p:tag name="ORIGINALWIDTH" val="1274.091"/>
  <p:tag name="LATEXADDIN" val="\documentclass{article}&#10;\usepackage{amsmath}&#10;\pagestyle{empty}&#10;\begin{document}&#10;&#10;\begin{equation*}&#10;    \begin{aligned}&#10;        &amp;P_{tot} = P_{pump }+P_{heaters }\\&#10;        &amp;P_{average}  \rightarrow 2043.9 \mathrm{~W}&#10;        \end{aligned}&#10;\end{equation*}&#10;&#10;&#10;\end{document}"/>
  <p:tag name="IGUANATEXSIZE" val="20"/>
  <p:tag name="IGUANATEXCURSOR" val="270"/>
  <p:tag name="TRANSPARENCY" val="True"/>
  <p:tag name="FILENAME" val="D:\PoliMi\Magistrale\Primo anno\Secondo semestre\AUTOMATION OF ENERGY SYSTEMS (LEVA ALBERTO) {055511 - MODELLING AND CONTROL OF ENERGY SYSTEMS\Project theme\AES_project_2021_2022\Images\Assignment 1\Latex\equations.tex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6.4154"/>
  <p:tag name="ORIGINALWIDTH" val="2187.477"/>
  <p:tag name="LATEXADDIN" val="\documentclass{article}&#10;\usepackage{amsmath}&#10;\pagestyle{empty}&#10;\begin{document}&#10;&#10;\begin{equation*}&#10;        \begin{cases}&#10;        P_{heater}=Q_{h M a i n} \\&#10;        P_{zones}=Q_{h 1}+Q_{h 2}\\&#10;        P_{pump }=w \frac{\Delta p}{\rho} \\&#10;        P_{env}=G_{1}(T_{1}-T_{env})+G_{2}(T_{2}-T_{env})&#10;        \end{cases}     &#10;\end{equation*}&#10;&#10;&#10;\end{document}"/>
  <p:tag name="IGUANATEXSIZE" val="20"/>
  <p:tag name="IGUANATEXCURSOR" val="353"/>
  <p:tag name="TRANSPARENCY" val="True"/>
  <p:tag name="FILENAME" val="D:\PoliMi\Magistrale\Primo anno\Secondo semestre\AUTOMATION OF ENERGY SYSTEMS (LEVA ALBERTO) {055511 - MODELLING AND CONTROL OF ENERGY SYSTEMS\Project theme\AES_project_2021_2022\Images\Assignment 1\Latex\equations.tex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2478.44"/>
  <p:tag name="LATEXADDIN" val="\documentclass{article}&#10;\usepackage{amsmath}&#10;\pagestyle{empty}&#10;\begin{document}&#10;&#10;\begin{equation}&#10;\begin{cases}&#10;\alpha \in [0,1] \\&#10;\beta \in [0,1]&#10;\end{cases}&#10;\end{equation}&#10;&#10;&#10;\end{document}"/>
  <p:tag name="IGUANATEXSIZE" val="20"/>
  <p:tag name="IGUANATEXCURSOR" val="191"/>
  <p:tag name="TRANSPARENCY" val="True"/>
  <p:tag name="FILENAME" val="D:\PoliMi\Magistrale\Primo anno\Secondo semestre\AUTOMATION OF ENERGY SYSTEMS (LEVA ALBERTO) {055511 - MODELLING AND CONTROL OF ENERGY SYSTEMS\Project theme\AES_project_2021_2022\Images\Assignment 1\Latex\equations.tex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9.584"/>
  <p:tag name="ORIGINALWIDTH" val="2187.477"/>
  <p:tag name="LATEXADDIN" val="\documentclass{article}&#10;\usepackage{amsmath}&#10;\pagestyle{empty}&#10;\begin{document}&#10;&#10;\begin{equation*}&#10;        \begin{cases}&#10;        P_{heater}=Q_{h M a i n} \\&#10;        P_{zones}=Q_{h 1}+Q_{h 2}\\&#10;        P_{pump }=w \frac{\Delta p}{\rho} \\&#10;        P_{env}=G_{1}(T_{1}-T_{env})+G_{2}(T_{2}-T_{env})&#10;        \end{cases}     &#10;\end{equation*}&#10;\begin{equation*}&#10;    \begin{cases}&#10;        \bar \alpha = 0.5 \\&#10;        \bar \beta = 0 \\&#10;        \bar{T}_{z}=\frac{\bar{\beta} K_{h e}+\bar{\alpha} G T_{G r i d}+G_{L o s s} T_{env}}{\bar{\alpha} G+G_{l o s s}}=T_{env}&#10;    \end{cases}&#10;\end{equation*}&#10;&#10;\end{document}"/>
  <p:tag name="IGUANATEXSIZE" val="20"/>
  <p:tag name="IGUANATEXCURSOR" val="605"/>
  <p:tag name="TRANSPARENCY" val="True"/>
  <p:tag name="FILENAME" val="D:\PoliMi\Magistrale\Primo anno\Secondo semestre\AUTOMATION OF ENERGY SYSTEMS (LEVA ALBERTO) {055511 - MODELLING AND CONTROL OF ENERGY SYSTEMS\Project theme\AES_project_2021_2022\Images\Assignment 1\Latex\equations.tex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2317"/>
  <p:tag name="ORIGINALWIDTH" val="2773.903"/>
  <p:tag name="LATEXADDIN" val="\documentclass{article}&#10;\usepackage{amsmath}&#10;\pagestyle{empty}&#10;\begin{document}&#10;\begin{equation*}&#10;c_z\dot T_z=\beta K_{he}+\alpha G(T_{Grid}-T_z)-G_{Loss}(T_z-T_{env}) &#10;\end{equation*}&#10;\end{document}"/>
  <p:tag name="IGUANATEXSIZE" val="20"/>
  <p:tag name="IGUANATEXCURSOR" val="184"/>
  <p:tag name="TRANSPARENCY" val="True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539.933"/>
  <p:tag name="LATEXADDIN" val="\documentclass{article}&#10;\usepackage{amsmath}&#10;\pagestyle{empty}&#10;\begin{document}&#10;&#10;\begin{equation}&#10;    \Delta T = 0.489 \, ^{\circ} C&#10;\end{equation}&#10;&#10;&#10;\end{document}"/>
  <p:tag name="IGUANATEXSIZE" val="20"/>
  <p:tag name="IGUANATEXCURSOR" val="164"/>
  <p:tag name="TRANSPARENCY" val="True"/>
  <p:tag name="FILENAME" val="D:\PoliMi\Magistrale\Primo anno\Secondo semestre\AUTOMATION OF ENERGY SYSTEMS (LEVA ALBERTO) {055511 - MODELLING AND CONTROL OF ENERGY SYSTEMS\Project theme\AES_project_2021_2022\Images\Assignment 1\Latex\equations.tex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473.191"/>
  <p:tag name="LATEXADDIN" val="\documentclass{article}&#10;\usepackage{amsmath}&#10;\pagestyle{empty}&#10;\begin{document}&#10;&#10;\begin{equation}&#10;    \Delta t \approx 39 \, min&#10;\end{equation}&#10;&#10;&#10;\end{document}"/>
  <p:tag name="IGUANATEXSIZE" val="20"/>
  <p:tag name="IGUANATEXCURSOR" val="160"/>
  <p:tag name="TRANSPARENCY" val="True"/>
  <p:tag name="FILENAME" val="D:\PoliMi\Magistrale\Primo anno\Secondo semestre\AUTOMATION OF ENERGY SYSTEMS (LEVA ALBERTO) {055511 - MODELLING AND CONTROL OF ENERGY SYSTEMS\Project theme\AES_project_2021_2022\Images\Assignment 1\Latex\equations.tex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23811"/>
  <p:tag name="ORIGINALWIDTH" val="811.3986"/>
  <p:tag name="LATEXADDIN" val="\documentclass{article}&#10;\usepackage{amsmath}&#10;\pagestyle{empty}&#10;\begin{document}&#10;&#10;\begin{equation*}&#10;    \Delta T = 0.306 \, ^{\circ} C \\&#10;\end{equation*}&#10;&#10;&#10;\end{document}"/>
  <p:tag name="IGUANATEXSIZE" val="20"/>
  <p:tag name="IGUANATEXCURSOR" val="169"/>
  <p:tag name="TRANSPARENCY" val="True"/>
  <p:tag name="FILENAME" val="D:\PoliMi\Magistrale\Primo anno\Secondo semestre\AUTOMATION OF ENERGY SYSTEMS (LEVA ALBERTO) {055511 - MODELLING AND CONTROL OF ENERGY SYSTEMS\Project theme\AES_project_2021_2022\Images\Assignment 1\Latex\equations.tex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23811"/>
  <p:tag name="ORIGINALWIDTH" val="811.3986"/>
  <p:tag name="LATEXADDIN" val="\documentclass{article}&#10;\usepackage{amsmath}&#10;\pagestyle{empty}&#10;\begin{document}&#10;&#10;\begin{equation*}&#10;    \Delta T = 0.152 \, ^{\circ} C \\&#10;\end{equation*}&#10;&#10;&#10;\end{document}"/>
  <p:tag name="IGUANATEXSIZE" val="20"/>
  <p:tag name="IGUANATEXCURSOR" val="119"/>
  <p:tag name="TRANSPARENCY" val="True"/>
  <p:tag name="FILENAME" val="D:\PoliMi\Magistrale\Primo anno\Secondo semestre\AUTOMATION OF ENERGY SYSTEMS (LEVA ALBERTO) {055511 - MODELLING AND CONTROL OF ENERGY SYSTEMS\Project theme\AES_project_2021_2022\Images\Assignment 1\Latex\equations.tex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23811"/>
  <p:tag name="ORIGINALWIDTH" val="811.3986"/>
  <p:tag name="LATEXADDIN" val="\documentclass{article}&#10;\usepackage{amsmath}&#10;\pagestyle{empty}&#10;\begin{document}&#10;&#10;\begin{equation*}&#10;    \Delta T = 0.119 \, ^{\circ} C \\&#10;\end{equation*}&#10;&#10;&#10;\end{document}"/>
  <p:tag name="IGUANATEXSIZE" val="20"/>
  <p:tag name="IGUANATEXCURSOR" val="119"/>
  <p:tag name="TRANSPARENCY" val="True"/>
  <p:tag name="FILENAME" val="D:\PoliMi\Magistrale\Primo anno\Secondo semestre\AUTOMATION OF ENERGY SYSTEMS (LEVA ALBERTO) {055511 - MODELLING AND CONTROL OF ENERGY SYSTEMS\Project theme\AES_project_2021_2022\Images\Assignment 1\Latex\equations.tex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Tema di Offic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28_TF00951641.potx" id="{F74172DB-5E34-45EC-8A97-0C88910C42B9}" vid="{5C70FAD9-DA18-40BE-B3D6-91A252A5E9B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4D15D6-87BC-477C-8E91-9F90829C2FC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esagonale semplice</Template>
  <TotalTime>569</TotalTime>
  <Words>426</Words>
  <Application>Microsoft Office PowerPoint</Application>
  <PresentationFormat>Widescreen</PresentationFormat>
  <Paragraphs>89</Paragraphs>
  <Slides>18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Calibri</vt:lpstr>
      <vt:lpstr>Cambria Math</vt:lpstr>
      <vt:lpstr>Gill Sans SemiBold</vt:lpstr>
      <vt:lpstr>Times New Roman</vt:lpstr>
      <vt:lpstr>Tema di Office</vt:lpstr>
      <vt:lpstr>AES_Project_2021_2022</vt:lpstr>
      <vt:lpstr>Controlled system</vt:lpstr>
      <vt:lpstr>Heater model and tracking</vt:lpstr>
      <vt:lpstr>Heater Temperature</vt:lpstr>
      <vt:lpstr>Pump model</vt:lpstr>
      <vt:lpstr>Pump Control</vt:lpstr>
      <vt:lpstr>Zones model</vt:lpstr>
      <vt:lpstr>Zones set point tracking</vt:lpstr>
      <vt:lpstr>Presentazione standard di PowerPoint</vt:lpstr>
      <vt:lpstr>Presentazione standard di PowerPoint</vt:lpstr>
      <vt:lpstr>Control signals of each actuator</vt:lpstr>
      <vt:lpstr>Power consumption</vt:lpstr>
      <vt:lpstr>Individual power consumptions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AES_Project_2021_2022</dc:title>
  <dc:creator>Davide Marco Crespi</dc:creator>
  <cp:lastModifiedBy>Davide Marco Crespi</cp:lastModifiedBy>
  <cp:revision>18</cp:revision>
  <dcterms:created xsi:type="dcterms:W3CDTF">2022-05-30T06:53:00Z</dcterms:created>
  <dcterms:modified xsi:type="dcterms:W3CDTF">2022-06-13T06:40:24Z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