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3" r:id="rId6"/>
    <p:sldId id="272" r:id="rId7"/>
    <p:sldId id="287" r:id="rId8"/>
    <p:sldId id="271" r:id="rId9"/>
    <p:sldId id="286" r:id="rId10"/>
    <p:sldId id="274" r:id="rId11"/>
    <p:sldId id="270" r:id="rId12"/>
    <p:sldId id="283" r:id="rId13"/>
    <p:sldId id="275" r:id="rId14"/>
    <p:sldId id="284" r:id="rId15"/>
    <p:sldId id="285" r:id="rId16"/>
    <p:sldId id="276" r:id="rId17"/>
    <p:sldId id="280" r:id="rId18"/>
    <p:sldId id="279" r:id="rId19"/>
    <p:sldId id="281" r:id="rId20"/>
    <p:sldId id="278" r:id="rId21"/>
    <p:sldId id="277" r:id="rId22"/>
    <p:sldId id="28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71" d="100"/>
          <a:sy n="71" d="100"/>
        </p:scale>
        <p:origin x="696" y="6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10/06/2022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56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53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11" Type="http://schemas.openxmlformats.org/officeDocument/2006/relationships/slide" Target="slide9.xml"/><Relationship Id="rId5" Type="http://schemas.openxmlformats.org/officeDocument/2006/relationships/image" Target="../media/image10.png"/><Relationship Id="rId10" Type="http://schemas.openxmlformats.org/officeDocument/2006/relationships/image" Target="../media/image12.sv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612058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Firetto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BC6C6B7-BB91-7C9A-8402-71709F92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Control signals of each actuator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41E11D2C-690D-3C49-FBE8-55C511485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8678" y="2189018"/>
            <a:ext cx="5375003" cy="3276609"/>
          </a:xfrm>
        </p:spPr>
      </p:pic>
      <p:pic>
        <p:nvPicPr>
          <p:cNvPr id="28" name="Content Placeholder 27" descr="Chart, histogram&#10;&#10;Description automatically generated">
            <a:extLst>
              <a:ext uri="{FF2B5EF4-FFF2-40B4-BE49-F238E27FC236}">
                <a16:creationId xmlns:a16="http://schemas.microsoft.com/office/drawing/2014/main" id="{22C803CC-7957-1953-F3A9-5FD20962D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537"/>
          <a:stretch/>
        </p:blipFill>
        <p:spPr>
          <a:xfrm>
            <a:off x="6199741" y="2272145"/>
            <a:ext cx="5339660" cy="3193482"/>
          </a:xfrm>
        </p:spPr>
      </p:pic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AD0DD-1112-FD88-8C7E-1DF28D01FF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Aggiungere un piè di pagina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7A6F8-28FD-49F0-978A-281155BE42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F766A4B-0274-2485-D0F9-6582F421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Power consumption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338681AF-8894-1CFC-C2E3-9F98CCB2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227" y="1604011"/>
            <a:ext cx="8597439" cy="4505325"/>
          </a:xfrm>
        </p:spPr>
      </p:pic>
      <p:pic>
        <p:nvPicPr>
          <p:cNvPr id="22" name="Picture 21" descr="\documentclass{article}&#10;\usepackage{amsmath}&#10;\pagestyle{empty}&#10;\begin{document}&#10;&#10;&#10;\begin{equation}&#10;P_{loss} = P_{pump}+P_{heaters}+P_{ambient}&#10;\end{equation}&#10;\\&#10;\begin{equation}&#10;P_{average} \to 3657.26 \, W&#10;\end{equation}&#10;&#10;&#10;&#10;\end{document}" title="IguanaTex Bitmap Display">
            <a:extLst>
              <a:ext uri="{FF2B5EF4-FFF2-40B4-BE49-F238E27FC236}">
                <a16:creationId xmlns:a16="http://schemas.microsoft.com/office/drawing/2014/main" id="{076D2DAE-2EAC-3DA6-C999-83A4B151D4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r="36686"/>
          <a:stretch/>
        </p:blipFill>
        <p:spPr>
          <a:xfrm>
            <a:off x="7892988" y="2338509"/>
            <a:ext cx="3994210" cy="13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EFEE42-AA19-5930-333D-369A70727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34DA2-1B54-5B30-C01F-4E10E413A3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12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836A7-D030-AC0D-6E26-7DAC3BB8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Individual power consumptions</a:t>
            </a:r>
            <a:endParaRPr lang="en-GB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9B0148F-8EF1-8C08-6CA6-D71F7590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8008" y="1356997"/>
            <a:ext cx="8333222" cy="5025569"/>
          </a:xfrm>
        </p:spPr>
      </p:pic>
      <p:pic>
        <p:nvPicPr>
          <p:cNvPr id="11" name="Picture 10" descr="\documentclass{article}&#10;\usepackage{amsmath}&#10;\pagestyle{empty}&#10;\begin{document}&#10;&#10;\begin{equation}&#10; \begin{cases}&#10;    P_{heaters}=Q_{hMain}+Q_{h1}+Q_{h2} \\&#10;    P_{pump}=w \frac{\Delta p}{\rho}\\&#10;    P_{ambient}=G_1(T_1-T_{ambient})+G_2(T_2-T_{ambient})&#10; 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77A951C1-61E7-5DA9-9185-62E4F85510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r="21721"/>
          <a:stretch/>
        </p:blipFill>
        <p:spPr>
          <a:xfrm>
            <a:off x="6231156" y="1826936"/>
            <a:ext cx="5731545" cy="10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5" name="Immagine 4" descr="Immagine che contiene testo, cielo, luce, screenshot&#10;&#10;Descrizione generata automaticamente">
            <a:extLst>
              <a:ext uri="{FF2B5EF4-FFF2-40B4-BE49-F238E27FC236}">
                <a16:creationId xmlns:a16="http://schemas.microsoft.com/office/drawing/2014/main" id="{9CDAC7F5-180C-F063-2350-CF040736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725648"/>
            <a:ext cx="11049000" cy="36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0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88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1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6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9948329-F583-B680-D12E-FEB5A6A77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113" y="1183342"/>
            <a:ext cx="11288473" cy="5173008"/>
          </a:xfr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model and </a:t>
            </a:r>
            <a:r>
              <a:rPr lang="it-IT" dirty="0" err="1"/>
              <a:t>tracking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Energy balance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𝑤𝑐</m:t>
                    </m:r>
                    <m:d>
                      <m:d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en-US" sz="2000" i="1"/>
                          <m:t>𝑇</m:t>
                        </m:r>
                      </m:e>
                      <m:sub>
                        <m:r>
                          <a:rPr lang="en-US" sz="2000" i="1"/>
                          <m:t>h</m:t>
                        </m:r>
                      </m:sub>
                    </m:sSub>
                    <m:d>
                      <m:dPr>
                        <m:ctrlPr>
                          <a:rPr lang="it-IT" sz="2000" i="1"/>
                        </m:ctrlPr>
                      </m:dPr>
                      <m:e>
                        <m:r>
                          <a:rPr lang="en-US" sz="2000" i="1"/>
                          <m:t>𝑠</m:t>
                        </m:r>
                      </m:e>
                    </m:d>
                    <m:r>
                      <a:rPr lang="en-US" sz="2000" i="1"/>
                      <m:t>= </m:t>
                    </m:r>
                    <m:f>
                      <m:fPr>
                        <m:ctrlPr>
                          <a:rPr lang="it-IT" sz="2000" i="1"/>
                        </m:ctrlPr>
                      </m:fPr>
                      <m:num>
                        <m:sSub>
                          <m:sSubPr>
                            <m:ctrlPr>
                              <a:rPr lang="it-IT" sz="2000" i="1"/>
                            </m:ctrlPr>
                          </m:sSubPr>
                          <m:e>
                            <m:r>
                              <a:rPr lang="en-US" sz="2000" i="1"/>
                              <m:t>𝐾</m:t>
                            </m:r>
                          </m:e>
                          <m:sub>
                            <m:r>
                              <a:rPr lang="en-US" sz="2000" i="1"/>
                              <m:t>h</m:t>
                            </m:r>
                          </m:sub>
                        </m:sSub>
                        <m:r>
                          <a:rPr lang="en-US" sz="2000" i="1"/>
                          <m:t>/</m:t>
                        </m:r>
                        <m:r>
                          <a:rPr lang="en-US" sz="2000" i="1"/>
                          <m:t>𝑐𝑤</m:t>
                        </m:r>
                      </m:num>
                      <m:den>
                        <m:r>
                          <a:rPr lang="en-US" sz="2000" i="1"/>
                          <m:t>1+</m:t>
                        </m:r>
                        <m:r>
                          <a:rPr lang="en-US" sz="2000" i="1"/>
                          <m:t>𝑠</m:t>
                        </m:r>
                        <m:f>
                          <m:fPr>
                            <m:ctrlPr>
                              <a:rPr lang="it-IT" sz="2000" i="1"/>
                            </m:ctrlPr>
                          </m:fPr>
                          <m:num>
                            <m:r>
                              <a:rPr lang="en-US" sz="2000" i="1"/>
                              <m:t>𝜌</m:t>
                            </m:r>
                            <m:r>
                              <a:rPr lang="en-US" sz="2000" i="1"/>
                              <m:t>𝑉</m:t>
                            </m:r>
                          </m:num>
                          <m:den>
                            <m:r>
                              <a:rPr lang="en-US" sz="2000" i="1"/>
                              <m:t>𝑤</m:t>
                            </m:r>
                          </m:den>
                        </m:f>
                      </m:den>
                    </m:f>
                    <m:r>
                      <a:rPr lang="en-US" sz="2000" i="1"/>
                      <m:t>∙</m:t>
                    </m:r>
                    <m:r>
                      <a:rPr lang="en-US" sz="2000" i="1"/>
                      <m:t>𝑢</m:t>
                    </m:r>
                    <m:r>
                      <a:rPr lang="en-US" sz="2000" i="1"/>
                      <m:t>+</m:t>
                    </m:r>
                    <m:f>
                      <m:fPr>
                        <m:ctrlPr>
                          <a:rPr lang="it-IT" sz="2000" i="1"/>
                        </m:ctrlPr>
                      </m:fPr>
                      <m:num>
                        <m:sSub>
                          <m:sSubPr>
                            <m:ctrlPr>
                              <a:rPr lang="it-IT" sz="2000" i="1"/>
                            </m:ctrlPr>
                          </m:sSubPr>
                          <m:e>
                            <m:r>
                              <a:rPr lang="en-US" sz="2000" i="1"/>
                              <m:t>𝑇</m:t>
                            </m:r>
                          </m:e>
                          <m:sub>
                            <m:r>
                              <a:rPr lang="en-US" sz="2000" i="1"/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000" i="1"/>
                          <m:t>1+</m:t>
                        </m:r>
                        <m:r>
                          <a:rPr lang="en-US" sz="2000" i="1"/>
                          <m:t>𝑠</m:t>
                        </m:r>
                        <m:f>
                          <m:fPr>
                            <m:ctrlPr>
                              <a:rPr lang="it-IT" sz="2000" i="1"/>
                            </m:ctrlPr>
                          </m:fPr>
                          <m:num>
                            <m:r>
                              <a:rPr lang="en-US" sz="2000" i="1"/>
                              <m:t>𝜌</m:t>
                            </m:r>
                            <m:r>
                              <a:rPr lang="en-US" sz="2000" i="1"/>
                              <m:t>𝑉</m:t>
                            </m:r>
                          </m:num>
                          <m:den>
                            <m:r>
                              <a:rPr lang="en-US" sz="2000" i="1"/>
                              <m:t>𝑤</m:t>
                            </m:r>
                          </m:den>
                        </m:f>
                      </m:den>
                    </m:f>
                  </m:oMath>
                </a14:m>
                <a:endParaRPr lang="it-IT" sz="2000" dirty="0"/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V: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volume of water in the network,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wn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0.5kg/s 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nominal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flow rate</a:t>
                </a:r>
              </a:p>
              <a:p>
                <a:endParaRPr lang="en-GB" dirty="0"/>
              </a:p>
              <a:p>
                <a:r>
                  <a:rPr lang="en-GB" sz="2000" dirty="0"/>
                  <a:t>Try impose a Settling time (not exact, since the model is approximated) Ta = 10min</a:t>
                </a:r>
              </a:p>
              <a:p>
                <a:r>
                  <a:rPr lang="en-GB" sz="2000" dirty="0" err="1"/>
                  <a:t>Ti</a:t>
                </a:r>
                <a:r>
                  <a:rPr lang="en-GB" sz="2000" dirty="0"/>
                  <a:t>  = 1,145*10^3</a:t>
                </a:r>
              </a:p>
              <a:p>
                <a:r>
                  <a:rPr lang="en-GB" sz="2000" dirty="0"/>
                  <a:t>K = 8,287</a:t>
                </a:r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7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530B959-A174-C332-BA21-DD99BE5937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8E0514-D299-01AE-8B3D-4C8C526E39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A6E48D9-1F1D-A0E3-3974-8C96DE9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Temperature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1AC59B8-5780-2A40-4164-8376A92D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32" y="1356997"/>
            <a:ext cx="10723949" cy="5291975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B0D1A2-2F7B-A3DF-B3CC-2396DB4BDB2C}"/>
              </a:ext>
            </a:extLst>
          </p:cNvPr>
          <p:cNvSpPr txBox="1"/>
          <p:nvPr/>
        </p:nvSpPr>
        <p:spPr>
          <a:xfrm>
            <a:off x="4061012" y="4464424"/>
            <a:ext cx="54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Spikes are </a:t>
            </a:r>
            <a:r>
              <a:rPr lang="it-IT" dirty="0" err="1"/>
              <a:t>caused</a:t>
            </a:r>
            <a:r>
              <a:rPr lang="it-IT" dirty="0"/>
              <a:t> by switch </a:t>
            </a:r>
            <a:r>
              <a:rPr lang="it-IT" dirty="0" err="1"/>
              <a:t>between</a:t>
            </a:r>
            <a:r>
              <a:rPr lang="it-IT" dirty="0"/>
              <a:t> night and day</a:t>
            </a:r>
          </a:p>
        </p:txBody>
      </p:sp>
    </p:spTree>
    <p:extLst>
      <p:ext uri="{BB962C8B-B14F-4D97-AF65-F5344CB8AC3E}">
        <p14:creationId xmlns:p14="http://schemas.microsoft.com/office/powerpoint/2010/main" val="30917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Pump</a:t>
            </a:r>
            <a:r>
              <a:rPr lang="it-IT" dirty="0"/>
              <a:t>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000"/>
                  <a:buFont typeface="Arial" panose="020B0604020202020204" pitchFamily="34" charset="0"/>
                  <a:buChar char="•"/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Pump: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GB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6∙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−666,7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Pipe Network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it-IT" sz="1800" b="0" i="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it-IT" sz="1800" b="0" i="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Flow rate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assumed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equal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in the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whole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network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Assumption</a:t>
                </a:r>
                <a:br>
                  <a:rPr lang="it-IT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</a:br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EQUILIBRIUM</a:t>
                </a:r>
                <a:endParaRPr lang="it-IT" sz="1800" dirty="0">
                  <a:effectLst/>
                </a:endParaRPr>
              </a:p>
              <a:p>
                <a:pPr marL="685800">
                  <a:spcBef>
                    <a:spcPts val="500"/>
                  </a:spcBef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Compute the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equilibrium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point for n, by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imposing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2,027 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5 </m:t>
                        </m:r>
                      </m:sup>
                    </m:sSup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it-IT" sz="1800" dirty="0">
                    <a:effectLst/>
                  </a:rPr>
                  <a:t> </a:t>
                </a:r>
                <a:r>
                  <a:rPr lang="it-IT" sz="1800" dirty="0"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/>
                        </m:ctrlPr>
                      </m:accPr>
                      <m:e>
                        <m:r>
                          <a:rPr lang="en-GB" sz="1800" i="1"/>
                          <m:t>𝑛</m:t>
                        </m:r>
                      </m:e>
                    </m:acc>
                    <m:r>
                      <a:rPr lang="en-GB" sz="1800" i="1"/>
                      <m:t>=0.338</m:t>
                    </m:r>
                  </m:oMath>
                </a14:m>
                <a:endParaRPr lang="it-IT" sz="1800" dirty="0">
                  <a:effectLst/>
                </a:endParaRPr>
              </a:p>
              <a:p>
                <a:pPr marL="685800">
                  <a:spcBef>
                    <a:spcPts val="500"/>
                  </a:spcBef>
                </a:pPr>
                <a:r>
                  <a:rPr lang="it-IT" sz="1800" dirty="0" err="1"/>
                  <a:t>Linearization</a:t>
                </a:r>
                <a:r>
                  <a:rPr lang="it-IT" sz="1800" dirty="0"/>
                  <a:t> </a:t>
                </a:r>
                <a:r>
                  <a:rPr lang="it-IT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l-G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1800" dirty="0">
                  <a:effectLst/>
                </a:endParaRPr>
              </a:p>
              <a:p>
                <a:pPr marL="457200" indent="0">
                  <a:spcBef>
                    <a:spcPts val="500"/>
                  </a:spcBef>
                  <a:buNone/>
                </a:pPr>
                <a:endParaRPr lang="it-IT" sz="1800" dirty="0"/>
              </a:p>
              <a:p>
                <a:pPr marL="457200" indent="0">
                  <a:spcBef>
                    <a:spcPts val="500"/>
                  </a:spcBef>
                  <a:buNone/>
                </a:pPr>
                <a:r>
                  <a:rPr lang="it-IT" sz="1800" dirty="0"/>
                  <a:t>«</a:t>
                </a:r>
                <a:r>
                  <a:rPr lang="it-IT" sz="1800" dirty="0" err="1"/>
                  <a:t>Albegraic</a:t>
                </a:r>
                <a:r>
                  <a:rPr lang="it-IT" sz="1800" dirty="0"/>
                  <a:t> model» </a:t>
                </a:r>
                <a:r>
                  <a:rPr lang="it-IT" sz="1800" dirty="0">
                    <a:sym typeface="Wingdings" panose="05000000000000000000" pitchFamily="2" charset="2"/>
                  </a:rPr>
                  <a:t> </a:t>
                </a:r>
                <a:r>
                  <a:rPr lang="it-IT" sz="1800" dirty="0" err="1">
                    <a:sym typeface="Wingdings" panose="05000000000000000000" pitchFamily="2" charset="2"/>
                  </a:rPr>
                  <a:t>Hydraulics</a:t>
                </a:r>
                <a:r>
                  <a:rPr lang="it-IT" sz="1800" dirty="0">
                    <a:sym typeface="Wingdings" panose="05000000000000000000" pitchFamily="2" charset="2"/>
                  </a:rPr>
                  <a:t> dynamics </a:t>
                </a:r>
                <a:r>
                  <a:rPr lang="it-IT" sz="1800" dirty="0" err="1">
                    <a:sym typeface="Wingdings" panose="05000000000000000000" pitchFamily="2" charset="2"/>
                  </a:rPr>
                  <a:t>much</a:t>
                </a:r>
                <a:r>
                  <a:rPr lang="it-IT" sz="1800" dirty="0">
                    <a:sym typeface="Wingdings" panose="05000000000000000000" pitchFamily="2" charset="2"/>
                  </a:rPr>
                  <a:t> </a:t>
                </a:r>
                <a:r>
                  <a:rPr lang="it-IT" sz="1800" dirty="0" err="1">
                    <a:sym typeface="Wingdings" panose="05000000000000000000" pitchFamily="2" charset="2"/>
                  </a:rPr>
                  <a:t>faster</a:t>
                </a:r>
                <a:r>
                  <a:rPr lang="it-IT" sz="1800" dirty="0">
                    <a:sym typeface="Wingdings" panose="05000000000000000000" pitchFamily="2" charset="2"/>
                  </a:rPr>
                  <a:t> </a:t>
                </a:r>
                <a:r>
                  <a:rPr lang="it-IT" sz="1800" dirty="0" err="1">
                    <a:sym typeface="Wingdings" panose="05000000000000000000" pitchFamily="2" charset="2"/>
                  </a:rPr>
                  <a:t>than</a:t>
                </a:r>
                <a:r>
                  <a:rPr lang="it-IT" sz="1800" dirty="0">
                    <a:sym typeface="Wingdings" panose="05000000000000000000" pitchFamily="2" charset="2"/>
                  </a:rPr>
                  <a:t> temperature, can be </a:t>
                </a:r>
                <a:r>
                  <a:rPr lang="it-IT" sz="1800" dirty="0" err="1">
                    <a:sym typeface="Wingdings" panose="05000000000000000000" pitchFamily="2" charset="2"/>
                  </a:rPr>
                  <a:t>neglected</a:t>
                </a:r>
                <a:endParaRPr lang="it-IT" sz="1800" dirty="0">
                  <a:sym typeface="Wingdings" panose="05000000000000000000" pitchFamily="2" charset="2"/>
                </a:endParaRPr>
              </a:p>
              <a:p>
                <a:pPr marL="457200" indent="0">
                  <a:spcBef>
                    <a:spcPts val="500"/>
                  </a:spcBef>
                  <a:buNone/>
                </a:pPr>
                <a:r>
                  <a:rPr lang="it-IT" sz="1800" dirty="0">
                    <a:effectLst/>
                    <a:sym typeface="Wingdings" panose="05000000000000000000" pitchFamily="2" charset="2"/>
                  </a:rPr>
                  <a:t>(in reality: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it-IT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num>
                      <m:den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τ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1800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very small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it-IT" sz="1800" dirty="0">
                  <a:effectLst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 t="-1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42A7289-AC43-1914-4B3B-68634780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89" y="832757"/>
            <a:ext cx="4486833" cy="2143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4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F0DA40D6-1F83-F71C-170C-2CBFFBAB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0" y="1184378"/>
            <a:ext cx="11741823" cy="4992586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CF0201-274F-CB13-84A4-EC01CA3B4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060108-C654-5DE3-9502-9556DDB234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0E95F49-3ED3-C270-628D-B167CE7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99135"/>
            <a:ext cx="8333222" cy="864628"/>
          </a:xfrm>
        </p:spPr>
        <p:txBody>
          <a:bodyPr/>
          <a:lstStyle/>
          <a:p>
            <a:r>
              <a:rPr lang="it-IT" dirty="0"/>
              <a:t>Pump Control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D1A0C0D-6910-81B4-8B75-83066C31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363764"/>
            <a:ext cx="10835122" cy="4813200"/>
          </a:xfrm>
        </p:spPr>
        <p:txBody>
          <a:bodyPr/>
          <a:lstStyle/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2F8BF0A-052E-67D8-CA7D-799748D51D9B}"/>
                  </a:ext>
                </a:extLst>
              </p:cNvPr>
              <p:cNvSpPr txBox="1"/>
              <p:nvPr/>
            </p:nvSpPr>
            <p:spPr>
              <a:xfrm>
                <a:off x="3598040" y="3263542"/>
                <a:ext cx="7979878" cy="15059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it-IT" sz="2000" dirty="0"/>
                  <a:t>Use a PI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𝑠𝑇𝑖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𝑠𝑇𝑖</m:t>
                        </m:r>
                      </m:den>
                    </m:f>
                  </m:oMath>
                </a14:m>
                <a:r>
                  <a:rPr lang="it-IT" sz="2000" dirty="0"/>
                  <a:t>  </a:t>
                </a:r>
                <a:r>
                  <a:rPr lang="it-IT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𝑠𝑇𝑖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den>
                    </m:f>
                  </m:oMath>
                </a14:m>
                <a:r>
                  <a:rPr lang="it-IT" sz="2000" dirty="0"/>
                  <a:t> </a:t>
                </a:r>
                <a:r>
                  <a:rPr lang="it-IT" sz="2000" dirty="0">
                    <a:sym typeface="Wingdings" panose="05000000000000000000" pitchFamily="2" charset="2"/>
                  </a:rPr>
                  <a:t></a:t>
                </a:r>
                <a:r>
                  <a:rPr lang="it-IT" sz="2000" dirty="0"/>
                  <a:t>  </a:t>
                </a:r>
                <a:r>
                  <a:rPr lang="it-IT" sz="2000" dirty="0" err="1"/>
                  <a:t>dominant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closed</a:t>
                </a:r>
                <a:r>
                  <a:rPr lang="it-IT" sz="2000" dirty="0"/>
                  <a:t> loop pole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1/Ti</a:t>
                </a:r>
              </a:p>
              <a:p>
                <a:r>
                  <a:rPr lang="it-IT" sz="2000" dirty="0"/>
                  <a:t>Design </a:t>
                </a:r>
                <a:r>
                  <a:rPr lang="it-IT" sz="2000" dirty="0" err="1"/>
                  <a:t>choices</a:t>
                </a:r>
                <a:r>
                  <a:rPr lang="it-IT" sz="2000" dirty="0"/>
                  <a:t>:  Ta = 2500s </a:t>
                </a:r>
                <a:r>
                  <a:rPr lang="it-IT" sz="2000" dirty="0">
                    <a:sym typeface="Wingdings" panose="05000000000000000000" pitchFamily="2" charset="2"/>
                  </a:rPr>
                  <a:t> Ti = 500s  (system </a:t>
                </a:r>
                <a:r>
                  <a:rPr lang="it-IT" sz="2000" dirty="0" err="1">
                    <a:sym typeface="Wingdings" panose="05000000000000000000" pitchFamily="2" charset="2"/>
                  </a:rPr>
                  <a:t>settles</a:t>
                </a:r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sym typeface="Wingdings" panose="05000000000000000000" pitchFamily="2" charset="2"/>
                  </a:rPr>
                  <a:t>quickly</a:t>
                </a:r>
                <a:r>
                  <a:rPr lang="it-IT" sz="2000" dirty="0">
                    <a:sym typeface="Wingdings" panose="05000000000000000000" pitchFamily="2" charset="2"/>
                  </a:rPr>
                  <a:t>)</a:t>
                </a:r>
                <a:br>
                  <a:rPr lang="it-IT" sz="2000" dirty="0">
                    <a:sym typeface="Wingdings" panose="05000000000000000000" pitchFamily="2" charset="2"/>
                  </a:rPr>
                </a:br>
                <a:r>
                  <a:rPr lang="it-IT" sz="2000" dirty="0">
                    <a:sym typeface="Wingdings" panose="05000000000000000000" pitchFamily="2" charset="2"/>
                  </a:rPr>
                  <a:t>		               K = 0,001 (to reduce </a:t>
                </a:r>
                <a:r>
                  <a:rPr lang="it-IT" sz="2000" dirty="0" err="1">
                    <a:sym typeface="Wingdings" panose="05000000000000000000" pitchFamily="2" charset="2"/>
                  </a:rPr>
                  <a:t>oscillations</a:t>
                </a:r>
                <a:r>
                  <a:rPr lang="it-IT" sz="2000" dirty="0"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2F8BF0A-052E-67D8-CA7D-799748D5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40" y="3263542"/>
                <a:ext cx="7979878" cy="1505990"/>
              </a:xfrm>
              <a:prstGeom prst="rect">
                <a:avLst/>
              </a:prstGeom>
              <a:blipFill>
                <a:blip r:embed="rId3"/>
                <a:stretch>
                  <a:fillRect l="-764" b="-6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Zones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and set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tracking</a:t>
            </a:r>
            <a:endParaRPr lang="en-GB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5"/>
          <a:stretch/>
        </p:blipFill>
        <p:spPr>
          <a:xfrm>
            <a:off x="851188" y="2107553"/>
            <a:ext cx="9918412" cy="4154147"/>
          </a:xfrm>
        </p:spPr>
      </p:pic>
      <p:pic>
        <p:nvPicPr>
          <p:cNvPr id="13" name="Immagine 12" descr="\documentclass{article}&#10;\usepackage{amsmath}&#10;\pagestyle{empty}&#10;\begin{document}&#10;\begin{equation}&#10;c_z\dot T_z=\beta K_{he}+\alpha G(T_{Grid}-T_z)-G_{Loss}(T_z-T_{Amb}) &#10;\end{equatio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924" b="-9807"/>
          <a:stretch/>
        </p:blipFill>
        <p:spPr>
          <a:xfrm>
            <a:off x="2753028" y="1569133"/>
            <a:ext cx="5947626" cy="32628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7816309"/>
                  </p:ext>
                </p:extLst>
              </p:nvPr>
            </p:nvGraphicFramePr>
            <p:xfrm>
              <a:off x="7503778" y="4351365"/>
              <a:ext cx="1262717" cy="1262717"/>
            </p:xfrm>
            <a:graphic>
              <a:graphicData uri="http://schemas.microsoft.com/office/powerpoint/2016/slidezoom">
                <pslz:sldZm>
                  <pslz:sldZmObj sldId="270" cId="311471150">
                    <pslz:zmPr id="{24D3D1B8-4BCA-4C53-80B4-EA171D201170}" imageType="cover" transitionDur="1000">
                      <p166:blipFill xmlns:p166="http://schemas.microsoft.com/office/powerpoint/2016/6/main"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2717" cy="12627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503778" y="4351365"/>
                <a:ext cx="1262717" cy="126271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0003964"/>
                  </p:ext>
                </p:extLst>
              </p:nvPr>
            </p:nvGraphicFramePr>
            <p:xfrm flipH="1">
              <a:off x="4874003" y="2362026"/>
              <a:ext cx="966656" cy="966656"/>
            </p:xfrm>
            <a:graphic>
              <a:graphicData uri="http://schemas.microsoft.com/office/powerpoint/2016/slidezoom">
                <pslz:sldZm>
                  <pslz:sldZmObj sldId="283" cId="2700837890">
                    <pslz:zmPr id="{EB590B66-7C4A-481E-8359-A14F527EE35E}" imageType="cover" transitionDur="1000">
                      <p166:blipFill xmlns:p166="http://schemas.microsoft.com/office/powerpoint/2016/6/main"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966656" cy="9666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flipH="1">
                <a:off x="4874003" y="2362026"/>
                <a:ext cx="966656" cy="9666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087F167-91C9-CC7A-5C5C-282208F8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120" y="1080655"/>
            <a:ext cx="9759759" cy="5114781"/>
          </a:xfrm>
        </p:spPr>
      </p:pic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E984D639-E8E8-1FCF-0369-C4F13048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122" y="1108364"/>
            <a:ext cx="9823755" cy="5068599"/>
          </a:xfrm>
        </p:spPr>
      </p:pic>
    </p:spTree>
    <p:extLst>
      <p:ext uri="{BB962C8B-B14F-4D97-AF65-F5344CB8AC3E}">
        <p14:creationId xmlns:p14="http://schemas.microsoft.com/office/powerpoint/2010/main" val="27008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3548.556"/>
  <p:tag name="LATEXADDIN" val="\documentclass{article}&#10;\usepackage{amsmath}&#10;\pagestyle{empty}&#10;\begin{document}&#10;\begin{equation}&#10;c_z\dot T_z=\beta K_{he}+\alpha G(T_{Grid}-T_z)-G_{Loss}(T_z-T_{Amb}) &#10;\end{equation}&#10;&#10;\end{document}"/>
  <p:tag name="IGUANATEXSIZE" val="20"/>
  <p:tag name="IGUANATEXCURSOR" val="182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3.1683"/>
  <p:tag name="ORIGINALWIDTH" val="3104.612"/>
  <p:tag name="LATEXADDIN" val="\documentclass{article}&#10;\usepackage{amsmath}&#10;\pagestyle{empty}&#10;\begin{document}&#10;&#10;&#10;\begin{equation}&#10;P_{loss} = P_{pump}+P_{heaters}+P_{ambient}&#10;\end{equation}&#10;\\&#10;\begin{equation}&#10;P_{average} \to 3657.26 \, W&#10;\end{equation}&#10;&#10;&#10;&#10;\end{document}"/>
  <p:tag name="IGUANATEXSIZE" val="20"/>
  <p:tag name="IGUANATEXCURSOR" val="81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3603.3"/>
  <p:tag name="LATEXADDIN" val="\documentclass{article}&#10;\usepackage{amsmath}&#10;\pagestyle{empty}&#10;\begin{document}&#10;&#10;\begin{equation}&#10; \begin{cases}&#10;    P_{heaters}=Q_{hMain}+Q_{h1}+Q_{h2} \\&#10;    P_{pump}=w \frac{\Delta p}{\rho}\\&#10;    P_{ambient}=G_1(T_1-T_{ambient})+G_2(T_2-T_{ambient})&#10; \end{cases}&#10;\end{equation}&#10;&#10;&#10;\end{document}"/>
  <p:tag name="IGUANATEXSIZE" val="20"/>
  <p:tag name="IGUANATEXCURSOR" val="297"/>
  <p:tag name="TRANSPARENCY" val="True"/>
  <p:tag name="FILENAME" val="D:\PoliMi\Magistrale\Primo anno\Secondo semestre\AUTOMATION OF ENERGY SYSTEMS (LEVA ALBERTO) {055511 - MODELLING AND CONTROL OF ENERGY SYSTEMS\Project theme\AES_project_2021_2022\Images\Assignment 1\Power\test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482</TotalTime>
  <Words>389</Words>
  <Application>Microsoft Office PowerPoint</Application>
  <PresentationFormat>Widescreen</PresentationFormat>
  <Paragraphs>84</Paragraphs>
  <Slides>19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Gill Sans SemiBold</vt:lpstr>
      <vt:lpstr>Times New Roman</vt:lpstr>
      <vt:lpstr>Tema di Office</vt:lpstr>
      <vt:lpstr>AES_Project_2021_2022</vt:lpstr>
      <vt:lpstr>Controlled system</vt:lpstr>
      <vt:lpstr>Heater model and tracking</vt:lpstr>
      <vt:lpstr>Heater Temperature</vt:lpstr>
      <vt:lpstr>Pump model</vt:lpstr>
      <vt:lpstr>Pump Control</vt:lpstr>
      <vt:lpstr>Zones models and set point tracking</vt:lpstr>
      <vt:lpstr>Presentazione standard di PowerPoint</vt:lpstr>
      <vt:lpstr>Presentazione standard di PowerPoint</vt:lpstr>
      <vt:lpstr>Control signals of each actuator</vt:lpstr>
      <vt:lpstr>Power consumption</vt:lpstr>
      <vt:lpstr>Individual power consumptions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Alessandro Riva</cp:lastModifiedBy>
  <cp:revision>11</cp:revision>
  <dcterms:created xsi:type="dcterms:W3CDTF">2022-05-30T06:53:00Z</dcterms:created>
  <dcterms:modified xsi:type="dcterms:W3CDTF">2022-06-10T10:29:31Z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