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2" r:id="rId6"/>
    <p:sldId id="273" r:id="rId7"/>
    <p:sldId id="272" r:id="rId8"/>
    <p:sldId id="271" r:id="rId9"/>
    <p:sldId id="286" r:id="rId10"/>
    <p:sldId id="274" r:id="rId11"/>
    <p:sldId id="270" r:id="rId12"/>
    <p:sldId id="283" r:id="rId13"/>
    <p:sldId id="275" r:id="rId14"/>
    <p:sldId id="284" r:id="rId15"/>
    <p:sldId id="285" r:id="rId16"/>
    <p:sldId id="276" r:id="rId17"/>
    <p:sldId id="280" r:id="rId18"/>
    <p:sldId id="279" r:id="rId19"/>
    <p:sldId id="281" r:id="rId20"/>
    <p:sldId id="278" r:id="rId21"/>
    <p:sldId id="277" r:id="rId22"/>
    <p:sldId id="282" r:id="rId2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E7D"/>
    <a:srgbClr val="F2F2F2"/>
    <a:srgbClr val="014067"/>
    <a:srgbClr val="3F3F3F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74" autoAdjust="0"/>
  </p:normalViewPr>
  <p:slideViewPr>
    <p:cSldViewPr snapToGrid="0" showGuides="1">
      <p:cViewPr varScale="1">
        <p:scale>
          <a:sx n="114" d="100"/>
          <a:sy n="114" d="100"/>
        </p:scale>
        <p:origin x="474" y="10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E13FA4-5A6A-4920-8854-843EBE8DDFDE}" type="datetime1">
              <a:rPr lang="it-IT" smtClean="0"/>
              <a:t>11/06/2022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339E-5782-4E34-93C0-C2AC43169E1F}" type="datetime1">
              <a:rPr lang="it-IT" smtClean="0"/>
              <a:pPr/>
              <a:t>11/06/2022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5458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8414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0568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5599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1122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4478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9686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8049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3069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9809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613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1652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9333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3671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1537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7038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ottotitolo 2" title="Sottotito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FARE CLIC PER MODIFICARE IL SOTTOTITOLO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ottotitolo 2" title="Sottotito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angolo rettango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olo 1" title="Tito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101" name="Segnaposto testo 2" title="Sottotito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a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29" name="Segnaposto contenut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Segnaposto contenut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immagine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Striscia diagonal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ma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0" name="Parallelogramma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Striscia diagonal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1" name="Parallelogramma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33" name="Titolo 1" title="Titolo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della sezione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angolo rettango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olo 1" title="Tito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101" name="Segnaposto testo 2" title="Sottotito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immagine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a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es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 title="Punti elenco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Triangolo rettango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testo 4" title="Sottotito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Titolo 1" title="Tito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</a:t>
            </a:r>
            <a:br>
              <a:rPr lang="it-IT" noProof="0" dirty="0"/>
            </a:br>
            <a:r>
              <a:rPr lang="it-IT" noProof="0" dirty="0"/>
              <a:t>lo stile del titolo 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es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angolo rettangolo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8" name="Segnaposto immagine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3" name="Segnaposto contenuto 2" title="Punti elenco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testo 4" title="Sottotito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17" name="Casella di testo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olo 1" title="Titolo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</a:t>
            </a:r>
            <a:br>
              <a:rPr lang="it-IT" noProof="0" dirty="0"/>
            </a:br>
            <a:r>
              <a:rPr lang="it-IT" noProof="0" dirty="0"/>
              <a:t>lo stile del titolo 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con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contenuto 3" title="Punti elenco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 rtl="0"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9" name="Segnaposto tes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contenuto 5" title="Punti elenco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 rtl="0"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Segnaposto testo 4" title="Sottotito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o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Striscia diagonal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ma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34" name="Segnaposto testo 4" title="Sottotitolo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 dirty="0"/>
          </a:p>
        </p:txBody>
      </p:sp>
      <p:sp>
        <p:nvSpPr>
          <p:cNvPr id="17" name="Titolo 1" title="Titolo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Aggiungere il testo qui</a:t>
            </a:r>
          </a:p>
        </p:txBody>
      </p:sp>
      <p:sp>
        <p:nvSpPr>
          <p:cNvPr id="20" name="Segnaposto grafico 2" title="Grafico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it-IT" noProof="0"/>
              <a:t>Fare clic sull'icona per inserire un grafico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abella 11" title="Tabella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Fare clic sull'icona per inserire una tabella</a:t>
            </a:r>
            <a:endParaRPr lang="it-IT" noProof="0" dirty="0"/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Striscia diagonal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ma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37" name="Segnaposto testo 4" title="Sottotitolo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 dirty="0"/>
          </a:p>
        </p:txBody>
      </p:sp>
      <p:sp>
        <p:nvSpPr>
          <p:cNvPr id="17" name="Titolo 1" title="Titolo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olo rettangol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5" name="Segnaposto immagine 31" title="Immagin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noProof="0" dirty="0"/>
              <a:t>Inserire o trascinare l'immagine qui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 title="Tito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dirty="0"/>
              <a:t>Aggiungere la didascalia qui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Nome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Numero di telefono</a:t>
            </a:r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Posta elettronica </a:t>
            </a:r>
          </a:p>
        </p:txBody>
      </p:sp>
      <p:sp>
        <p:nvSpPr>
          <p:cNvPr id="13" name="Segnaposto testo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Sito Web della società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15" name="Forma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19" name="Forma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20" name="Forma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21" name="Triangolo rettangolo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immagine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it-IT" noProof="0" smtClean="0"/>
              <a:pPr rtl="0"/>
              <a:t>‹#›</a:t>
            </a:fld>
            <a:endParaRPr lang="it-IT" noProof="0" dirty="0"/>
          </a:p>
        </p:txBody>
      </p:sp>
      <p:sp>
        <p:nvSpPr>
          <p:cNvPr id="9" name="Segnaposto titolo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6" Type="http://schemas.openxmlformats.org/officeDocument/2006/relationships/image" Target="../media/image6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8.jpg"/><Relationship Id="rId4" Type="http://schemas.openxmlformats.org/officeDocument/2006/relationships/tags" Target="../tags/tag4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slide" Target="slide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8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7.xml"/><Relationship Id="rId7" Type="http://schemas.openxmlformats.org/officeDocument/2006/relationships/image" Target="../media/image13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0.xml"/><Relationship Id="rId7" Type="http://schemas.openxmlformats.org/officeDocument/2006/relationships/image" Target="../media/image16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8.xml"/><Relationship Id="rId11" Type="http://schemas.openxmlformats.org/officeDocument/2006/relationships/image" Target="../media/image20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9.png"/><Relationship Id="rId4" Type="http://schemas.openxmlformats.org/officeDocument/2006/relationships/tags" Target="../tags/tag11.xml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agono 17" descr="Esagono pieno di colore scuro al centro dell'immagine in evidenza piena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1225397" y="942615"/>
            <a:ext cx="4525189" cy="3849332"/>
          </a:xfrm>
          <a:prstGeom prst="hexagon">
            <a:avLst/>
          </a:prstGeom>
          <a:solidFill>
            <a:srgbClr val="01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8629" y="2175417"/>
            <a:ext cx="5335310" cy="629742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/>
              <a:t>AES_Project_2021_2022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8629" y="2945662"/>
            <a:ext cx="5781367" cy="1122703"/>
          </a:xfrm>
        </p:spPr>
        <p:txBody>
          <a:bodyPr rtlCol="0"/>
          <a:lstStyle/>
          <a:p>
            <a:pPr rtl="0"/>
            <a:r>
              <a:rPr lang="it-IT" dirty="0"/>
              <a:t>Politecnico di Milano</a:t>
            </a: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Automation and Control Engineering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/>
            <a:endParaRPr lang="it-IT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550BD6EF-A126-C35A-8C03-85E35DE1A7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0930" y="1338891"/>
            <a:ext cx="3054121" cy="30567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3015670-2492-AC8D-58F6-07A224EDAF65}"/>
              </a:ext>
            </a:extLst>
          </p:cNvPr>
          <p:cNvSpPr txBox="1"/>
          <p:nvPr/>
        </p:nvSpPr>
        <p:spPr>
          <a:xfrm>
            <a:off x="6218629" y="4249892"/>
            <a:ext cx="6120580" cy="1759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400"/>
              </a:spcAft>
            </a:pPr>
            <a:r>
              <a:rPr lang="it-IT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Group’s</a:t>
            </a:r>
            <a:r>
              <a:rPr lang="it-IT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Members</a:t>
            </a:r>
            <a:r>
              <a:rPr lang="it-IT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4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Borgnino Michele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4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Crespi Davide Marco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4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Riva Alessandro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Firetto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Alessandro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8699F50C-BE38-4BD0-BA84-9B090E1F2B9B}" type="slidenum">
              <a:rPr lang="it-IT" smtClean="0"/>
              <a:pPr rtl="0">
                <a:spcAft>
                  <a:spcPts val="600"/>
                </a:spcAft>
              </a:pPr>
              <a:t>10</a:t>
            </a:fld>
            <a:endParaRPr lang="it-IT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3BC6C6B7-BB91-7C9A-8402-71709F92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/>
          <a:lstStyle/>
          <a:p>
            <a:r>
              <a:rPr lang="en-US" dirty="0"/>
              <a:t>Control signals of each actuator</a:t>
            </a:r>
          </a:p>
        </p:txBody>
      </p:sp>
      <p:pic>
        <p:nvPicPr>
          <p:cNvPr id="10" name="Content Placeholder 9" descr="Chart, histogram&#10;&#10;Description automatically generated">
            <a:extLst>
              <a:ext uri="{FF2B5EF4-FFF2-40B4-BE49-F238E27FC236}">
                <a16:creationId xmlns:a16="http://schemas.microsoft.com/office/drawing/2014/main" id="{41E11D2C-690D-3C49-FBE8-55C5114851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518678" y="2189018"/>
            <a:ext cx="5375003" cy="3276609"/>
          </a:xfrm>
        </p:spPr>
      </p:pic>
      <p:pic>
        <p:nvPicPr>
          <p:cNvPr id="28" name="Content Placeholder 27" descr="Chart, histogram&#10;&#10;Description automatically generated">
            <a:extLst>
              <a:ext uri="{FF2B5EF4-FFF2-40B4-BE49-F238E27FC236}">
                <a16:creationId xmlns:a16="http://schemas.microsoft.com/office/drawing/2014/main" id="{22C803CC-7957-1953-F3A9-5FD20962D9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/>
          <a:srcRect t="2537"/>
          <a:stretch/>
        </p:blipFill>
        <p:spPr>
          <a:xfrm>
            <a:off x="6199741" y="2272145"/>
            <a:ext cx="5339660" cy="3193482"/>
          </a:xfrm>
        </p:spPr>
      </p:pic>
      <p:pic>
        <p:nvPicPr>
          <p:cNvPr id="7" name="Picture 6" descr="\documentclass{article}&#10;\usepackage{amsmath}&#10;\pagestyle{empty}&#10;\begin{document}&#10;&#10;\begin{equation}&#10;\begin{cases}&#10;\alpha \in [0,1] \\&#10;\beta \in [0,1]&#10;\end{cases}&#10;\end{equation}&#10;&#10;&#10;\end{document}" title="IguanaTex Bitmap Display">
            <a:extLst>
              <a:ext uri="{FF2B5EF4-FFF2-40B4-BE49-F238E27FC236}">
                <a16:creationId xmlns:a16="http://schemas.microsoft.com/office/drawing/2014/main" id="{9E56AFFE-FBC2-F061-E75B-8B0C8BF8CC7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6"/>
          <a:srcRect r="75972"/>
          <a:stretch/>
        </p:blipFill>
        <p:spPr>
          <a:xfrm>
            <a:off x="9225242" y="1125249"/>
            <a:ext cx="1210068" cy="75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9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9AD0DD-1112-FD88-8C7E-1DF28D01FFA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noProof="0"/>
              <a:t>Aggiungere un piè di pagina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B7A6F8-28FD-49F0-978A-281155BE427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699F50C-BE38-4BD0-BA84-9B090E1F2B9B}" type="slidenum">
              <a:rPr lang="it-IT" noProof="0" smtClean="0"/>
              <a:pPr rtl="0">
                <a:spcAft>
                  <a:spcPts val="600"/>
                </a:spcAft>
              </a:pPr>
              <a:t>11</a:t>
            </a:fld>
            <a:endParaRPr lang="it-IT" noProof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FF766A4B-0274-2485-D0F9-6582F421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/>
          <a:lstStyle/>
          <a:p>
            <a:r>
              <a:rPr lang="en-US" dirty="0"/>
              <a:t>Power consumption</a:t>
            </a: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338681AF-8894-1CFC-C2E3-9F98CCB2A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7227" y="1604011"/>
            <a:ext cx="8597439" cy="4505325"/>
          </a:xfrm>
        </p:spPr>
      </p:pic>
      <p:pic>
        <p:nvPicPr>
          <p:cNvPr id="5" name="Picture 4" descr="\documentclass{article}&#10;\usepackage{amsmath}&#10;\pagestyle{empty}&#10;\begin{document}&#10;&#10;\begin{equation*}&#10;    \begin{aligned}&#10;        P_{tot}=&amp; P_{pump }+P_{heaters }+P_{ambient} \\&#10;        &amp; P_{average} \rightarrow 3657.26 \mathrm{~W}&#10;        \end{aligned}&#10;\end{equation*}&#10;&#10;&#10;\end{document}" title="IguanaTex Bitmap Display">
            <a:extLst>
              <a:ext uri="{FF2B5EF4-FFF2-40B4-BE49-F238E27FC236}">
                <a16:creationId xmlns:a16="http://schemas.microsoft.com/office/drawing/2014/main" id="{29604C91-5439-3874-A47F-30F463BFEE1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132532" y="2414165"/>
            <a:ext cx="3754666" cy="62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EFEE42-AA19-5930-333D-369A70727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034DA2-1B54-5B30-C01F-4E10E413A37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12</a:t>
            </a:fld>
            <a:endParaRPr lang="it-IT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6836A7-D030-AC0D-6E26-7DAC3BB80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Individual power consumptions</a:t>
            </a:r>
            <a:endParaRPr lang="en-GB" dirty="0"/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09B0148F-8EF1-8C08-6CA6-D71F75905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8008" y="1356997"/>
            <a:ext cx="8333222" cy="5025569"/>
          </a:xfrm>
        </p:spPr>
      </p:pic>
      <p:pic>
        <p:nvPicPr>
          <p:cNvPr id="11" name="Picture 10" descr="\documentclass{article}&#10;\usepackage{amsmath}&#10;\pagestyle{empty}&#10;\begin{document}&#10;&#10;\begin{equation}&#10; \begin{cases}&#10;    P_{heaters}=Q_{hMain}+Q_{h1}+Q_{h2} \\&#10;    P_{pump}=w \frac{\Delta p}{\rho}\\&#10;    P_{ambient}=G_1(T_1-T_{ambient})+G_2(T_2-T_{ambient})&#10; \end{cases}&#10;\end{equation}&#10;&#10;&#10;\end{document}" title="IguanaTex Bitmap Display">
            <a:extLst>
              <a:ext uri="{FF2B5EF4-FFF2-40B4-BE49-F238E27FC236}">
                <a16:creationId xmlns:a16="http://schemas.microsoft.com/office/drawing/2014/main" id="{77A951C1-61E7-5DA9-9185-62E4F855107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/>
          <a:srcRect r="21721"/>
          <a:stretch/>
        </p:blipFill>
        <p:spPr>
          <a:xfrm>
            <a:off x="6231156" y="1826936"/>
            <a:ext cx="5731545" cy="106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36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13</a:t>
            </a:fld>
            <a:endParaRPr lang="it-IT" dirty="0"/>
          </a:p>
        </p:txBody>
      </p:sp>
      <p:pic>
        <p:nvPicPr>
          <p:cNvPr id="5" name="Immagine 4" descr="Immagine che contiene testo, cielo, luce, screenshot&#10;&#10;Descrizione generata automaticamente">
            <a:extLst>
              <a:ext uri="{FF2B5EF4-FFF2-40B4-BE49-F238E27FC236}">
                <a16:creationId xmlns:a16="http://schemas.microsoft.com/office/drawing/2014/main" id="{9CDAC7F5-180C-F063-2350-CF040736E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" y="725648"/>
            <a:ext cx="11049000" cy="360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9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06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889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38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018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565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93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</a:t>
            </a:fld>
            <a:endParaRPr lang="it-IT" dirty="0"/>
          </a:p>
        </p:txBody>
      </p:sp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Uncontrolled</a:t>
            </a:r>
            <a:r>
              <a:rPr lang="it-IT" dirty="0"/>
              <a:t> </a:t>
            </a:r>
            <a:r>
              <a:rPr lang="it-IT" dirty="0" err="1"/>
              <a:t>system</a:t>
            </a:r>
            <a:endParaRPr lang="en-GB" dirty="0"/>
          </a:p>
        </p:txBody>
      </p:sp>
      <p:pic>
        <p:nvPicPr>
          <p:cNvPr id="10" name="Segnaposto contenuto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3" y="1980767"/>
            <a:ext cx="10834687" cy="3887066"/>
          </a:xfrm>
        </p:spPr>
      </p:pic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3</a:t>
            </a:fld>
            <a:endParaRPr lang="it-IT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Controlled</a:t>
            </a:r>
            <a:r>
              <a:rPr lang="it-IT" dirty="0"/>
              <a:t> </a:t>
            </a:r>
            <a:r>
              <a:rPr lang="it-IT" dirty="0" err="1"/>
              <a:t>system</a:t>
            </a:r>
            <a:endParaRPr lang="en-GB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"/>
          <a:stretch/>
        </p:blipFill>
        <p:spPr>
          <a:xfrm>
            <a:off x="585616" y="2040144"/>
            <a:ext cx="10761258" cy="3768313"/>
          </a:xfrm>
        </p:spPr>
      </p:pic>
    </p:spTree>
    <p:extLst>
      <p:ext uri="{BB962C8B-B14F-4D97-AF65-F5344CB8AC3E}">
        <p14:creationId xmlns:p14="http://schemas.microsoft.com/office/powerpoint/2010/main" val="236739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4</a:t>
            </a:fld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Heater</a:t>
            </a:r>
            <a:r>
              <a:rPr lang="it-IT" dirty="0"/>
              <a:t> model and </a:t>
            </a:r>
            <a:r>
              <a:rPr lang="it-IT" dirty="0" err="1"/>
              <a:t>tracking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77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5</a:t>
            </a:fld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Pump</a:t>
            </a:r>
            <a:r>
              <a:rPr lang="it-IT" dirty="0"/>
              <a:t> model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9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0DE34E-72F6-EA85-47BE-E78FF0A2194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9C04E3-4CF9-6773-20A4-B9D83ED8DF5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6</a:t>
            </a:fld>
            <a:endParaRPr lang="it-IT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276A60-287B-01F7-EA86-86E4BB42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Zones model</a:t>
            </a:r>
            <a:endParaRPr lang="en-GB" dirty="0"/>
          </a:p>
        </p:txBody>
      </p:sp>
      <p:pic>
        <p:nvPicPr>
          <p:cNvPr id="7" name="Immagine 12" descr="\documentclass{article}&#10;\usepackage{amsmath}&#10;\pagestyle{empty}&#10;\begin{document}&#10;\begin{equation}&#10;c_z\dot T_z=\beta K_{he}+\alpha G(T_{Grid}-T_z)-G_{Loss}(T_z-T_{Amb}) &#10;\end{equation}&#10;&#10;\end{document}" title="IguanaTex Bitmap Display">
            <a:extLst>
              <a:ext uri="{FF2B5EF4-FFF2-40B4-BE49-F238E27FC236}">
                <a16:creationId xmlns:a16="http://schemas.microsoft.com/office/drawing/2014/main" id="{A962193A-533F-4D63-3A1A-91085B7B7D8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8924" b="-9807"/>
          <a:stretch/>
        </p:blipFill>
        <p:spPr>
          <a:xfrm>
            <a:off x="1193855" y="3429000"/>
            <a:ext cx="5947626" cy="326284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\begin{equation}&#10;\delta \bar{T}_{z}=\left[-\frac{\bar{\alpha} G}{c_{z}}-\frac{G_{\text {Loss }}}{c_{z}}\right] \delta T_{s}+\left[\frac{G}{c_{z}}\left(T_{\mathrm{Grid}}-\bar{T}_{z}\right) \frac{K_{\mathrm{he}}}{c_{z}}\right]\left[\begin{array}{l}&#10;\delta \alpha \\&#10;\delta \beta&#10;\end{array}\right]&#10;\end{equation}&#10;&#10;&#10;\end{document}" title="IguanaTex Bitmap Display">
            <a:extLst>
              <a:ext uri="{FF2B5EF4-FFF2-40B4-BE49-F238E27FC236}">
                <a16:creationId xmlns:a16="http://schemas.microsoft.com/office/drawing/2014/main" id="{9F9C7C88-9188-F4DF-2A53-4D15F31EAA6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7"/>
          <a:srcRect r="12787"/>
          <a:stretch/>
        </p:blipFill>
        <p:spPr>
          <a:xfrm>
            <a:off x="2643507" y="5414357"/>
            <a:ext cx="6705920" cy="608000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\begin{equation}&#10;\begin{cases}&#10;\alpha \in [0,1] \\&#10;\beta \in [0,1]&#10;\end{cases}&#10;\end{equation}&#10;&#10;&#10;\end{document}" title="IguanaTex Bitmap Display">
            <a:extLst>
              <a:ext uri="{FF2B5EF4-FFF2-40B4-BE49-F238E27FC236}">
                <a16:creationId xmlns:a16="http://schemas.microsoft.com/office/drawing/2014/main" id="{7CB3CE9A-AB3D-13E2-7028-B89D5C3BCE8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8"/>
          <a:srcRect r="75972"/>
          <a:stretch/>
        </p:blipFill>
        <p:spPr>
          <a:xfrm>
            <a:off x="7627015" y="1905816"/>
            <a:ext cx="1210068" cy="758857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begin{document}&#10;&#10;\begin{equation}&#10;\begin{cases}&#10;\bar \alpha = 0.5 \\&#10;\bar \beta = 0 \\&#10;&#10;&#10;    \bar{T}_{z}=\frac{\bar{\beta} K_{h e}+\bar{\alpha} G T_{G r i d}+G_{L o s s} T_{A m b}}{\bar{\alpha} G+G_{l o s s}}=T_{A m b}&#10;&#10;\end{cases}&#10;\end{equation}&#10;&#10;&#10;\end{document}" title="IguanaTex Bitmap Display">
            <a:extLst>
              <a:ext uri="{FF2B5EF4-FFF2-40B4-BE49-F238E27FC236}">
                <a16:creationId xmlns:a16="http://schemas.microsoft.com/office/drawing/2014/main" id="{97306FD3-6623-4242-7F43-F225EDD77A0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9"/>
          <a:srcRect r="33038"/>
          <a:stretch/>
        </p:blipFill>
        <p:spPr>
          <a:xfrm>
            <a:off x="3159808" y="3969341"/>
            <a:ext cx="4467207" cy="1086476"/>
          </a:xfrm>
          <a:prstGeom prst="rect">
            <a:avLst/>
          </a:prstGeom>
        </p:spPr>
      </p:pic>
      <p:pic>
        <p:nvPicPr>
          <p:cNvPr id="14" name="Picture 13" descr="Text, letter&#10;&#10;Description automatically generated">
            <a:extLst>
              <a:ext uri="{FF2B5EF4-FFF2-40B4-BE49-F238E27FC236}">
                <a16:creationId xmlns:a16="http://schemas.microsoft.com/office/drawing/2014/main" id="{59F3BDD9-0D4C-FF5D-BE97-E4DF7EAD050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5270" t="16148" r="2208" b="42507"/>
          <a:stretch/>
        </p:blipFill>
        <p:spPr>
          <a:xfrm>
            <a:off x="624041" y="1452419"/>
            <a:ext cx="5833705" cy="182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9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7</a:t>
            </a:fld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Zones set point tracking</a:t>
            </a:r>
            <a:endParaRPr lang="en-GB" dirty="0"/>
          </a:p>
        </p:txBody>
      </p:sp>
      <p:pic>
        <p:nvPicPr>
          <p:cNvPr id="12" name="Segnaposto contenuto 11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55"/>
          <a:stretch/>
        </p:blipFill>
        <p:spPr>
          <a:xfrm>
            <a:off x="518678" y="1655816"/>
            <a:ext cx="10509504" cy="4401715"/>
          </a:xfr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058F528E-52D5-0AB6-9C98-AB31DE8DAA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41412719"/>
                  </p:ext>
                </p:extLst>
              </p:nvPr>
            </p:nvGraphicFramePr>
            <p:xfrm>
              <a:off x="7589183" y="4108084"/>
              <a:ext cx="1262717" cy="1262717"/>
            </p:xfrm>
            <a:graphic>
              <a:graphicData uri="http://schemas.microsoft.com/office/powerpoint/2016/slidezoom">
                <pslz:sldZm>
                  <pslz:sldZmObj sldId="270" cId="311471150">
                    <pslz:zmPr id="{24D3D1B8-4BCA-4C53-80B4-EA171D201170}" imageType="cover" transitionDur="1000">
                      <p166:blipFill xmlns:p166="http://schemas.microsoft.com/office/powerpoint/2016/6/main">
                        <a:blip r:embed="rId4">
                          <a:extLs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62717" cy="1262717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58F528E-52D5-0AB6-9C98-AB31DE8DAA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589183" y="4108084"/>
                <a:ext cx="1262717" cy="1262717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D8FD2C6C-3127-8A98-C208-D84B2894E91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1607842"/>
                  </p:ext>
                </p:extLst>
              </p:nvPr>
            </p:nvGraphicFramePr>
            <p:xfrm flipH="1">
              <a:off x="4874003" y="2018078"/>
              <a:ext cx="966656" cy="966656"/>
            </p:xfrm>
            <a:graphic>
              <a:graphicData uri="http://schemas.microsoft.com/office/powerpoint/2016/slidezoom">
                <pslz:sldZm>
                  <pslz:sldZmObj sldId="283" cId="2700837890">
                    <pslz:zmPr id="{EB590B66-7C4A-481E-8359-A14F527EE35E}" imageType="cover" transitionDur="1000">
                      <p166:blipFill xmlns:p166="http://schemas.microsoft.com/office/powerpoint/2016/6/main">
                        <a:blip r:embed="rId4">
                          <a:extLs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H="1">
                          <a:off x="0" y="0"/>
                          <a:ext cx="966656" cy="966656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D8FD2C6C-3127-8A98-C208-D84B2894E9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flipH="1">
                <a:off x="4874003" y="2018078"/>
                <a:ext cx="966656" cy="966656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923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8699F50C-BE38-4BD0-BA84-9B090E1F2B9B}" type="slidenum">
              <a:rPr lang="it-IT" smtClean="0"/>
              <a:pPr rtl="0">
                <a:spcAft>
                  <a:spcPts val="600"/>
                </a:spcAft>
              </a:pPr>
              <a:t>8</a:t>
            </a:fld>
            <a:endParaRPr lang="it-IT"/>
          </a:p>
        </p:txBody>
      </p:sp>
      <p:pic>
        <p:nvPicPr>
          <p:cNvPr id="13" name="Content Placeholder 12" descr="Chart, line chart&#10;&#10;Description automatically generated">
            <a:extLst>
              <a:ext uri="{FF2B5EF4-FFF2-40B4-BE49-F238E27FC236}">
                <a16:creationId xmlns:a16="http://schemas.microsoft.com/office/drawing/2014/main" id="{F087F167-91C9-CC7A-5C5C-282208F83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216120" y="1080655"/>
            <a:ext cx="9759759" cy="5114781"/>
          </a:xfrm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E63F16A6-032D-EF99-EC35-F94798032DE9}"/>
              </a:ext>
            </a:extLst>
          </p:cNvPr>
          <p:cNvSpPr/>
          <p:nvPr/>
        </p:nvSpPr>
        <p:spPr>
          <a:xfrm>
            <a:off x="4194495" y="4823670"/>
            <a:ext cx="75501" cy="6627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93BF0-C628-77B5-3004-5AB4A214A1A0}"/>
              </a:ext>
            </a:extLst>
          </p:cNvPr>
          <p:cNvSpPr txBox="1"/>
          <p:nvPr/>
        </p:nvSpPr>
        <p:spPr>
          <a:xfrm>
            <a:off x="2877424" y="4764947"/>
            <a:ext cx="1115736" cy="51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1" name="Picture 10" descr="\documentclass{article}&#10;\usepackage{amsmath}&#10;\pagestyle{empty}&#10;\begin{document}&#10;&#10;\begin{equation}&#10;    \Delta T = 0.489 \, ^{\circ} C&#10;\end{equation}&#10;&#10;&#10;\end{document}" title="IguanaTex Bitmap Display">
            <a:extLst>
              <a:ext uri="{FF2B5EF4-FFF2-40B4-BE49-F238E27FC236}">
                <a16:creationId xmlns:a16="http://schemas.microsoft.com/office/drawing/2014/main" id="{4D2B8BE7-8D76-0282-7F09-5F7A7FE86E4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7"/>
          <a:srcRect t="-1" r="66805" b="2200"/>
          <a:stretch/>
        </p:blipFill>
        <p:spPr>
          <a:xfrm>
            <a:off x="2279941" y="5030596"/>
            <a:ext cx="1713219" cy="248878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A9D7F22D-D07F-63A5-4892-9B9B1432DEC6}"/>
              </a:ext>
            </a:extLst>
          </p:cNvPr>
          <p:cNvSpPr/>
          <p:nvPr/>
        </p:nvSpPr>
        <p:spPr>
          <a:xfrm rot="5400000">
            <a:off x="4535946" y="4442140"/>
            <a:ext cx="73976" cy="3840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 descr="\documentclass{article}&#10;\usepackage{amsmath}&#10;\pagestyle{empty}&#10;\begin{document}&#10;&#10;\begin{equation}&#10;    \Delta t \approx 39 \, min&#10;\end{equation}&#10;&#10;&#10;\end{document}" title="IguanaTex Bitmap Display">
            <a:extLst>
              <a:ext uri="{FF2B5EF4-FFF2-40B4-BE49-F238E27FC236}">
                <a16:creationId xmlns:a16="http://schemas.microsoft.com/office/drawing/2014/main" id="{9A364F44-F6E4-6B92-D671-1483A52935F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8"/>
          <a:srcRect t="-1" r="71116" b="2200"/>
          <a:stretch/>
        </p:blipFill>
        <p:spPr>
          <a:xfrm>
            <a:off x="3922646" y="4323052"/>
            <a:ext cx="1320474" cy="226400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\begin{equation*}&#10;    \Delta T = 0.306 \, ^{\circ} C \\&#10;\end{equation*}&#10;&#10;&#10;\end{document}" title="IguanaTex Bitmap Display">
            <a:extLst>
              <a:ext uri="{FF2B5EF4-FFF2-40B4-BE49-F238E27FC236}">
                <a16:creationId xmlns:a16="http://schemas.microsoft.com/office/drawing/2014/main" id="{A2287FC6-E867-60C5-9978-A549B9BD2D4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210391" y="4440630"/>
            <a:ext cx="1648762" cy="193524"/>
          </a:xfrm>
          <a:prstGeom prst="rect">
            <a:avLst/>
          </a:prstGeom>
        </p:spPr>
      </p:pic>
      <p:sp>
        <p:nvSpPr>
          <p:cNvPr id="20" name="Right Brace 19">
            <a:extLst>
              <a:ext uri="{FF2B5EF4-FFF2-40B4-BE49-F238E27FC236}">
                <a16:creationId xmlns:a16="http://schemas.microsoft.com/office/drawing/2014/main" id="{7450EAA7-E140-8B0C-D5FF-DA4EBEAE5A1A}"/>
              </a:ext>
            </a:extLst>
          </p:cNvPr>
          <p:cNvSpPr/>
          <p:nvPr/>
        </p:nvSpPr>
        <p:spPr>
          <a:xfrm>
            <a:off x="9018165" y="4349417"/>
            <a:ext cx="75501" cy="4418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7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8699F50C-BE38-4BD0-BA84-9B090E1F2B9B}" type="slidenum">
              <a:rPr lang="it-IT" smtClean="0"/>
              <a:pPr rtl="0">
                <a:spcAft>
                  <a:spcPts val="600"/>
                </a:spcAft>
              </a:pPr>
              <a:t>9</a:t>
            </a:fld>
            <a:endParaRPr lang="it-IT"/>
          </a:p>
        </p:txBody>
      </p:sp>
      <p:pic>
        <p:nvPicPr>
          <p:cNvPr id="16" name="Content Placeholder 15" descr="Chart, line chart&#10;&#10;Description automatically generated">
            <a:extLst>
              <a:ext uri="{FF2B5EF4-FFF2-40B4-BE49-F238E27FC236}">
                <a16:creationId xmlns:a16="http://schemas.microsoft.com/office/drawing/2014/main" id="{E984D639-E8E8-1FCF-0369-C4F13048C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184122" y="1108364"/>
            <a:ext cx="9823755" cy="5068599"/>
          </a:xfrm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FE8C1C4F-00D9-AAF5-FCD9-E49988FFB6D7}"/>
              </a:ext>
            </a:extLst>
          </p:cNvPr>
          <p:cNvSpPr/>
          <p:nvPr/>
        </p:nvSpPr>
        <p:spPr>
          <a:xfrm>
            <a:off x="1773851" y="1812022"/>
            <a:ext cx="45719" cy="16945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\documentclass{article}&#10;\usepackage{amsmath}&#10;\pagestyle{empty}&#10;\begin{document}&#10;&#10;\begin{equation*}&#10;    \Delta T = 0.152 \, ^{\circ} C \\&#10;\end{equation*}&#10;&#10;&#10;\end{document}" title="IguanaTex Bitmap Display">
            <a:extLst>
              <a:ext uri="{FF2B5EF4-FFF2-40B4-BE49-F238E27FC236}">
                <a16:creationId xmlns:a16="http://schemas.microsoft.com/office/drawing/2014/main" id="{D79C1225-7389-D8A7-F459-5211F3F5478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41417" y="2581567"/>
            <a:ext cx="1324682" cy="155485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90A6F620-9CA5-A418-8E85-B99E826539D1}"/>
              </a:ext>
            </a:extLst>
          </p:cNvPr>
          <p:cNvSpPr/>
          <p:nvPr/>
        </p:nvSpPr>
        <p:spPr>
          <a:xfrm>
            <a:off x="2021747" y="2206305"/>
            <a:ext cx="134081" cy="13002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\documentclass{article}&#10;\usepackage{amsmath}&#10;\pagestyle{empty}&#10;\begin{document}&#10;&#10;\begin{equation*}&#10;    \Delta T = 0.119 \, ^{\circ} C \\&#10;\end{equation*}&#10;&#10;&#10;\end{document}" title="IguanaTex Bitmap Display">
            <a:extLst>
              <a:ext uri="{FF2B5EF4-FFF2-40B4-BE49-F238E27FC236}">
                <a16:creationId xmlns:a16="http://schemas.microsoft.com/office/drawing/2014/main" id="{16F22E8F-D455-6BBE-7271-127FA4932A8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395930" y="2771661"/>
            <a:ext cx="1444771" cy="169580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\begin{equation*}&#10;    \Delta T = 0.057 \, ^{\circ} C \\&#10;\end{equation*}&#10;&#10;&#10;\end{document}" title="IguanaTex Bitmap Display">
            <a:extLst>
              <a:ext uri="{FF2B5EF4-FFF2-40B4-BE49-F238E27FC236}">
                <a16:creationId xmlns:a16="http://schemas.microsoft.com/office/drawing/2014/main" id="{932217E1-6C66-C851-1491-16854C130FB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0767127" y="3733100"/>
            <a:ext cx="1343766" cy="157725"/>
          </a:xfrm>
          <a:prstGeom prst="rect">
            <a:avLst/>
          </a:prstGeom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5D9F4988-F98E-B4C2-DD6E-6BDE5021CB6B}"/>
              </a:ext>
            </a:extLst>
          </p:cNvPr>
          <p:cNvSpPr/>
          <p:nvPr/>
        </p:nvSpPr>
        <p:spPr>
          <a:xfrm>
            <a:off x="10586906" y="3506598"/>
            <a:ext cx="134081" cy="6711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61B8F573-78F2-B39C-19BD-D3F68C396F3E}"/>
              </a:ext>
            </a:extLst>
          </p:cNvPr>
          <p:cNvSpPr/>
          <p:nvPr/>
        </p:nvSpPr>
        <p:spPr>
          <a:xfrm rot="5400000">
            <a:off x="9569113" y="2309420"/>
            <a:ext cx="64171" cy="19714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 descr="\documentclass{article}&#10;\usepackage{amsmath}&#10;\pagestyle{empty}&#10;\begin{document}&#10;&#10;\begin{equation*}&#10;    \Delta t \approx 1 \, h \, 57 \, min\\&#10;\end{equation*}&#10;&#10;&#10;\end{document}" title="IguanaTex Bitmap Display">
            <a:extLst>
              <a:ext uri="{FF2B5EF4-FFF2-40B4-BE49-F238E27FC236}">
                <a16:creationId xmlns:a16="http://schemas.microsoft.com/office/drawing/2014/main" id="{C41F6C37-7675-C3E6-803D-9E832C3F130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684054" y="2847526"/>
            <a:ext cx="1734095" cy="18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3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3548.556"/>
  <p:tag name="LATEXADDIN" val="\documentclass{article}&#10;\usepackage{amsmath}&#10;\pagestyle{empty}&#10;\begin{document}&#10;\begin{equation}&#10;c_z\dot T_z=\beta K_{he}+\alpha G(T_{Grid}-T_z)-G_{Loss}(T_z-T_{Amb}) &#10;\end{equation}&#10;&#10;\end{document}"/>
  <p:tag name="IGUANATEXSIZE" val="20"/>
  <p:tag name="IGUANATEXCURSOR" val="182"/>
  <p:tag name="TRANSPARENCY" val="Vero"/>
  <p:tag name="FILENAME" val=""/>
  <p:tag name="LATEXENGINEID" val="0"/>
  <p:tag name="TEMPFOLDER" val=".\"/>
  <p:tag name="LATEXFORMHEIGHT" val="312"/>
  <p:tag name="LATEXFORMWIDTH" val="384"/>
  <p:tag name="LATEXFORMWRAP" val="V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811.3986"/>
  <p:tag name="LATEXADDIN" val="\documentclass{article}&#10;\usepackage{amsmath}&#10;\pagestyle{empty}&#10;\begin{document}&#10;&#10;\begin{equation*}&#10;    \Delta T = 0.057 \, ^{\circ} C \\&#10;\end{equation*}&#10;&#10;&#10;\end{document}"/>
  <p:tag name="IGUANATEXSIZE" val="20"/>
  <p:tag name="IGUANATEXCURSOR" val="119"/>
  <p:tag name="TRANSPARENCY" val="True"/>
  <p:tag name="FILENAME" val="D:\PoliMi\Magistrale\Primo anno\Secondo semestre\AUTOMATION OF ENERGY SYSTEMS (LEVA ALBERTO) {055511 - MODELLING AND CONTROL OF ENERGY SYSTEMS\Project theme\AES_project_2021_2022\Images\Assignment 1\Latex\equations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853.3933"/>
  <p:tag name="LATEXADDIN" val="\documentclass{article}&#10;\usepackage{amsmath}&#10;\pagestyle{empty}&#10;\begin{document}&#10;&#10;\begin{equation*}&#10;    \Delta t \approx 1 \, h \, 57 \, min\\&#10;\end{equation*}&#10;&#10;&#10;\end{document}"/>
  <p:tag name="IGUANATEXSIZE" val="20"/>
  <p:tag name="IGUANATEXCURSOR" val="139"/>
  <p:tag name="TRANSPARENCY" val="True"/>
  <p:tag name="FILENAME" val="D:\PoliMi\Magistrale\Primo anno\Secondo semestre\AUTOMATION OF ENERGY SYSTEMS (LEVA ALBERTO) {055511 - MODELLING AND CONTROL OF ENERGY SYSTEMS\Project theme\AES_project_2021_2022\Images\Assignment 1\Latex\equations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478.44"/>
  <p:tag name="LATEXADDIN" val="\documentclass{article}&#10;\usepackage{amsmath}&#10;\pagestyle{empty}&#10;\begin{document}&#10;&#10;\begin{equation}&#10;\begin{cases}&#10;\alpha \in [0,1] \\&#10;\beta \in [0,1]&#10;\end{cases}&#10;\end{equation}&#10;&#10;&#10;\end{document}"/>
  <p:tag name="IGUANATEXSIZE" val="20"/>
  <p:tag name="IGUANATEXCURSOR" val="191"/>
  <p:tag name="TRANSPARENCY" val="True"/>
  <p:tag name="FILENAME" val="D:\PoliMi\Magistrale\Primo anno\Secondo semestre\AUTOMATION OF ENERGY SYSTEMS (LEVA ALBERTO) {055511 - MODELLING AND CONTROL OF ENERGY SYSTEMS\Project theme\AES_project_2021_2022\Images\Assignment 1\Latex\equations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8.2115"/>
  <p:tag name="ORIGINALWIDTH" val="1847.769"/>
  <p:tag name="LATEXADDIN" val="\documentclass{article}&#10;\usepackage{amsmath}&#10;\pagestyle{empty}&#10;\begin{document}&#10;&#10;\begin{equation*}&#10;    \begin{aligned}&#10;        P_{tot}=&amp; P_{pump }+P_{heaters }+P_{ambient} \\&#10;        &amp; P_{average} \rightarrow 3657.26 \mathrm{~W}&#10;        \end{aligned}&#10;\end{equation*}&#10;&#10;&#10;\end{document}"/>
  <p:tag name="IGUANATEXSIZE" val="20"/>
  <p:tag name="IGUANATEXCURSOR" val="283"/>
  <p:tag name="TRANSPARENCY" val="True"/>
  <p:tag name="FILENAME" val="D:\PoliMi\Magistrale\Primo anno\Secondo semestre\AUTOMATION OF ENERGY SYSTEMS (LEVA ALBERTO) {055511 - MODELLING AND CONTROL OF ENERGY SYSTEMS\Project theme\AES_project_2021_2022\Images\Assignment 1\Latex\equations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3.4346"/>
  <p:tag name="ORIGINALWIDTH" val="3603.3"/>
  <p:tag name="LATEXADDIN" val="\documentclass{article}&#10;\usepackage{amsmath}&#10;\pagestyle{empty}&#10;\begin{document}&#10;&#10;\begin{equation}&#10; \begin{cases}&#10;    P_{heaters}=Q_{hMain}+Q_{h1}+Q_{h2} \\&#10;    P_{pump}=w \frac{\Delta p}{\rho}\\&#10;    P_{ambient}=G_1(T_1-T_{ambient})+G_2(T_2-T_{ambient})&#10; \end{cases}&#10;\end{equation}&#10;&#10;&#10;\end{document}"/>
  <p:tag name="IGUANATEXSIZE" val="20"/>
  <p:tag name="IGUANATEXCURSOR" val="297"/>
  <p:tag name="TRANSPARENCY" val="True"/>
  <p:tag name="FILENAME" val="D:\PoliMi\Magistrale\Primo anno\Secondo semestre\AUTOMATION OF ENERGY SYSTEMS (LEVA ALBERTO) {055511 - MODELLING AND CONTROL OF ENERGY SYSTEMS\Project theme\AES_project_2021_2022\Images\Assignment 1\Power\test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3784.027"/>
  <p:tag name="LATEXADDIN" val="\documentclass{article}&#10;\usepackage{amsmath}&#10;\pagestyle{empty}&#10;\begin{document}&#10;&#10;\begin{equation}&#10;\delta \bar{T}_{z}=\left[-\frac{\bar{\alpha} G}{c_{z}}-\frac{G_{\text {Loss }}}{c_{z}}\right] \delta T_{s}+\left[\frac{G}{c_{z}}\left(T_{\mathrm{Grid}}-\bar{T}_{z}\right) \frac{K_{\mathrm{he}}}{c_{z}}\right]\left[\begin{array}{l}&#10;\delta \alpha \\&#10;\delta \beta&#10;\end{array}\right]&#10;\end{equation}&#10;&#10;&#10;\end{document}"/>
  <p:tag name="IGUANATEXSIZE" val="20"/>
  <p:tag name="IGUANATEXCURSOR" val="391"/>
  <p:tag name="TRANSPARENCY" val="True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478.44"/>
  <p:tag name="LATEXADDIN" val="\documentclass{article}&#10;\usepackage{amsmath}&#10;\pagestyle{empty}&#10;\begin{document}&#10;&#10;\begin{equation}&#10;\begin{cases}&#10;\alpha \in [0,1] \\&#10;\beta \in [0,1]&#10;\end{cases}&#10;\end{equation}&#10;&#10;&#10;\end{document}"/>
  <p:tag name="IGUANATEXSIZE" val="20"/>
  <p:tag name="IGUANATEXCURSOR" val="191"/>
  <p:tag name="TRANSPARENCY" val="True"/>
  <p:tag name="FILENAME" val="D:\PoliMi\Magistrale\Primo anno\Secondo semestre\AUTOMATION OF ENERGY SYSTEMS (LEVA ALBERTO) {055511 - MODELLING AND CONTROL OF ENERGY SYSTEMS\Project theme\AES_project_2021_2022\Images\Assignment 1\Latex\equations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4.6832"/>
  <p:tag name="ORIGINALWIDTH" val="3283.09"/>
  <p:tag name="LATEXADDIN" val="\documentclass{article}&#10;\usepackage{amsmath}&#10;\pagestyle{empty}&#10;\begin{document}&#10;&#10;\begin{equation}&#10;\begin{cases}&#10;\bar \alpha = 0.5 \\&#10;\bar \beta = 0 \\&#10;&#10;&#10;    \bar{T}_{z}=\frac{\bar{\beta} K_{h e}+\bar{\alpha} G T_{G r i d}+G_{L o s s} T_{A m b}}{\bar{\alpha} G+G_{l o s s}}=T_{A m b}&#10;&#10;\end{cases}&#10;\end{equation}&#10;&#10;&#10;\end{document}"/>
  <p:tag name="IGUANATEXSIZE" val="20"/>
  <p:tag name="IGUANATEXCURSOR" val="327"/>
  <p:tag name="TRANSPARENCY" val="True"/>
  <p:tag name="FILENAME" val="D:\PoliMi\Magistrale\Primo anno\Secondo semestre\AUTOMATION OF ENERGY SYSTEMS (LEVA ALBERTO) {055511 - MODELLING AND CONTROL OF ENERGY SYSTEMS\Project theme\AES_project_2021_2022\Images\Assignment 1\Latex\equations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539.933"/>
  <p:tag name="LATEXADDIN" val="\documentclass{article}&#10;\usepackage{amsmath}&#10;\pagestyle{empty}&#10;\begin{document}&#10;&#10;\begin{equation}&#10;    \Delta T = 0.489 \, ^{\circ} C&#10;\end{equation}&#10;&#10;&#10;\end{document}"/>
  <p:tag name="IGUANATEXSIZE" val="20"/>
  <p:tag name="IGUANATEXCURSOR" val="164"/>
  <p:tag name="TRANSPARENCY" val="True"/>
  <p:tag name="FILENAME" val="D:\PoliMi\Magistrale\Primo anno\Secondo semestre\AUTOMATION OF ENERGY SYSTEMS (LEVA ALBERTO) {055511 - MODELLING AND CONTROL OF ENERGY SYSTEMS\Project theme\AES_project_2021_2022\Images\Assignment 1\Latex\equations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473.191"/>
  <p:tag name="LATEXADDIN" val="\documentclass{article}&#10;\usepackage{amsmath}&#10;\pagestyle{empty}&#10;\begin{document}&#10;&#10;\begin{equation}&#10;    \Delta t \approx 39 \, min&#10;\end{equation}&#10;&#10;&#10;\end{document}"/>
  <p:tag name="IGUANATEXSIZE" val="20"/>
  <p:tag name="IGUANATEXCURSOR" val="160"/>
  <p:tag name="TRANSPARENCY" val="True"/>
  <p:tag name="FILENAME" val="D:\PoliMi\Magistrale\Primo anno\Secondo semestre\AUTOMATION OF ENERGY SYSTEMS (LEVA ALBERTO) {055511 - MODELLING AND CONTROL OF ENERGY SYSTEMS\Project theme\AES_project_2021_2022\Images\Assignment 1\Latex\equations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811.3986"/>
  <p:tag name="LATEXADDIN" val="\documentclass{article}&#10;\usepackage{amsmath}&#10;\pagestyle{empty}&#10;\begin{document}&#10;&#10;\begin{equation*}&#10;    \Delta T = 0.306 \, ^{\circ} C \\&#10;\end{equation*}&#10;&#10;&#10;\end{document}"/>
  <p:tag name="IGUANATEXSIZE" val="20"/>
  <p:tag name="IGUANATEXCURSOR" val="169"/>
  <p:tag name="TRANSPARENCY" val="True"/>
  <p:tag name="FILENAME" val="D:\PoliMi\Magistrale\Primo anno\Secondo semestre\AUTOMATION OF ENERGY SYSTEMS (LEVA ALBERTO) {055511 - MODELLING AND CONTROL OF ENERGY SYSTEMS\Project theme\AES_project_2021_2022\Images\Assignment 1\Latex\equations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811.3986"/>
  <p:tag name="LATEXADDIN" val="\documentclass{article}&#10;\usepackage{amsmath}&#10;\pagestyle{empty}&#10;\begin{document}&#10;&#10;\begin{equation*}&#10;    \Delta T = 0.152 \, ^{\circ} C \\&#10;\end{equation*}&#10;&#10;&#10;\end{document}"/>
  <p:tag name="IGUANATEXSIZE" val="20"/>
  <p:tag name="IGUANATEXCURSOR" val="119"/>
  <p:tag name="TRANSPARENCY" val="True"/>
  <p:tag name="FILENAME" val="D:\PoliMi\Magistrale\Primo anno\Secondo semestre\AUTOMATION OF ENERGY SYSTEMS (LEVA ALBERTO) {055511 - MODELLING AND CONTROL OF ENERGY SYSTEMS\Project theme\AES_project_2021_2022\Images\Assignment 1\Latex\equations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811.3986"/>
  <p:tag name="LATEXADDIN" val="\documentclass{article}&#10;\usepackage{amsmath}&#10;\pagestyle{empty}&#10;\begin{document}&#10;&#10;\begin{equation*}&#10;    \Delta T = 0.119 \, ^{\circ} C \\&#10;\end{equation*}&#10;&#10;&#10;\end{document}"/>
  <p:tag name="IGUANATEXSIZE" val="20"/>
  <p:tag name="IGUANATEXCURSOR" val="119"/>
  <p:tag name="TRANSPARENCY" val="True"/>
  <p:tag name="FILENAME" val="D:\PoliMi\Magistrale\Primo anno\Secondo semestre\AUTOMATION OF ENERGY SYSTEMS (LEVA ALBERTO) {055511 - MODELLING AND CONTROL OF ENERGY SYSTEMS\Project theme\AES_project_2021_2022\Images\Assignment 1\Latex\equations.tex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Tema di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28_TF00951641.potx" id="{F74172DB-5E34-45EC-8A97-0C88910C42B9}" vid="{5C70FAD9-DA18-40BE-B3D6-91A252A5E9B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4D15D6-87BC-477C-8E91-9F90829C2FC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esagonale semplice</Template>
  <TotalTime>472</TotalTime>
  <Words>168</Words>
  <Application>Microsoft Office PowerPoint</Application>
  <PresentationFormat>Widescreen</PresentationFormat>
  <Paragraphs>67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Gill Sans SemiBold</vt:lpstr>
      <vt:lpstr>Times New Roman</vt:lpstr>
      <vt:lpstr>Tema di Office</vt:lpstr>
      <vt:lpstr>AES_Project_2021_2022</vt:lpstr>
      <vt:lpstr>Uncontrolled system</vt:lpstr>
      <vt:lpstr>Controlled system</vt:lpstr>
      <vt:lpstr>Heater model and tracking</vt:lpstr>
      <vt:lpstr>Pump model</vt:lpstr>
      <vt:lpstr>Zones model</vt:lpstr>
      <vt:lpstr>Zones set point tracking</vt:lpstr>
      <vt:lpstr>PowerPoint Presentation</vt:lpstr>
      <vt:lpstr>PowerPoint Presentation</vt:lpstr>
      <vt:lpstr>Control signals of each actuator</vt:lpstr>
      <vt:lpstr>Power consumption</vt:lpstr>
      <vt:lpstr>Individual power consumptions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AES_Project_2021_2022</dc:title>
  <dc:creator>Davide Marco Crespi</dc:creator>
  <cp:lastModifiedBy>Alessandro Firetto</cp:lastModifiedBy>
  <cp:revision>12</cp:revision>
  <dcterms:created xsi:type="dcterms:W3CDTF">2022-05-30T06:53:00Z</dcterms:created>
  <dcterms:modified xsi:type="dcterms:W3CDTF">2022-06-11T10:19:39Z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