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56" r:id="rId5"/>
    <p:sldId id="273" r:id="rId6"/>
    <p:sldId id="287" r:id="rId7"/>
    <p:sldId id="288" r:id="rId8"/>
    <p:sldId id="289" r:id="rId9"/>
    <p:sldId id="302" r:id="rId10"/>
    <p:sldId id="290" r:id="rId11"/>
    <p:sldId id="286" r:id="rId12"/>
    <p:sldId id="274" r:id="rId13"/>
    <p:sldId id="270" r:id="rId14"/>
    <p:sldId id="283" r:id="rId15"/>
    <p:sldId id="275" r:id="rId16"/>
    <p:sldId id="284" r:id="rId17"/>
    <p:sldId id="285" r:id="rId18"/>
    <p:sldId id="291" r:id="rId19"/>
    <p:sldId id="301" r:id="rId20"/>
    <p:sldId id="293" r:id="rId21"/>
    <p:sldId id="294" r:id="rId22"/>
    <p:sldId id="295" r:id="rId23"/>
    <p:sldId id="296" r:id="rId24"/>
    <p:sldId id="297" r:id="rId25"/>
    <p:sldId id="298" r:id="rId26"/>
    <p:sldId id="299" r:id="rId27"/>
    <p:sldId id="300" r:id="rId28"/>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54E8C9-D538-9AD2-91BA-108807AE3079}" name="Alessandro Riva" initials="AR" userId="S::10629356@polimi.it::821d4274-ff1a-4832-a0a7-d7f3c5b9977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E7D"/>
    <a:srgbClr val="F2F2F2"/>
    <a:srgbClr val="014067"/>
    <a:srgbClr val="3F3F3F"/>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74" autoAdjust="0"/>
  </p:normalViewPr>
  <p:slideViewPr>
    <p:cSldViewPr snapToGrid="0" showGuides="1">
      <p:cViewPr varScale="1">
        <p:scale>
          <a:sx n="63" d="100"/>
          <a:sy n="63" d="100"/>
        </p:scale>
        <p:origin x="552" y="7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4E13FA4-5A6A-4920-8854-843EBE8DDFDE}" type="datetime1">
              <a:rPr lang="it-IT" smtClean="0"/>
              <a:t>14/06/2022</a:t>
            </a:fld>
            <a:endParaRPr lang="it-IT" dirty="0"/>
          </a:p>
        </p:txBody>
      </p:sp>
      <p:sp>
        <p:nvSpPr>
          <p:cNvPr id="4" name="Segnaposto piè di pagina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it-IT" smtClean="0"/>
              <a:t>‹N›</a:t>
            </a:fld>
            <a:endParaRPr lang="it-IT"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339E-5782-4E34-93C0-C2AC43169E1F}" type="datetime1">
              <a:rPr lang="it-IT" smtClean="0"/>
              <a:pPr/>
              <a:t>14/06/2022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it-IT" noProof="0" smtClean="0"/>
              <a:t>‹N›</a:t>
            </a:fld>
            <a:endParaRPr lang="it-IT"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a:t>
            </a:fld>
            <a:endParaRPr lang="it-IT" dirty="0"/>
          </a:p>
        </p:txBody>
      </p:sp>
    </p:spTree>
    <p:extLst>
      <p:ext uri="{BB962C8B-B14F-4D97-AF65-F5344CB8AC3E}">
        <p14:creationId xmlns:p14="http://schemas.microsoft.com/office/powerpoint/2010/main" val="160545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12</a:t>
            </a:fld>
            <a:endParaRPr lang="it-IT" dirty="0"/>
          </a:p>
        </p:txBody>
      </p:sp>
    </p:spTree>
    <p:extLst>
      <p:ext uri="{BB962C8B-B14F-4D97-AF65-F5344CB8AC3E}">
        <p14:creationId xmlns:p14="http://schemas.microsoft.com/office/powerpoint/2010/main" val="1407038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15</a:t>
            </a:fld>
            <a:endParaRPr lang="it-IT" dirty="0"/>
          </a:p>
        </p:txBody>
      </p:sp>
    </p:spTree>
    <p:extLst>
      <p:ext uri="{BB962C8B-B14F-4D97-AF65-F5344CB8AC3E}">
        <p14:creationId xmlns:p14="http://schemas.microsoft.com/office/powerpoint/2010/main" val="232559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16</a:t>
            </a:fld>
            <a:endParaRPr lang="it-IT" dirty="0"/>
          </a:p>
        </p:txBody>
      </p:sp>
    </p:spTree>
    <p:extLst>
      <p:ext uri="{BB962C8B-B14F-4D97-AF65-F5344CB8AC3E}">
        <p14:creationId xmlns:p14="http://schemas.microsoft.com/office/powerpoint/2010/main" val="2771122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17</a:t>
            </a:fld>
            <a:endParaRPr lang="it-IT" dirty="0"/>
          </a:p>
        </p:txBody>
      </p:sp>
    </p:spTree>
    <p:extLst>
      <p:ext uri="{BB962C8B-B14F-4D97-AF65-F5344CB8AC3E}">
        <p14:creationId xmlns:p14="http://schemas.microsoft.com/office/powerpoint/2010/main" val="2824478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18</a:t>
            </a:fld>
            <a:endParaRPr lang="it-IT" dirty="0"/>
          </a:p>
        </p:txBody>
      </p:sp>
    </p:spTree>
    <p:extLst>
      <p:ext uri="{BB962C8B-B14F-4D97-AF65-F5344CB8AC3E}">
        <p14:creationId xmlns:p14="http://schemas.microsoft.com/office/powerpoint/2010/main" val="313968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2</a:t>
            </a:fld>
            <a:endParaRPr lang="it-IT" dirty="0"/>
          </a:p>
        </p:txBody>
      </p:sp>
    </p:spTree>
    <p:extLst>
      <p:ext uri="{BB962C8B-B14F-4D97-AF65-F5344CB8AC3E}">
        <p14:creationId xmlns:p14="http://schemas.microsoft.com/office/powerpoint/2010/main" val="152980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3</a:t>
            </a:fld>
            <a:endParaRPr lang="it-IT" dirty="0"/>
          </a:p>
        </p:txBody>
      </p:sp>
    </p:spTree>
    <p:extLst>
      <p:ext uri="{BB962C8B-B14F-4D97-AF65-F5344CB8AC3E}">
        <p14:creationId xmlns:p14="http://schemas.microsoft.com/office/powerpoint/2010/main" val="177613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5</a:t>
            </a:fld>
            <a:endParaRPr lang="it-IT" dirty="0"/>
          </a:p>
        </p:txBody>
      </p:sp>
    </p:spTree>
    <p:extLst>
      <p:ext uri="{BB962C8B-B14F-4D97-AF65-F5344CB8AC3E}">
        <p14:creationId xmlns:p14="http://schemas.microsoft.com/office/powerpoint/2010/main" val="2011652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79230CFA-805A-4FD3-B3A0-DAAA5993DA17}" type="slidenum">
              <a:rPr lang="it-IT" noProof="0" smtClean="0"/>
              <a:t>6</a:t>
            </a:fld>
            <a:endParaRPr lang="it-IT" noProof="0" dirty="0"/>
          </a:p>
        </p:txBody>
      </p:sp>
    </p:spTree>
    <p:extLst>
      <p:ext uri="{BB962C8B-B14F-4D97-AF65-F5344CB8AC3E}">
        <p14:creationId xmlns:p14="http://schemas.microsoft.com/office/powerpoint/2010/main" val="128132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79230CFA-805A-4FD3-B3A0-DAAA5993DA17}" type="slidenum">
              <a:rPr lang="it-IT" noProof="0" smtClean="0"/>
              <a:t>7</a:t>
            </a:fld>
            <a:endParaRPr lang="it-IT" noProof="0" dirty="0"/>
          </a:p>
        </p:txBody>
      </p:sp>
    </p:spTree>
    <p:extLst>
      <p:ext uri="{BB962C8B-B14F-4D97-AF65-F5344CB8AC3E}">
        <p14:creationId xmlns:p14="http://schemas.microsoft.com/office/powerpoint/2010/main" val="208554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9</a:t>
            </a:fld>
            <a:endParaRPr lang="it-IT" dirty="0"/>
          </a:p>
        </p:txBody>
      </p:sp>
    </p:spTree>
    <p:extLst>
      <p:ext uri="{BB962C8B-B14F-4D97-AF65-F5344CB8AC3E}">
        <p14:creationId xmlns:p14="http://schemas.microsoft.com/office/powerpoint/2010/main" val="300933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10</a:t>
            </a:fld>
            <a:endParaRPr lang="it-IT" dirty="0"/>
          </a:p>
        </p:txBody>
      </p:sp>
    </p:spTree>
    <p:extLst>
      <p:ext uri="{BB962C8B-B14F-4D97-AF65-F5344CB8AC3E}">
        <p14:creationId xmlns:p14="http://schemas.microsoft.com/office/powerpoint/2010/main" val="3463671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79230CFA-805A-4FD3-B3A0-DAAA5993DA17}" type="slidenum">
              <a:rPr lang="it-IT" smtClean="0"/>
              <a:t>11</a:t>
            </a:fld>
            <a:endParaRPr lang="it-IT" dirty="0"/>
          </a:p>
        </p:txBody>
      </p:sp>
    </p:spTree>
    <p:extLst>
      <p:ext uri="{BB962C8B-B14F-4D97-AF65-F5344CB8AC3E}">
        <p14:creationId xmlns:p14="http://schemas.microsoft.com/office/powerpoint/2010/main" val="2201537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con immagine">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Segnaposto immagin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IL SOTTOTITOLO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
        <p:nvSpPr>
          <p:cNvPr id="3" name="Sottotitolo 2" title="Sottotitolo">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0078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9" name="Segnaposto contenuto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434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4" name="Segnaposto contenuto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5" name="Segnaposto contenuto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128481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18" name="Segnaposto testo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it-IT" noProof="0"/>
              <a:t>Fare clic per modificare gli stili del testo dello schema</a:t>
            </a:r>
          </a:p>
        </p:txBody>
      </p:sp>
      <p:sp>
        <p:nvSpPr>
          <p:cNvPr id="20" name="Segnaposto testo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1" name="Segnaposto contenuto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contenuto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45226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4" name="Segnaposto contenuto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Tree>
    <p:extLst>
      <p:ext uri="{BB962C8B-B14F-4D97-AF65-F5344CB8AC3E}">
        <p14:creationId xmlns:p14="http://schemas.microsoft.com/office/powerpoint/2010/main" val="25526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magine con didascalia">
    <p:spTree>
      <p:nvGrpSpPr>
        <p:cNvPr id="1" name=""/>
        <p:cNvGrpSpPr/>
        <p:nvPr/>
      </p:nvGrpSpPr>
      <p:grpSpPr>
        <a:xfrm>
          <a:off x="0" y="0"/>
          <a:ext cx="0" cy="0"/>
          <a:chOff x="0" y="0"/>
          <a:chExt cx="0" cy="0"/>
        </a:xfrm>
      </p:grpSpPr>
      <p:sp>
        <p:nvSpPr>
          <p:cNvPr id="11" name="Triangolo rettangolo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6" name="Connettore diritto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it-IT" noProof="0" dirty="0"/>
              <a:t>Fare clic per modificare lo stile del titolo</a:t>
            </a:r>
          </a:p>
        </p:txBody>
      </p:sp>
      <p:cxnSp>
        <p:nvCxnSpPr>
          <p:cNvPr id="9" name="Connettore diritto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Segnaposto testo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12" name="Segnaposto immagin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Tree>
    <p:extLst>
      <p:ext uri="{BB962C8B-B14F-4D97-AF65-F5344CB8AC3E}">
        <p14:creationId xmlns:p14="http://schemas.microsoft.com/office/powerpoint/2010/main" val="261430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grpSp>
        <p:nvGrpSpPr>
          <p:cNvPr id="26" name="Gruppo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ma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0" name="Parallelogramma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1990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grpSp>
        <p:nvGrpSpPr>
          <p:cNvPr id="27" name="Gruppo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Striscia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9" name="Connettore diritto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1" name="Parallelogramma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3" name="Titolo 1" title="Titolo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2" name="Segnaposto piè di pagina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65841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Tree>
    <p:extLst>
      <p:ext uri="{BB962C8B-B14F-4D97-AF65-F5344CB8AC3E}">
        <p14:creationId xmlns:p14="http://schemas.microsoft.com/office/powerpoint/2010/main" val="16589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della sezione con immagine">
    <p:spTree>
      <p:nvGrpSpPr>
        <p:cNvPr id="1" name=""/>
        <p:cNvGrpSpPr/>
        <p:nvPr/>
      </p:nvGrpSpPr>
      <p:grpSpPr>
        <a:xfrm>
          <a:off x="0" y="0"/>
          <a:ext cx="0" cy="0"/>
          <a:chOff x="0" y="0"/>
          <a:chExt cx="0" cy="0"/>
        </a:xfrm>
      </p:grpSpPr>
      <p:sp>
        <p:nvSpPr>
          <p:cNvPr id="19" name="Triangolo rettangolo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7" name="Parallelogramma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18" name="Connettore diritto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olo 1" title="Titolo">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it-IT" noProof="0" dirty="0"/>
              <a:t>Fare clic per modificare lo stile del titolo</a:t>
            </a:r>
          </a:p>
        </p:txBody>
      </p:sp>
      <p:sp>
        <p:nvSpPr>
          <p:cNvPr id="101" name="Segnaposto testo 2" title="Sottotitolo">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dirty="0"/>
              <a:t>FARE CLIC PER MODIFICARE GLI STILI DEL TESTO DELLO SCHEMA</a:t>
            </a:r>
          </a:p>
        </p:txBody>
      </p:sp>
      <p:cxnSp>
        <p:nvCxnSpPr>
          <p:cNvPr id="21" name="Connettore diritto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ma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26" name="Connettore diritto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Segnaposto immagin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cxnSp>
        <p:nvCxnSpPr>
          <p:cNvPr id="16" name="Connettore diritto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ma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Tree>
    <p:extLst>
      <p:ext uri="{BB962C8B-B14F-4D97-AF65-F5344CB8AC3E}">
        <p14:creationId xmlns:p14="http://schemas.microsoft.com/office/powerpoint/2010/main" val="11239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testo 01">
    <p:spTree>
      <p:nvGrpSpPr>
        <p:cNvPr id="1" name=""/>
        <p:cNvGrpSpPr/>
        <p:nvPr/>
      </p:nvGrpSpPr>
      <p:grpSpPr>
        <a:xfrm>
          <a:off x="0" y="0"/>
          <a:ext cx="0" cy="0"/>
          <a:chOff x="0" y="0"/>
          <a:chExt cx="0" cy="0"/>
        </a:xfrm>
      </p:grpSpPr>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Triangolo rettangolo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Titolo 1" title="Titolo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15" name="Segnaposto immagin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4" name="Segnaposto piè di pagina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344223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testo 02">
    <p:spTree>
      <p:nvGrpSpPr>
        <p:cNvPr id="1" name=""/>
        <p:cNvGrpSpPr/>
        <p:nvPr/>
      </p:nvGrpSpPr>
      <p:grpSpPr>
        <a:xfrm>
          <a:off x="0" y="0"/>
          <a:ext cx="0" cy="0"/>
          <a:chOff x="0" y="0"/>
          <a:chExt cx="0" cy="0"/>
        </a:xfrm>
      </p:grpSpPr>
      <p:sp>
        <p:nvSpPr>
          <p:cNvPr id="35" name="Triangolo rettangolo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8" name="Segnaposto immagin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it-IT" noProof="0"/>
              <a:t>Fare clic sull'icona per inserire un'immagine</a:t>
            </a:r>
            <a:endParaRPr lang="it-IT" noProof="0" dirty="0"/>
          </a:p>
        </p:txBody>
      </p:sp>
      <p:sp>
        <p:nvSpPr>
          <p:cNvPr id="3" name="Segnaposto contenuto 2" title="Punti elenco">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5" name="Parallelogramma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cxnSp>
        <p:nvCxnSpPr>
          <p:cNvPr id="34" name="Connettore diritto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egnaposto testo 4" title="Sottotitolo">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17" name="Casella di testo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19" name="Titolo 1" title="Titolo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it-IT" noProof="0" dirty="0"/>
              <a:t>Fare clic per modificare </a:t>
            </a:r>
            <a:br>
              <a:rPr lang="it-IT" noProof="0" dirty="0"/>
            </a:br>
            <a:r>
              <a:rPr lang="it-IT" noProof="0" dirty="0"/>
              <a:t>lo stile del titolo </a:t>
            </a:r>
          </a:p>
        </p:txBody>
      </p:sp>
      <p:sp>
        <p:nvSpPr>
          <p:cNvPr id="2" name="Segnaposto piè di pagina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it-IT" noProof="0" smtClean="0"/>
              <a:t>‹N›</a:t>
            </a:fld>
            <a:endParaRPr lang="it-IT" noProof="0" dirty="0"/>
          </a:p>
        </p:txBody>
      </p:sp>
    </p:spTree>
    <p:extLst>
      <p:ext uri="{BB962C8B-B14F-4D97-AF65-F5344CB8AC3E}">
        <p14:creationId xmlns:p14="http://schemas.microsoft.com/office/powerpoint/2010/main" val="428311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ronto con sottotitolo">
    <p:spTree>
      <p:nvGrpSpPr>
        <p:cNvPr id="1" name=""/>
        <p:cNvGrpSpPr/>
        <p:nvPr/>
      </p:nvGrpSpPr>
      <p:grpSpPr>
        <a:xfrm>
          <a:off x="0" y="0"/>
          <a:ext cx="0" cy="0"/>
          <a:chOff x="0" y="0"/>
          <a:chExt cx="0" cy="0"/>
        </a:xfrm>
      </p:grpSpPr>
      <p:cxnSp>
        <p:nvCxnSpPr>
          <p:cNvPr id="22" name="Connettore diritto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uppo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Striscia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ma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17" name="Segnaposto testo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8" name="Segnaposto contenuto 3" title="Punti elenco">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19" name="Segnaposto testo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contenuto 5" title="Punti elenco">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rtl="0">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24" name="Segnaposto testo 4" title="Sottotitolo">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5" name="Casella di testo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it-IT" sz="3400" b="1" noProof="0" dirty="0">
                <a:solidFill>
                  <a:schemeClr val="accent1"/>
                </a:solidFill>
                <a:latin typeface="Arial Black" panose="020B0A04020102020204" pitchFamily="34" charset="0"/>
              </a:rPr>
              <a:t>FR</a:t>
            </a:r>
          </a:p>
        </p:txBody>
      </p:sp>
      <p:sp>
        <p:nvSpPr>
          <p:cNvPr id="36" name="Parallelogramma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2" name="Segnaposto piè di pagina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27" name="Titolo 1" title="Titolo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25654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fico">
    <p:spTree>
      <p:nvGrpSpPr>
        <p:cNvPr id="1" name=""/>
        <p:cNvGrpSpPr/>
        <p:nvPr/>
      </p:nvGrpSpPr>
      <p:grpSpPr>
        <a:xfrm>
          <a:off x="0" y="0"/>
          <a:ext cx="0" cy="0"/>
          <a:chOff x="0" y="0"/>
          <a:chExt cx="0" cy="0"/>
        </a:xfrm>
      </p:grpSpPr>
      <p:grpSp>
        <p:nvGrpSpPr>
          <p:cNvPr id="28" name="Gruppo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Striscia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30" name="Connettore diritto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ma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3" name="Parallelogramma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it-IT" noProof="0" dirty="0"/>
          </a:p>
        </p:txBody>
      </p:sp>
      <p:sp>
        <p:nvSpPr>
          <p:cNvPr id="34" name="Segnaposto testo 4" title="Sottotitolo">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
        <p:nvSpPr>
          <p:cNvPr id="5" name="Segnaposto testo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it-IT" noProof="0" dirty="0"/>
              <a:t>Aggiungere il testo qui</a:t>
            </a:r>
          </a:p>
        </p:txBody>
      </p:sp>
      <p:sp>
        <p:nvSpPr>
          <p:cNvPr id="20" name="Segnaposto grafico 2" title="Grafico">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it-IT" noProof="0"/>
              <a:t>Fare clic sull'icona per inserire un grafico</a:t>
            </a:r>
            <a:endParaRPr lang="it-IT" noProof="0" dirty="0"/>
          </a:p>
        </p:txBody>
      </p:sp>
    </p:spTree>
    <p:extLst>
      <p:ext uri="{BB962C8B-B14F-4D97-AF65-F5344CB8AC3E}">
        <p14:creationId xmlns:p14="http://schemas.microsoft.com/office/powerpoint/2010/main" val="220047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ella">
    <p:spTree>
      <p:nvGrpSpPr>
        <p:cNvPr id="1" name=""/>
        <p:cNvGrpSpPr/>
        <p:nvPr/>
      </p:nvGrpSpPr>
      <p:grpSpPr>
        <a:xfrm>
          <a:off x="0" y="0"/>
          <a:ext cx="0" cy="0"/>
          <a:chOff x="0" y="0"/>
          <a:chExt cx="0" cy="0"/>
        </a:xfrm>
      </p:grpSpPr>
      <p:sp>
        <p:nvSpPr>
          <p:cNvPr id="15" name="Segnaposto tabella 11" title="Tabella">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it-IT" noProof="0"/>
              <a:t>Fare clic sull'icona per inserire una tabella</a:t>
            </a:r>
            <a:endParaRPr lang="it-IT" noProof="0" dirty="0"/>
          </a:p>
        </p:txBody>
      </p:sp>
      <p:grpSp>
        <p:nvGrpSpPr>
          <p:cNvPr id="26" name="Gruppo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Striscia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solidFill>
              </a:endParaRPr>
            </a:p>
          </p:txBody>
        </p:sp>
        <p:cxnSp>
          <p:nvCxnSpPr>
            <p:cNvPr id="28" name="Connettore diritto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ma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grpSp>
      <p:sp>
        <p:nvSpPr>
          <p:cNvPr id="36" name="Parallelogramma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it-IT" noProof="0" dirty="0"/>
          </a:p>
        </p:txBody>
      </p:sp>
      <p:sp>
        <p:nvSpPr>
          <p:cNvPr id="37" name="Segnaposto testo 4" title="Sottotitolo">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it-IT" noProof="0" dirty="0"/>
              <a:t>FARE CLIC PER LO STILE DEL SOTTOTITOLO</a:t>
            </a:r>
          </a:p>
        </p:txBody>
      </p:sp>
      <p:sp>
        <p:nvSpPr>
          <p:cNvPr id="2" name="Segnaposto piè di pagina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it-IT" noProof="0" dirty="0"/>
              <a:t>Aggiungere un piè di pagina</a:t>
            </a:r>
          </a:p>
        </p:txBody>
      </p:sp>
      <p:sp>
        <p:nvSpPr>
          <p:cNvPr id="3" name="Segnaposto numero diapositiva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it-IT" noProof="0" smtClean="0"/>
              <a:t>‹N›</a:t>
            </a:fld>
            <a:endParaRPr lang="it-IT" noProof="0" dirty="0"/>
          </a:p>
        </p:txBody>
      </p:sp>
      <p:sp>
        <p:nvSpPr>
          <p:cNvPr id="17" name="Titolo 1" title="Titolo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it-IT" noProof="0" dirty="0"/>
              <a:t>Fare clic per modificare lo stile del titolo </a:t>
            </a:r>
          </a:p>
        </p:txBody>
      </p:sp>
    </p:spTree>
    <p:extLst>
      <p:ext uri="{BB962C8B-B14F-4D97-AF65-F5344CB8AC3E}">
        <p14:creationId xmlns:p14="http://schemas.microsoft.com/office/powerpoint/2010/main" val="341506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4" name="Triangolo rettangolo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5" name="Segnaposto immagine 31" title="Immagin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it-IT" noProof="0" dirty="0"/>
              <a:t>Inserire o trascinare l'immagine qui</a:t>
            </a:r>
          </a:p>
        </p:txBody>
      </p:sp>
      <p:cxnSp>
        <p:nvCxnSpPr>
          <p:cNvPr id="6" name="Connettore diritto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olo 1" title="Titolo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it-IT" noProof="0" dirty="0"/>
              <a:t>Aggiungere la didascalia qui</a:t>
            </a:r>
          </a:p>
        </p:txBody>
      </p:sp>
    </p:spTree>
    <p:extLst>
      <p:ext uri="{BB962C8B-B14F-4D97-AF65-F5344CB8AC3E}">
        <p14:creationId xmlns:p14="http://schemas.microsoft.com/office/powerpoint/2010/main" val="4237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9" name="Segnaposto testo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Nome</a:t>
            </a:r>
          </a:p>
        </p:txBody>
      </p:sp>
      <p:sp>
        <p:nvSpPr>
          <p:cNvPr id="10" name="Segnaposto testo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Numero di telefono</a:t>
            </a:r>
          </a:p>
        </p:txBody>
      </p:sp>
      <p:sp>
        <p:nvSpPr>
          <p:cNvPr id="11" name="Segnaposto testo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Posta elettronica </a:t>
            </a:r>
          </a:p>
        </p:txBody>
      </p:sp>
      <p:sp>
        <p:nvSpPr>
          <p:cNvPr id="13" name="Segnaposto testo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it-IT" noProof="0" dirty="0"/>
              <a:t>Sito Web della società</a:t>
            </a:r>
          </a:p>
        </p:txBody>
      </p:sp>
      <p:sp>
        <p:nvSpPr>
          <p:cNvPr id="14" name="Forma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5" name="Forma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19" name="Forma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0" name="Forma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it-IT" noProof="0" dirty="0"/>
          </a:p>
        </p:txBody>
      </p:sp>
      <p:sp>
        <p:nvSpPr>
          <p:cNvPr id="21" name="Triangolo rettangolo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cxnSp>
        <p:nvCxnSpPr>
          <p:cNvPr id="22" name="Connettore diritto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Segnaposto immagin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it-IT" noProof="0"/>
              <a:t>Fare clic sull'icona per inserire un'immagine</a:t>
            </a:r>
            <a:endParaRPr lang="it-IT" noProof="0" dirty="0"/>
          </a:p>
        </p:txBody>
      </p:sp>
      <p:sp>
        <p:nvSpPr>
          <p:cNvPr id="2" name="Titolo 1" title="Titolo">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it-IT" noProof="0" dirty="0"/>
              <a:t>Fare clic per modificare lo stile del titolo</a:t>
            </a:r>
          </a:p>
        </p:txBody>
      </p:sp>
    </p:spTree>
    <p:extLst>
      <p:ext uri="{BB962C8B-B14F-4D97-AF65-F5344CB8AC3E}">
        <p14:creationId xmlns:p14="http://schemas.microsoft.com/office/powerpoint/2010/main" val="38390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it-IT" noProof="0" dirty="0"/>
              <a:t>Aggiungere un piè di pagina</a:t>
            </a:r>
          </a:p>
        </p:txBody>
      </p:sp>
      <p:sp>
        <p:nvSpPr>
          <p:cNvPr id="6" name="Segnaposto numero diapositiva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it-IT" noProof="0" smtClean="0"/>
              <a:pPr rtl="0"/>
              <a:t>‹N›</a:t>
            </a:fld>
            <a:endParaRPr lang="it-IT" noProof="0" dirty="0"/>
          </a:p>
        </p:txBody>
      </p:sp>
      <p:sp>
        <p:nvSpPr>
          <p:cNvPr id="9" name="Segnaposto titolo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it-IT" noProof="0" dirty="0"/>
              <a:t>Fare clic per modificare lo stile del titolo</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7.xml"/><Relationship Id="rId7" Type="http://schemas.openxmlformats.org/officeDocument/2006/relationships/image" Target="../media/image23.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2.png"/><Relationship Id="rId5" Type="http://schemas.openxmlformats.org/officeDocument/2006/relationships/notesSlide" Target="../notesSlides/notesSlide8.xml"/><Relationship Id="rId4" Type="http://schemas.openxmlformats.org/officeDocument/2006/relationships/slideLayout" Target="../slideLayouts/slideLayout12.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0.xml"/><Relationship Id="rId7" Type="http://schemas.openxmlformats.org/officeDocument/2006/relationships/image" Target="../media/image26.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9.xml"/><Relationship Id="rId11" Type="http://schemas.openxmlformats.org/officeDocument/2006/relationships/image" Target="../media/image30.png"/><Relationship Id="rId5" Type="http://schemas.openxmlformats.org/officeDocument/2006/relationships/slideLayout" Target="../slideLayouts/slideLayout12.xml"/><Relationship Id="rId10" Type="http://schemas.openxmlformats.org/officeDocument/2006/relationships/image" Target="../media/image29.png"/><Relationship Id="rId4" Type="http://schemas.openxmlformats.org/officeDocument/2006/relationships/tags" Target="../tags/tag11.xml"/><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17.xml"/><Relationship Id="rId7" Type="http://schemas.openxmlformats.org/officeDocument/2006/relationships/image" Target="../media/image47.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6.png"/><Relationship Id="rId5" Type="http://schemas.openxmlformats.org/officeDocument/2006/relationships/image" Target="../media/image370.png"/><Relationship Id="rId10" Type="http://schemas.openxmlformats.org/officeDocument/2006/relationships/image" Target="../media/image50.png"/><Relationship Id="rId4" Type="http://schemas.openxmlformats.org/officeDocument/2006/relationships/slideLayout" Target="../slideLayouts/slideLayout6.xml"/><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4.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4.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9.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8.png"/><Relationship Id="rId5" Type="http://schemas.openxmlformats.org/officeDocument/2006/relationships/image" Target="../media/image58.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4.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53.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3.xml"/><Relationship Id="rId7" Type="http://schemas.openxmlformats.org/officeDocument/2006/relationships/image" Target="../media/image1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4.png"/><Relationship Id="rId5" Type="http://schemas.openxmlformats.org/officeDocument/2006/relationships/slideLayout" Target="../slideLayouts/slideLayout12.xml"/><Relationship Id="rId10" Type="http://schemas.openxmlformats.org/officeDocument/2006/relationships/image" Target="../media/image18.jpg"/><Relationship Id="rId4" Type="http://schemas.openxmlformats.org/officeDocument/2006/relationships/tags" Target="../tags/tag4.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agono 17" descr="Esagono pieno di colore scuro al centro dell'immagine in evidenza piena">
            <a:extLst>
              <a:ext uri="{FF2B5EF4-FFF2-40B4-BE49-F238E27FC236}">
                <a16:creationId xmlns:a16="http://schemas.microsoft.com/office/drawing/2014/main" id="{0E6B042D-E9CB-40E0-AAE9-6AD11F53E044}"/>
              </a:ext>
            </a:extLst>
          </p:cNvPr>
          <p:cNvSpPr/>
          <p:nvPr/>
        </p:nvSpPr>
        <p:spPr>
          <a:xfrm rot="16200000">
            <a:off x="1225397" y="942615"/>
            <a:ext cx="4525189" cy="3849332"/>
          </a:xfrm>
          <a:prstGeom prst="hexagon">
            <a:avLst/>
          </a:prstGeom>
          <a:solidFill>
            <a:srgbClr val="014E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a:extLst>
              <a:ext uri="{FF2B5EF4-FFF2-40B4-BE49-F238E27FC236}">
                <a16:creationId xmlns:a16="http://schemas.microsoft.com/office/drawing/2014/main" id="{3D638ACE-163E-40EB-A458-E794C67EA2A6}"/>
              </a:ext>
            </a:extLst>
          </p:cNvPr>
          <p:cNvSpPr>
            <a:spLocks noGrp="1"/>
          </p:cNvSpPr>
          <p:nvPr>
            <p:ph type="ctrTitle"/>
          </p:nvPr>
        </p:nvSpPr>
        <p:spPr>
          <a:xfrm>
            <a:off x="6218629" y="2175417"/>
            <a:ext cx="5335310" cy="629742"/>
          </a:xfrm>
        </p:spPr>
        <p:txBody>
          <a:bodyPr rtlCol="0">
            <a:normAutofit fontScale="90000"/>
          </a:bodyPr>
          <a:lstStyle/>
          <a:p>
            <a:pPr rtl="0"/>
            <a:r>
              <a:rPr lang="it-IT" dirty="0"/>
              <a:t>AES_Project_2021_2022</a:t>
            </a:r>
          </a:p>
        </p:txBody>
      </p:sp>
      <p:sp>
        <p:nvSpPr>
          <p:cNvPr id="3" name="Sottotitolo 2">
            <a:extLst>
              <a:ext uri="{FF2B5EF4-FFF2-40B4-BE49-F238E27FC236}">
                <a16:creationId xmlns:a16="http://schemas.microsoft.com/office/drawing/2014/main" id="{5C9205DF-8F5E-49F7-B00E-6F58293F5130}"/>
              </a:ext>
            </a:extLst>
          </p:cNvPr>
          <p:cNvSpPr>
            <a:spLocks noGrp="1"/>
          </p:cNvSpPr>
          <p:nvPr>
            <p:ph type="subTitle" idx="1"/>
          </p:nvPr>
        </p:nvSpPr>
        <p:spPr>
          <a:xfrm>
            <a:off x="6218629" y="2945662"/>
            <a:ext cx="5781367" cy="1122703"/>
          </a:xfrm>
        </p:spPr>
        <p:txBody>
          <a:bodyPr rtlCol="0"/>
          <a:lstStyle/>
          <a:p>
            <a:pPr rtl="0"/>
            <a:r>
              <a:rPr lang="it-IT" dirty="0"/>
              <a:t>Politecnico di Milano</a:t>
            </a: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Automation and Control Engineering</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it-IT" dirty="0"/>
          </a:p>
        </p:txBody>
      </p:sp>
      <p:pic>
        <p:nvPicPr>
          <p:cNvPr id="11" name="Picture 4">
            <a:extLst>
              <a:ext uri="{FF2B5EF4-FFF2-40B4-BE49-F238E27FC236}">
                <a16:creationId xmlns:a16="http://schemas.microsoft.com/office/drawing/2014/main" id="{550BD6EF-A126-C35A-8C03-85E35DE1A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60930" y="1338891"/>
            <a:ext cx="3054121" cy="3056780"/>
          </a:xfrm>
          <a:prstGeom prst="rect">
            <a:avLst/>
          </a:prstGeom>
          <a:noFill/>
          <a:ln>
            <a:noFill/>
          </a:ln>
        </p:spPr>
      </p:pic>
      <p:sp>
        <p:nvSpPr>
          <p:cNvPr id="13" name="CasellaDiTesto 12">
            <a:extLst>
              <a:ext uri="{FF2B5EF4-FFF2-40B4-BE49-F238E27FC236}">
                <a16:creationId xmlns:a16="http://schemas.microsoft.com/office/drawing/2014/main" id="{83015670-2492-AC8D-58F6-07A224EDAF65}"/>
              </a:ext>
            </a:extLst>
          </p:cNvPr>
          <p:cNvSpPr txBox="1"/>
          <p:nvPr/>
        </p:nvSpPr>
        <p:spPr>
          <a:xfrm>
            <a:off x="6218629" y="4249892"/>
            <a:ext cx="5668571" cy="1764714"/>
          </a:xfrm>
          <a:prstGeom prst="rect">
            <a:avLst/>
          </a:prstGeom>
          <a:noFill/>
        </p:spPr>
        <p:txBody>
          <a:bodyPr wrap="square">
            <a:spAutoFit/>
          </a:bodyPr>
          <a:lstStyle/>
          <a:p>
            <a:pPr>
              <a:lnSpc>
                <a:spcPct val="107000"/>
              </a:lnSpc>
              <a:spcAft>
                <a:spcPts val="400"/>
              </a:spcAft>
            </a:pP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Group’s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1800" b="1" u="sng" dirty="0" err="1">
                <a:effectLst/>
                <a:latin typeface="Times New Roman" panose="02020603050405020304" pitchFamily="18" charset="0"/>
                <a:ea typeface="Calibri" panose="020F0502020204030204" pitchFamily="34" charset="0"/>
                <a:cs typeface="Times New Roman" panose="02020603050405020304" pitchFamily="18" charset="0"/>
              </a:rPr>
              <a:t>Members</a:t>
            </a:r>
            <a:r>
              <a:rPr lang="it-IT" sz="18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Borgnino Michele</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Crespi Davide Marco</a:t>
            </a:r>
          </a:p>
          <a:p>
            <a:pPr>
              <a:lnSpc>
                <a:spcPct val="107000"/>
              </a:lnSpc>
              <a:spcAft>
                <a:spcPts val="400"/>
              </a:spcAft>
            </a:pPr>
            <a:r>
              <a:rPr lang="it-IT" dirty="0">
                <a:latin typeface="Times New Roman" panose="02020603050405020304" pitchFamily="18" charset="0"/>
                <a:cs typeface="Times New Roman" panose="02020603050405020304" pitchFamily="18" charset="0"/>
              </a:rPr>
              <a:t>Firetto</a:t>
            </a:r>
            <a:r>
              <a:rPr lang="it-IT" sz="1200" dirty="0">
                <a:effectLst/>
                <a:latin typeface="Times New Roman" panose="02020603050405020304" pitchFamily="18" charset="0"/>
                <a:ea typeface="Calibri" panose="020F0502020204030204" pitchFamily="34" charset="0"/>
              </a:rPr>
              <a:t> </a:t>
            </a:r>
            <a:r>
              <a:rPr lang="it-IT" dirty="0">
                <a:latin typeface="Times New Roman" panose="02020603050405020304" pitchFamily="18" charset="0"/>
                <a:cs typeface="Times New Roman" panose="02020603050405020304" pitchFamily="18" charset="0"/>
              </a:rPr>
              <a:t>Alessandro</a:t>
            </a:r>
          </a:p>
          <a:p>
            <a:pPr>
              <a:lnSpc>
                <a:spcPct val="107000"/>
              </a:lnSpc>
              <a:spcAft>
                <a:spcPts val="400"/>
              </a:spcAft>
            </a:pPr>
            <a:r>
              <a:rPr lang="it-IT" sz="1800" dirty="0">
                <a:effectLst/>
                <a:latin typeface="Times New Roman" panose="02020603050405020304" pitchFamily="18" charset="0"/>
                <a:ea typeface="Calibri" panose="020F0502020204030204" pitchFamily="34" charset="0"/>
                <a:cs typeface="Times New Roman" panose="02020603050405020304" pitchFamily="18" charset="0"/>
              </a:rPr>
              <a:t>Riva Alessandro</a:t>
            </a:r>
            <a:endParaRPr lang="it-IT"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10</a:t>
            </a:fld>
            <a:endParaRPr lang="it-IT"/>
          </a:p>
        </p:txBody>
      </p:sp>
      <p:pic>
        <p:nvPicPr>
          <p:cNvPr id="13" name="Content Placeholder 12" descr="Chart, line chart&#10;&#10;Description automatically generated">
            <a:extLst>
              <a:ext uri="{FF2B5EF4-FFF2-40B4-BE49-F238E27FC236}">
                <a16:creationId xmlns:a16="http://schemas.microsoft.com/office/drawing/2014/main" id="{F087F167-91C9-CC7A-5C5C-282208F83EF7}"/>
              </a:ext>
            </a:extLst>
          </p:cNvPr>
          <p:cNvPicPr>
            <a:picLocks noGrp="1" noChangeAspect="1"/>
          </p:cNvPicPr>
          <p:nvPr>
            <p:ph idx="1"/>
          </p:nvPr>
        </p:nvPicPr>
        <p:blipFill>
          <a:blip r:embed="rId6"/>
          <a:stretch>
            <a:fillRect/>
          </a:stretch>
        </p:blipFill>
        <p:spPr>
          <a:xfrm>
            <a:off x="1216120" y="1080655"/>
            <a:ext cx="9759759" cy="5114781"/>
          </a:xfrm>
        </p:spPr>
      </p:pic>
      <p:sp>
        <p:nvSpPr>
          <p:cNvPr id="2" name="Left Brace 1">
            <a:extLst>
              <a:ext uri="{FF2B5EF4-FFF2-40B4-BE49-F238E27FC236}">
                <a16:creationId xmlns:a16="http://schemas.microsoft.com/office/drawing/2014/main" id="{E63F16A6-032D-EF99-EC35-F94798032DE9}"/>
              </a:ext>
            </a:extLst>
          </p:cNvPr>
          <p:cNvSpPr/>
          <p:nvPr/>
        </p:nvSpPr>
        <p:spPr>
          <a:xfrm>
            <a:off x="4194495" y="4823670"/>
            <a:ext cx="75501" cy="662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84993BF0-C628-77B5-3004-5AB4A214A1A0}"/>
              </a:ext>
            </a:extLst>
          </p:cNvPr>
          <p:cNvSpPr txBox="1"/>
          <p:nvPr/>
        </p:nvSpPr>
        <p:spPr>
          <a:xfrm>
            <a:off x="2877424" y="4764947"/>
            <a:ext cx="1115736" cy="511728"/>
          </a:xfrm>
          <a:prstGeom prst="rect">
            <a:avLst/>
          </a:prstGeom>
          <a:noFill/>
        </p:spPr>
        <p:txBody>
          <a:bodyPr wrap="square" rtlCol="0">
            <a:spAutoFit/>
          </a:bodyPr>
          <a:lstStyle/>
          <a:p>
            <a:endParaRPr lang="en-GB" dirty="0"/>
          </a:p>
        </p:txBody>
      </p:sp>
      <p:pic>
        <p:nvPicPr>
          <p:cNvPr id="11" name="Picture 10" descr="\documentclass{article}&#10;\usepackage{amsmath}&#10;\pagestyle{empty}&#10;\begin{document}&#10;&#10;\begin{equation}&#10;    \Delta T = 0.489 \, ^{\circ} C&#10;\end{equation}&#10;&#10;&#10;\end{document}" title="IguanaTex Bitmap Display">
            <a:extLst>
              <a:ext uri="{FF2B5EF4-FFF2-40B4-BE49-F238E27FC236}">
                <a16:creationId xmlns:a16="http://schemas.microsoft.com/office/drawing/2014/main" id="{4D2B8BE7-8D76-0282-7F09-5F7A7FE86E44}"/>
              </a:ext>
            </a:extLst>
          </p:cNvPr>
          <p:cNvPicPr>
            <a:picLocks noChangeAspect="1"/>
          </p:cNvPicPr>
          <p:nvPr>
            <p:custDataLst>
              <p:tags r:id="rId1"/>
            </p:custDataLst>
          </p:nvPr>
        </p:nvPicPr>
        <p:blipFill rotWithShape="1">
          <a:blip r:embed="rId7"/>
          <a:srcRect t="-1" r="66805" b="2200"/>
          <a:stretch/>
        </p:blipFill>
        <p:spPr>
          <a:xfrm>
            <a:off x="2279941" y="5030596"/>
            <a:ext cx="1713219" cy="248878"/>
          </a:xfrm>
          <a:prstGeom prst="rect">
            <a:avLst/>
          </a:prstGeom>
        </p:spPr>
      </p:pic>
      <p:sp>
        <p:nvSpPr>
          <p:cNvPr id="12" name="Left Brace 11">
            <a:extLst>
              <a:ext uri="{FF2B5EF4-FFF2-40B4-BE49-F238E27FC236}">
                <a16:creationId xmlns:a16="http://schemas.microsoft.com/office/drawing/2014/main" id="{A9D7F22D-D07F-63A5-4892-9B9B1432DEC6}"/>
              </a:ext>
            </a:extLst>
          </p:cNvPr>
          <p:cNvSpPr/>
          <p:nvPr/>
        </p:nvSpPr>
        <p:spPr>
          <a:xfrm rot="5400000">
            <a:off x="4535946" y="4442140"/>
            <a:ext cx="73976" cy="3840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39 \, min&#10;\end{equation}&#10;&#10;&#10;\end{document}" title="IguanaTex Bitmap Display">
            <a:extLst>
              <a:ext uri="{FF2B5EF4-FFF2-40B4-BE49-F238E27FC236}">
                <a16:creationId xmlns:a16="http://schemas.microsoft.com/office/drawing/2014/main" id="{9A364F44-F6E4-6B92-D671-1483A52935FE}"/>
              </a:ext>
            </a:extLst>
          </p:cNvPr>
          <p:cNvPicPr>
            <a:picLocks noChangeAspect="1"/>
          </p:cNvPicPr>
          <p:nvPr>
            <p:custDataLst>
              <p:tags r:id="rId2"/>
            </p:custDataLst>
          </p:nvPr>
        </p:nvPicPr>
        <p:blipFill rotWithShape="1">
          <a:blip r:embed="rId8"/>
          <a:srcRect t="-1" r="71116" b="2200"/>
          <a:stretch/>
        </p:blipFill>
        <p:spPr>
          <a:xfrm>
            <a:off x="3922646" y="4323052"/>
            <a:ext cx="1320474" cy="226400"/>
          </a:xfrm>
          <a:prstGeom prst="rect">
            <a:avLst/>
          </a:prstGeom>
        </p:spPr>
      </p:pic>
      <p:pic>
        <p:nvPicPr>
          <p:cNvPr id="19" name="Picture 18" descr="\documentclass{article}&#10;\usepackage{amsmath}&#10;\pagestyle{empty}&#10;\begin{document}&#10;&#10;\begin{equation*}&#10;    \Delta T = 0.306 \, ^{\circ} C \\&#10;\end{equation*}&#10;&#10;&#10;\end{document}" title="IguanaTex Bitmap Display">
            <a:extLst>
              <a:ext uri="{FF2B5EF4-FFF2-40B4-BE49-F238E27FC236}">
                <a16:creationId xmlns:a16="http://schemas.microsoft.com/office/drawing/2014/main" id="{A2287FC6-E867-60C5-9978-A549B9BD2D4B}"/>
              </a:ext>
            </a:extLst>
          </p:cNvPr>
          <p:cNvPicPr>
            <a:picLocks noChangeAspect="1"/>
          </p:cNvPicPr>
          <p:nvPr>
            <p:custDataLst>
              <p:tags r:id="rId3"/>
            </p:custDataLst>
          </p:nvPr>
        </p:nvPicPr>
        <p:blipFill>
          <a:blip r:embed="rId9"/>
          <a:stretch>
            <a:fillRect/>
          </a:stretch>
        </p:blipFill>
        <p:spPr>
          <a:xfrm>
            <a:off x="9210391" y="4440630"/>
            <a:ext cx="1648762" cy="193524"/>
          </a:xfrm>
          <a:prstGeom prst="rect">
            <a:avLst/>
          </a:prstGeom>
        </p:spPr>
      </p:pic>
      <p:sp>
        <p:nvSpPr>
          <p:cNvPr id="20" name="Right Brace 19">
            <a:extLst>
              <a:ext uri="{FF2B5EF4-FFF2-40B4-BE49-F238E27FC236}">
                <a16:creationId xmlns:a16="http://schemas.microsoft.com/office/drawing/2014/main" id="{7450EAA7-E140-8B0C-D5FF-DA4EBEAE5A1A}"/>
              </a:ext>
            </a:extLst>
          </p:cNvPr>
          <p:cNvSpPr/>
          <p:nvPr/>
        </p:nvSpPr>
        <p:spPr>
          <a:xfrm>
            <a:off x="9018165" y="4349417"/>
            <a:ext cx="75501" cy="441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147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11</a:t>
            </a:fld>
            <a:endParaRPr lang="it-IT"/>
          </a:p>
        </p:txBody>
      </p:sp>
      <p:pic>
        <p:nvPicPr>
          <p:cNvPr id="16" name="Content Placeholder 15" descr="Chart, line chart&#10;&#10;Description automatically generated">
            <a:extLst>
              <a:ext uri="{FF2B5EF4-FFF2-40B4-BE49-F238E27FC236}">
                <a16:creationId xmlns:a16="http://schemas.microsoft.com/office/drawing/2014/main" id="{E984D639-E8E8-1FCF-0369-C4F13048C6BC}"/>
              </a:ext>
            </a:extLst>
          </p:cNvPr>
          <p:cNvPicPr>
            <a:picLocks noGrp="1" noChangeAspect="1"/>
          </p:cNvPicPr>
          <p:nvPr>
            <p:ph idx="1"/>
          </p:nvPr>
        </p:nvPicPr>
        <p:blipFill>
          <a:blip r:embed="rId7"/>
          <a:stretch>
            <a:fillRect/>
          </a:stretch>
        </p:blipFill>
        <p:spPr>
          <a:xfrm>
            <a:off x="1184122" y="1108364"/>
            <a:ext cx="9823755" cy="5068599"/>
          </a:xfrm>
        </p:spPr>
      </p:pic>
      <p:sp>
        <p:nvSpPr>
          <p:cNvPr id="2" name="Left Brace 1">
            <a:extLst>
              <a:ext uri="{FF2B5EF4-FFF2-40B4-BE49-F238E27FC236}">
                <a16:creationId xmlns:a16="http://schemas.microsoft.com/office/drawing/2014/main" id="{FE8C1C4F-00D9-AAF5-FCD9-E49988FFB6D7}"/>
              </a:ext>
            </a:extLst>
          </p:cNvPr>
          <p:cNvSpPr/>
          <p:nvPr/>
        </p:nvSpPr>
        <p:spPr>
          <a:xfrm>
            <a:off x="1773851" y="1812022"/>
            <a:ext cx="45719" cy="16945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6" name="Picture 5" descr="\documentclass{article}&#10;\usepackage{amsmath}&#10;\pagestyle{empty}&#10;\begin{document}&#10;&#10;\begin{equation*}&#10;    \Delta T = 0.152 \, ^{\circ} C \\&#10;\end{equation*}&#10;&#10;&#10;\end{document}" title="IguanaTex Bitmap Display">
            <a:extLst>
              <a:ext uri="{FF2B5EF4-FFF2-40B4-BE49-F238E27FC236}">
                <a16:creationId xmlns:a16="http://schemas.microsoft.com/office/drawing/2014/main" id="{D79C1225-7389-D8A7-F459-5211F3F54789}"/>
              </a:ext>
            </a:extLst>
          </p:cNvPr>
          <p:cNvPicPr>
            <a:picLocks noChangeAspect="1"/>
          </p:cNvPicPr>
          <p:nvPr>
            <p:custDataLst>
              <p:tags r:id="rId1"/>
            </p:custDataLst>
          </p:nvPr>
        </p:nvPicPr>
        <p:blipFill>
          <a:blip r:embed="rId8"/>
          <a:stretch>
            <a:fillRect/>
          </a:stretch>
        </p:blipFill>
        <p:spPr>
          <a:xfrm>
            <a:off x="241417" y="2581567"/>
            <a:ext cx="1324682" cy="155485"/>
          </a:xfrm>
          <a:prstGeom prst="rect">
            <a:avLst/>
          </a:prstGeom>
        </p:spPr>
      </p:pic>
      <p:sp>
        <p:nvSpPr>
          <p:cNvPr id="7" name="Right Brace 6">
            <a:extLst>
              <a:ext uri="{FF2B5EF4-FFF2-40B4-BE49-F238E27FC236}">
                <a16:creationId xmlns:a16="http://schemas.microsoft.com/office/drawing/2014/main" id="{90A6F620-9CA5-A418-8E85-B99E826539D1}"/>
              </a:ext>
            </a:extLst>
          </p:cNvPr>
          <p:cNvSpPr/>
          <p:nvPr/>
        </p:nvSpPr>
        <p:spPr>
          <a:xfrm>
            <a:off x="2021747" y="2206305"/>
            <a:ext cx="134081" cy="13002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9" name="Picture 8" descr="\documentclass{article}&#10;\usepackage{amsmath}&#10;\pagestyle{empty}&#10;\begin{document}&#10;&#10;\begin{equation*}&#10;    \Delta T = 0.119 \, ^{\circ} C \\&#10;\end{equation*}&#10;&#10;&#10;\end{document}" title="IguanaTex Bitmap Display">
            <a:extLst>
              <a:ext uri="{FF2B5EF4-FFF2-40B4-BE49-F238E27FC236}">
                <a16:creationId xmlns:a16="http://schemas.microsoft.com/office/drawing/2014/main" id="{16F22E8F-D455-6BBE-7271-127FA4932A89}"/>
              </a:ext>
            </a:extLst>
          </p:cNvPr>
          <p:cNvPicPr>
            <a:picLocks noChangeAspect="1"/>
          </p:cNvPicPr>
          <p:nvPr>
            <p:custDataLst>
              <p:tags r:id="rId2"/>
            </p:custDataLst>
          </p:nvPr>
        </p:nvPicPr>
        <p:blipFill>
          <a:blip r:embed="rId9"/>
          <a:stretch>
            <a:fillRect/>
          </a:stretch>
        </p:blipFill>
        <p:spPr>
          <a:xfrm>
            <a:off x="2395930" y="2771661"/>
            <a:ext cx="1444771" cy="169580"/>
          </a:xfrm>
          <a:prstGeom prst="rect">
            <a:avLst/>
          </a:prstGeom>
        </p:spPr>
      </p:pic>
      <p:pic>
        <p:nvPicPr>
          <p:cNvPr id="11" name="Picture 10" descr="\documentclass{article}&#10;\usepackage{amsmath}&#10;\pagestyle{empty}&#10;\begin{document}&#10;&#10;\begin{equation*}&#10;    \Delta T = 0.057 \, ^{\circ} C \\&#10;\end{equation*}&#10;&#10;&#10;\end{document}" title="IguanaTex Bitmap Display">
            <a:extLst>
              <a:ext uri="{FF2B5EF4-FFF2-40B4-BE49-F238E27FC236}">
                <a16:creationId xmlns:a16="http://schemas.microsoft.com/office/drawing/2014/main" id="{932217E1-6C66-C851-1491-16854C130FB1}"/>
              </a:ext>
            </a:extLst>
          </p:cNvPr>
          <p:cNvPicPr>
            <a:picLocks noChangeAspect="1"/>
          </p:cNvPicPr>
          <p:nvPr>
            <p:custDataLst>
              <p:tags r:id="rId3"/>
            </p:custDataLst>
          </p:nvPr>
        </p:nvPicPr>
        <p:blipFill>
          <a:blip r:embed="rId10"/>
          <a:stretch>
            <a:fillRect/>
          </a:stretch>
        </p:blipFill>
        <p:spPr>
          <a:xfrm>
            <a:off x="10767127" y="3733100"/>
            <a:ext cx="1343766" cy="157725"/>
          </a:xfrm>
          <a:prstGeom prst="rect">
            <a:avLst/>
          </a:prstGeom>
        </p:spPr>
      </p:pic>
      <p:sp>
        <p:nvSpPr>
          <p:cNvPr id="12" name="Right Brace 11">
            <a:extLst>
              <a:ext uri="{FF2B5EF4-FFF2-40B4-BE49-F238E27FC236}">
                <a16:creationId xmlns:a16="http://schemas.microsoft.com/office/drawing/2014/main" id="{5D9F4988-F98E-B4C2-DD6E-6BDE5021CB6B}"/>
              </a:ext>
            </a:extLst>
          </p:cNvPr>
          <p:cNvSpPr/>
          <p:nvPr/>
        </p:nvSpPr>
        <p:spPr>
          <a:xfrm>
            <a:off x="10586906" y="3506598"/>
            <a:ext cx="134081" cy="6711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Left Brace 12">
            <a:extLst>
              <a:ext uri="{FF2B5EF4-FFF2-40B4-BE49-F238E27FC236}">
                <a16:creationId xmlns:a16="http://schemas.microsoft.com/office/drawing/2014/main" id="{61B8F573-78F2-B39C-19BD-D3F68C396F3E}"/>
              </a:ext>
            </a:extLst>
          </p:cNvPr>
          <p:cNvSpPr/>
          <p:nvPr/>
        </p:nvSpPr>
        <p:spPr>
          <a:xfrm rot="5400000">
            <a:off x="9569113" y="2309420"/>
            <a:ext cx="64171" cy="19714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5" name="Picture 14" descr="\documentclass{article}&#10;\usepackage{amsmath}&#10;\pagestyle{empty}&#10;\begin{document}&#10;&#10;\begin{equation*}&#10;    \Delta t \approx 1 \, h \, 57 \, min\\&#10;\end{equation*}&#10;&#10;&#10;\end{document}" title="IguanaTex Bitmap Display">
            <a:extLst>
              <a:ext uri="{FF2B5EF4-FFF2-40B4-BE49-F238E27FC236}">
                <a16:creationId xmlns:a16="http://schemas.microsoft.com/office/drawing/2014/main" id="{C41F6C37-7675-C3E6-803D-9E832C3F1300}"/>
              </a:ext>
            </a:extLst>
          </p:cNvPr>
          <p:cNvPicPr>
            <a:picLocks noChangeAspect="1"/>
          </p:cNvPicPr>
          <p:nvPr>
            <p:custDataLst>
              <p:tags r:id="rId4"/>
            </p:custDataLst>
          </p:nvPr>
        </p:nvPicPr>
        <p:blipFill>
          <a:blip r:embed="rId11"/>
          <a:stretch>
            <a:fillRect/>
          </a:stretch>
        </p:blipFill>
        <p:spPr>
          <a:xfrm>
            <a:off x="8684054" y="2847526"/>
            <a:ext cx="1734095" cy="187429"/>
          </a:xfrm>
          <a:prstGeom prst="rect">
            <a:avLst/>
          </a:prstGeom>
        </p:spPr>
      </p:pic>
    </p:spTree>
    <p:extLst>
      <p:ext uri="{BB962C8B-B14F-4D97-AF65-F5344CB8AC3E}">
        <p14:creationId xmlns:p14="http://schemas.microsoft.com/office/powerpoint/2010/main" val="27008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a:xfrm>
            <a:off x="338530" y="6356350"/>
            <a:ext cx="4114800" cy="365125"/>
          </a:xfrm>
        </p:spPr>
        <p:txBody>
          <a:bodyPr rtlCol="0" anchor="ctr">
            <a:normAutofit/>
          </a:bodyPr>
          <a:lstStyle/>
          <a:p>
            <a:pPr rtl="0">
              <a:spcAft>
                <a:spcPts val="600"/>
              </a:spcAft>
            </a:pPr>
            <a:r>
              <a:rPr lang="it-IT"/>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a:xfrm>
            <a:off x="11146971" y="6356350"/>
            <a:ext cx="740227" cy="365125"/>
          </a:xfrm>
        </p:spPr>
        <p:txBody>
          <a:bodyPr rtlCol="0" anchor="ctr">
            <a:normAutofit/>
          </a:bodyPr>
          <a:lstStyle/>
          <a:p>
            <a:pPr rtl="0">
              <a:spcAft>
                <a:spcPts val="600"/>
              </a:spcAft>
            </a:pPr>
            <a:fld id="{8699F50C-BE38-4BD0-BA84-9B090E1F2B9B}" type="slidenum">
              <a:rPr lang="it-IT" smtClean="0"/>
              <a:pPr rtl="0">
                <a:spcAft>
                  <a:spcPts val="600"/>
                </a:spcAft>
              </a:pPr>
              <a:t>12</a:t>
            </a:fld>
            <a:endParaRPr lang="it-IT"/>
          </a:p>
        </p:txBody>
      </p:sp>
      <p:sp>
        <p:nvSpPr>
          <p:cNvPr id="9" name="Title 3">
            <a:extLst>
              <a:ext uri="{FF2B5EF4-FFF2-40B4-BE49-F238E27FC236}">
                <a16:creationId xmlns:a16="http://schemas.microsoft.com/office/drawing/2014/main" id="{3BC6C6B7-BB91-7C9A-8402-71709F926E70}"/>
              </a:ext>
            </a:extLst>
          </p:cNvPr>
          <p:cNvSpPr>
            <a:spLocks noGrp="1"/>
          </p:cNvSpPr>
          <p:nvPr>
            <p:ph type="title"/>
          </p:nvPr>
        </p:nvSpPr>
        <p:spPr>
          <a:xfrm>
            <a:off x="518678" y="209028"/>
            <a:ext cx="8333222" cy="1147969"/>
          </a:xfrm>
        </p:spPr>
        <p:txBody>
          <a:bodyPr/>
          <a:lstStyle/>
          <a:p>
            <a:r>
              <a:rPr lang="en-US" dirty="0"/>
              <a:t>Control signals of each actuator</a:t>
            </a:r>
          </a:p>
        </p:txBody>
      </p:sp>
      <p:pic>
        <p:nvPicPr>
          <p:cNvPr id="10" name="Content Placeholder 9" descr="Chart, histogram&#10;&#10;Description automatically generated">
            <a:extLst>
              <a:ext uri="{FF2B5EF4-FFF2-40B4-BE49-F238E27FC236}">
                <a16:creationId xmlns:a16="http://schemas.microsoft.com/office/drawing/2014/main" id="{41E11D2C-690D-3C49-FBE8-55C511485124}"/>
              </a:ext>
            </a:extLst>
          </p:cNvPr>
          <p:cNvPicPr>
            <a:picLocks noGrp="1" noChangeAspect="1"/>
          </p:cNvPicPr>
          <p:nvPr>
            <p:ph sz="half" idx="1"/>
          </p:nvPr>
        </p:nvPicPr>
        <p:blipFill>
          <a:blip r:embed="rId4"/>
          <a:stretch>
            <a:fillRect/>
          </a:stretch>
        </p:blipFill>
        <p:spPr>
          <a:xfrm>
            <a:off x="518678" y="2189018"/>
            <a:ext cx="5375003" cy="3276609"/>
          </a:xfrm>
        </p:spPr>
      </p:pic>
      <p:pic>
        <p:nvPicPr>
          <p:cNvPr id="28" name="Content Placeholder 27" descr="Chart, histogram&#10;&#10;Description automatically generated">
            <a:extLst>
              <a:ext uri="{FF2B5EF4-FFF2-40B4-BE49-F238E27FC236}">
                <a16:creationId xmlns:a16="http://schemas.microsoft.com/office/drawing/2014/main" id="{22C803CC-7957-1953-F3A9-5FD20962D957}"/>
              </a:ext>
            </a:extLst>
          </p:cNvPr>
          <p:cNvPicPr>
            <a:picLocks noGrp="1" noChangeAspect="1"/>
          </p:cNvPicPr>
          <p:nvPr>
            <p:ph sz="half" idx="2"/>
          </p:nvPr>
        </p:nvPicPr>
        <p:blipFill rotWithShape="1">
          <a:blip r:embed="rId5"/>
          <a:srcRect t="2537"/>
          <a:stretch/>
        </p:blipFill>
        <p:spPr>
          <a:xfrm>
            <a:off x="6199741" y="2272145"/>
            <a:ext cx="5339660" cy="3193482"/>
          </a:xfrm>
        </p:spPr>
      </p:pic>
      <p:pic>
        <p:nvPicPr>
          <p:cNvPr id="7" name="Picture 6"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9E56AFFE-FBC2-F061-E75B-8B0C8BF8CC70}"/>
              </a:ext>
            </a:extLst>
          </p:cNvPr>
          <p:cNvPicPr>
            <a:picLocks noChangeAspect="1"/>
          </p:cNvPicPr>
          <p:nvPr>
            <p:custDataLst>
              <p:tags r:id="rId1"/>
            </p:custDataLst>
          </p:nvPr>
        </p:nvPicPr>
        <p:blipFill rotWithShape="1">
          <a:blip r:embed="rId6"/>
          <a:srcRect r="75972"/>
          <a:stretch/>
        </p:blipFill>
        <p:spPr>
          <a:xfrm>
            <a:off x="9225242" y="1125249"/>
            <a:ext cx="1210068" cy="758857"/>
          </a:xfrm>
          <a:prstGeom prst="rect">
            <a:avLst/>
          </a:prstGeom>
        </p:spPr>
      </p:pic>
    </p:spTree>
    <p:extLst>
      <p:ext uri="{BB962C8B-B14F-4D97-AF65-F5344CB8AC3E}">
        <p14:creationId xmlns:p14="http://schemas.microsoft.com/office/powerpoint/2010/main" val="406369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hart&#10;&#10;Description automatically generated">
            <a:extLst>
              <a:ext uri="{FF2B5EF4-FFF2-40B4-BE49-F238E27FC236}">
                <a16:creationId xmlns:a16="http://schemas.microsoft.com/office/drawing/2014/main" id="{E52B2EB6-703B-3E40-7458-8A3BC2A3D312}"/>
              </a:ext>
            </a:extLst>
          </p:cNvPr>
          <p:cNvPicPr>
            <a:picLocks noGrp="1" noChangeAspect="1"/>
          </p:cNvPicPr>
          <p:nvPr>
            <p:ph idx="1"/>
          </p:nvPr>
        </p:nvPicPr>
        <p:blipFill rotWithShape="1">
          <a:blip r:embed="rId3"/>
          <a:srcRect r="14203"/>
          <a:stretch/>
        </p:blipFill>
        <p:spPr>
          <a:xfrm>
            <a:off x="1465697" y="1604011"/>
            <a:ext cx="7468578" cy="4505325"/>
          </a:xfrm>
        </p:spPr>
      </p:pic>
      <p:sp>
        <p:nvSpPr>
          <p:cNvPr id="2" name="Footer Placeholder 1">
            <a:extLst>
              <a:ext uri="{FF2B5EF4-FFF2-40B4-BE49-F238E27FC236}">
                <a16:creationId xmlns:a16="http://schemas.microsoft.com/office/drawing/2014/main" id="{9D9AD0DD-1112-FD88-8C7E-1DF28D01FFA8}"/>
              </a:ext>
            </a:extLst>
          </p:cNvPr>
          <p:cNvSpPr>
            <a:spLocks noGrp="1"/>
          </p:cNvSpPr>
          <p:nvPr>
            <p:ph type="ftr" sz="quarter" idx="17"/>
          </p:nvPr>
        </p:nvSpPr>
        <p:spPr>
          <a:xfrm>
            <a:off x="338530" y="6356350"/>
            <a:ext cx="4114800" cy="365125"/>
          </a:xfrm>
        </p:spPr>
        <p:txBody>
          <a:bodyPr anchor="ctr">
            <a:normAutofit/>
          </a:bodyPr>
          <a:lstStyle/>
          <a:p>
            <a:pPr rtl="0">
              <a:spcAft>
                <a:spcPts val="600"/>
              </a:spcAft>
            </a:pPr>
            <a:r>
              <a:rPr lang="it-IT" noProof="0"/>
              <a:t>Aggiungere un piè di pagina</a:t>
            </a:r>
          </a:p>
        </p:txBody>
      </p:sp>
      <p:sp>
        <p:nvSpPr>
          <p:cNvPr id="3" name="Slide Number Placeholder 2">
            <a:extLst>
              <a:ext uri="{FF2B5EF4-FFF2-40B4-BE49-F238E27FC236}">
                <a16:creationId xmlns:a16="http://schemas.microsoft.com/office/drawing/2014/main" id="{6BB7A6F8-28FD-49F0-978A-281155BE4273}"/>
              </a:ext>
            </a:extLst>
          </p:cNvPr>
          <p:cNvSpPr>
            <a:spLocks noGrp="1"/>
          </p:cNvSpPr>
          <p:nvPr>
            <p:ph type="sldNum" sz="quarter" idx="18"/>
          </p:nvPr>
        </p:nvSpPr>
        <p:spPr>
          <a:xfrm>
            <a:off x="11146971" y="6356350"/>
            <a:ext cx="740227" cy="365125"/>
          </a:xfrm>
        </p:spPr>
        <p:txBody>
          <a:bodyPr anchor="ctr">
            <a:normAutofit/>
          </a:bodyPr>
          <a:lstStyle/>
          <a:p>
            <a:pPr rtl="0">
              <a:spcAft>
                <a:spcPts val="600"/>
              </a:spcAft>
            </a:pPr>
            <a:fld id="{8699F50C-BE38-4BD0-BA84-9B090E1F2B9B}" type="slidenum">
              <a:rPr lang="it-IT" noProof="0" smtClean="0"/>
              <a:pPr rtl="0">
                <a:spcAft>
                  <a:spcPts val="600"/>
                </a:spcAft>
              </a:pPr>
              <a:t>13</a:t>
            </a:fld>
            <a:endParaRPr lang="it-IT" noProof="0"/>
          </a:p>
        </p:txBody>
      </p:sp>
      <p:sp>
        <p:nvSpPr>
          <p:cNvPr id="11" name="Title 3">
            <a:extLst>
              <a:ext uri="{FF2B5EF4-FFF2-40B4-BE49-F238E27FC236}">
                <a16:creationId xmlns:a16="http://schemas.microsoft.com/office/drawing/2014/main" id="{FF766A4B-0274-2485-D0F9-6582F421AB18}"/>
              </a:ext>
            </a:extLst>
          </p:cNvPr>
          <p:cNvSpPr>
            <a:spLocks noGrp="1"/>
          </p:cNvSpPr>
          <p:nvPr>
            <p:ph type="title"/>
          </p:nvPr>
        </p:nvSpPr>
        <p:spPr>
          <a:xfrm>
            <a:off x="518678" y="209028"/>
            <a:ext cx="8333222" cy="1147969"/>
          </a:xfrm>
        </p:spPr>
        <p:txBody>
          <a:bodyPr/>
          <a:lstStyle/>
          <a:p>
            <a:r>
              <a:rPr lang="en-US" dirty="0"/>
              <a:t>Power consumption</a:t>
            </a:r>
          </a:p>
        </p:txBody>
      </p:sp>
      <p:pic>
        <p:nvPicPr>
          <p:cNvPr id="9" name="Picture 8" descr="\documentclass{article}&#10;\usepackage{amsmath}&#10;\pagestyle{empty}&#10;\begin{document}&#10;&#10;\begin{equation*}&#10;    \begin{aligned}&#10;        &amp;P_{tot} = P_{pump }+P_{heaters }\\&#10;        &amp;P_{average}  \rightarrow 2043.9 \mathrm{~W}&#10;        \end{aligned}&#10;\end{equation*}&#10;&#10;&#10;\end{document}" title="IguanaTex Bitmap Display">
            <a:extLst>
              <a:ext uri="{FF2B5EF4-FFF2-40B4-BE49-F238E27FC236}">
                <a16:creationId xmlns:a16="http://schemas.microsoft.com/office/drawing/2014/main" id="{B194ECB2-B495-3842-8247-C74CF3708910}"/>
              </a:ext>
            </a:extLst>
          </p:cNvPr>
          <p:cNvPicPr>
            <a:picLocks noChangeAspect="1"/>
          </p:cNvPicPr>
          <p:nvPr>
            <p:custDataLst>
              <p:tags r:id="rId1"/>
            </p:custDataLst>
          </p:nvPr>
        </p:nvPicPr>
        <p:blipFill>
          <a:blip r:embed="rId4"/>
          <a:stretch>
            <a:fillRect/>
          </a:stretch>
        </p:blipFill>
        <p:spPr>
          <a:xfrm>
            <a:off x="8498655" y="1986327"/>
            <a:ext cx="2588952" cy="626286"/>
          </a:xfrm>
          <a:prstGeom prst="rect">
            <a:avLst/>
          </a:prstGeom>
        </p:spPr>
      </p:pic>
    </p:spTree>
    <p:extLst>
      <p:ext uri="{BB962C8B-B14F-4D97-AF65-F5344CB8AC3E}">
        <p14:creationId xmlns:p14="http://schemas.microsoft.com/office/powerpoint/2010/main" val="294832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10;&#10;Description automatically generated">
            <a:extLst>
              <a:ext uri="{FF2B5EF4-FFF2-40B4-BE49-F238E27FC236}">
                <a16:creationId xmlns:a16="http://schemas.microsoft.com/office/drawing/2014/main" id="{64329439-E857-1933-3345-8A1ECBC17F3B}"/>
              </a:ext>
            </a:extLst>
          </p:cNvPr>
          <p:cNvPicPr>
            <a:picLocks noGrp="1" noChangeAspect="1"/>
          </p:cNvPicPr>
          <p:nvPr>
            <p:ph idx="1"/>
          </p:nvPr>
        </p:nvPicPr>
        <p:blipFill rotWithShape="1">
          <a:blip r:embed="rId3"/>
          <a:srcRect r="14827"/>
          <a:stretch/>
        </p:blipFill>
        <p:spPr>
          <a:xfrm>
            <a:off x="1706634" y="1626851"/>
            <a:ext cx="8778731" cy="4505325"/>
          </a:xfrm>
        </p:spPr>
      </p:pic>
      <p:sp>
        <p:nvSpPr>
          <p:cNvPr id="2" name="Footer Placeholder 1">
            <a:extLst>
              <a:ext uri="{FF2B5EF4-FFF2-40B4-BE49-F238E27FC236}">
                <a16:creationId xmlns:a16="http://schemas.microsoft.com/office/drawing/2014/main" id="{91EFEE42-AA19-5930-333D-369A707272EB}"/>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lide Number Placeholder 2">
            <a:extLst>
              <a:ext uri="{FF2B5EF4-FFF2-40B4-BE49-F238E27FC236}">
                <a16:creationId xmlns:a16="http://schemas.microsoft.com/office/drawing/2014/main" id="{B9034DA2-1B54-5B30-C01F-4E10E413A379}"/>
              </a:ext>
            </a:extLst>
          </p:cNvPr>
          <p:cNvSpPr>
            <a:spLocks noGrp="1"/>
          </p:cNvSpPr>
          <p:nvPr>
            <p:ph type="sldNum" sz="quarter" idx="18"/>
          </p:nvPr>
        </p:nvSpPr>
        <p:spPr/>
        <p:txBody>
          <a:bodyPr/>
          <a:lstStyle/>
          <a:p>
            <a:pPr rtl="0"/>
            <a:fld id="{8699F50C-BE38-4BD0-BA84-9B090E1F2B9B}" type="slidenum">
              <a:rPr lang="it-IT" noProof="0" smtClean="0"/>
              <a:t>14</a:t>
            </a:fld>
            <a:endParaRPr lang="it-IT" noProof="0" dirty="0"/>
          </a:p>
        </p:txBody>
      </p:sp>
      <p:sp>
        <p:nvSpPr>
          <p:cNvPr id="4" name="Title 3">
            <a:extLst>
              <a:ext uri="{FF2B5EF4-FFF2-40B4-BE49-F238E27FC236}">
                <a16:creationId xmlns:a16="http://schemas.microsoft.com/office/drawing/2014/main" id="{8B6836A7-D030-AC0D-6E26-7DAC3BB80E91}"/>
              </a:ext>
            </a:extLst>
          </p:cNvPr>
          <p:cNvSpPr>
            <a:spLocks noGrp="1"/>
          </p:cNvSpPr>
          <p:nvPr>
            <p:ph type="title"/>
          </p:nvPr>
        </p:nvSpPr>
        <p:spPr/>
        <p:txBody>
          <a:bodyPr/>
          <a:lstStyle/>
          <a:p>
            <a:r>
              <a:rPr lang="it-IT" dirty="0"/>
              <a:t>Individual power consumptions</a:t>
            </a:r>
            <a:endParaRPr lang="en-GB" dirty="0"/>
          </a:p>
        </p:txBody>
      </p:sp>
      <p:pic>
        <p:nvPicPr>
          <p:cNvPr id="18" name="Picture 17" descr="\documentclass{article}&#10;\usepackage{amsmath}&#10;\pagestyle{empty}&#10;\begin{document}&#10;&#10;\begin{equation*}&#10;        \begin{cases}&#10;        P_{heater}=Q_{h M a i n} \\&#10;        P_{zones}=Q_{h 1}+Q_{h 2}\\&#10;        P_{pump }=w \frac{\Delta p}{\rho} \\&#10;        P_{env}=G_{1}(T_{1}-T_{env})+G_{2}(T_{2}-T_{env})&#10;        \end{cases}     &#10;\end{equation*}&#10;&#10;&#10;\end{document}" title="IguanaTex Bitmap Display">
            <a:extLst>
              <a:ext uri="{FF2B5EF4-FFF2-40B4-BE49-F238E27FC236}">
                <a16:creationId xmlns:a16="http://schemas.microsoft.com/office/drawing/2014/main" id="{5E82BB31-9099-B91D-82C7-C6E0676C4B9B}"/>
              </a:ext>
            </a:extLst>
          </p:cNvPr>
          <p:cNvPicPr>
            <a:picLocks noChangeAspect="1"/>
          </p:cNvPicPr>
          <p:nvPr>
            <p:custDataLst>
              <p:tags r:id="rId1"/>
            </p:custDataLst>
          </p:nvPr>
        </p:nvPicPr>
        <p:blipFill>
          <a:blip r:embed="rId4"/>
          <a:stretch>
            <a:fillRect/>
          </a:stretch>
        </p:blipFill>
        <p:spPr>
          <a:xfrm>
            <a:off x="6629424" y="1503344"/>
            <a:ext cx="4444952" cy="1374476"/>
          </a:xfrm>
          <a:prstGeom prst="rect">
            <a:avLst/>
          </a:prstGeom>
        </p:spPr>
      </p:pic>
    </p:spTree>
    <p:extLst>
      <p:ext uri="{BB962C8B-B14F-4D97-AF65-F5344CB8AC3E}">
        <p14:creationId xmlns:p14="http://schemas.microsoft.com/office/powerpoint/2010/main" val="2895136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15</a:t>
            </a:fld>
            <a:endParaRPr lang="it-IT" dirty="0"/>
          </a:p>
        </p:txBody>
      </p:sp>
      <p:pic>
        <p:nvPicPr>
          <p:cNvPr id="5" name="Immagine 4" descr="Immagine che contiene testo, cielo, mappa, luce&#10;&#10;Descrizione generata automaticamente">
            <a:extLst>
              <a:ext uri="{FF2B5EF4-FFF2-40B4-BE49-F238E27FC236}">
                <a16:creationId xmlns:a16="http://schemas.microsoft.com/office/drawing/2014/main" id="{985EE206-314D-167F-D1E3-C314B53321DE}"/>
              </a:ext>
            </a:extLst>
          </p:cNvPr>
          <p:cNvPicPr>
            <a:picLocks noChangeAspect="1"/>
          </p:cNvPicPr>
          <p:nvPr/>
        </p:nvPicPr>
        <p:blipFill>
          <a:blip r:embed="rId3"/>
          <a:stretch>
            <a:fillRect/>
          </a:stretch>
        </p:blipFill>
        <p:spPr>
          <a:xfrm>
            <a:off x="0" y="1306216"/>
            <a:ext cx="12192000" cy="5050134"/>
          </a:xfrm>
          <a:prstGeom prst="rect">
            <a:avLst/>
          </a:prstGeom>
        </p:spPr>
      </p:pic>
      <p:sp>
        <p:nvSpPr>
          <p:cNvPr id="6" name="CasellaDiTesto 5">
            <a:extLst>
              <a:ext uri="{FF2B5EF4-FFF2-40B4-BE49-F238E27FC236}">
                <a16:creationId xmlns:a16="http://schemas.microsoft.com/office/drawing/2014/main" id="{B39716A1-1732-DAAD-564A-34D1CC9122B1}"/>
              </a:ext>
            </a:extLst>
          </p:cNvPr>
          <p:cNvSpPr txBox="1"/>
          <p:nvPr/>
        </p:nvSpPr>
        <p:spPr>
          <a:xfrm>
            <a:off x="238937" y="617925"/>
            <a:ext cx="10908034" cy="646331"/>
          </a:xfrm>
          <a:prstGeom prst="rect">
            <a:avLst/>
          </a:prstGeom>
          <a:noFill/>
        </p:spPr>
        <p:txBody>
          <a:bodyPr wrap="square" rtlCol="0">
            <a:spAutoFit/>
          </a:bodyPr>
          <a:lstStyle/>
          <a:p>
            <a:r>
              <a:rPr lang="it-IT" sz="3600" b="1" dirty="0">
                <a:solidFill>
                  <a:schemeClr val="accent1"/>
                </a:solidFill>
                <a:latin typeface="+mj-lt"/>
                <a:ea typeface="+mj-ea"/>
                <a:cs typeface="+mj-cs"/>
              </a:rPr>
              <a:t>Model with the implementation of Day-Night Control</a:t>
            </a:r>
          </a:p>
        </p:txBody>
      </p:sp>
    </p:spTree>
    <p:extLst>
      <p:ext uri="{BB962C8B-B14F-4D97-AF65-F5344CB8AC3E}">
        <p14:creationId xmlns:p14="http://schemas.microsoft.com/office/powerpoint/2010/main" val="95063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16</a:t>
            </a:fld>
            <a:endParaRPr lang="it-IT" dirty="0"/>
          </a:p>
        </p:txBody>
      </p:sp>
      <p:pic>
        <p:nvPicPr>
          <p:cNvPr id="5" name="Immagine 4">
            <a:extLst>
              <a:ext uri="{FF2B5EF4-FFF2-40B4-BE49-F238E27FC236}">
                <a16:creationId xmlns:a16="http://schemas.microsoft.com/office/drawing/2014/main" id="{6269BFFB-995C-D92D-75A3-D6EB337AB809}"/>
              </a:ext>
            </a:extLst>
          </p:cNvPr>
          <p:cNvPicPr>
            <a:picLocks noChangeAspect="1"/>
          </p:cNvPicPr>
          <p:nvPr/>
        </p:nvPicPr>
        <p:blipFill>
          <a:blip r:embed="rId3"/>
          <a:stretch>
            <a:fillRect/>
          </a:stretch>
        </p:blipFill>
        <p:spPr>
          <a:xfrm>
            <a:off x="3774576" y="1227325"/>
            <a:ext cx="4752481" cy="4763900"/>
          </a:xfrm>
          <a:prstGeom prst="rect">
            <a:avLst/>
          </a:prstGeom>
        </p:spPr>
      </p:pic>
      <p:sp>
        <p:nvSpPr>
          <p:cNvPr id="6" name="CasellaDiTesto 5">
            <a:extLst>
              <a:ext uri="{FF2B5EF4-FFF2-40B4-BE49-F238E27FC236}">
                <a16:creationId xmlns:a16="http://schemas.microsoft.com/office/drawing/2014/main" id="{1C189393-BB29-4E6F-6ADF-F7573C1112A7}"/>
              </a:ext>
            </a:extLst>
          </p:cNvPr>
          <p:cNvSpPr txBox="1"/>
          <p:nvPr/>
        </p:nvSpPr>
        <p:spPr>
          <a:xfrm>
            <a:off x="338530" y="455189"/>
            <a:ext cx="8794239" cy="646331"/>
          </a:xfrm>
          <a:prstGeom prst="rect">
            <a:avLst/>
          </a:prstGeom>
          <a:noFill/>
        </p:spPr>
        <p:txBody>
          <a:bodyPr wrap="square" rtlCol="0">
            <a:spAutoFit/>
          </a:bodyPr>
          <a:lstStyle/>
          <a:p>
            <a:r>
              <a:rPr lang="it-IT" sz="3600" b="1" dirty="0">
                <a:solidFill>
                  <a:schemeClr val="accent1"/>
                </a:solidFill>
                <a:latin typeface="+mj-lt"/>
                <a:ea typeface="+mj-ea"/>
                <a:cs typeface="+mj-cs"/>
              </a:rPr>
              <a:t>Components of the logic switching system:</a:t>
            </a:r>
          </a:p>
        </p:txBody>
      </p:sp>
      <p:pic>
        <p:nvPicPr>
          <p:cNvPr id="7" name="Immagine 6" descr="Immagine che contiene testo&#10;&#10;Descrizione generata automaticamente">
            <a:extLst>
              <a:ext uri="{FF2B5EF4-FFF2-40B4-BE49-F238E27FC236}">
                <a16:creationId xmlns:a16="http://schemas.microsoft.com/office/drawing/2014/main" id="{A83747FB-3679-2B17-481B-8CD6D3896B67}"/>
              </a:ext>
            </a:extLst>
          </p:cNvPr>
          <p:cNvPicPr>
            <a:picLocks noChangeAspect="1"/>
          </p:cNvPicPr>
          <p:nvPr/>
        </p:nvPicPr>
        <p:blipFill>
          <a:blip r:embed="rId4"/>
          <a:stretch>
            <a:fillRect/>
          </a:stretch>
        </p:blipFill>
        <p:spPr>
          <a:xfrm>
            <a:off x="8892278" y="3762564"/>
            <a:ext cx="3048264" cy="1767993"/>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9140DDCB-DE90-6E18-23A5-EAA94ABDB423}"/>
              </a:ext>
            </a:extLst>
          </p:cNvPr>
          <p:cNvPicPr>
            <a:picLocks noChangeAspect="1"/>
          </p:cNvPicPr>
          <p:nvPr/>
        </p:nvPicPr>
        <p:blipFill>
          <a:blip r:embed="rId5"/>
          <a:stretch>
            <a:fillRect/>
          </a:stretch>
        </p:blipFill>
        <p:spPr>
          <a:xfrm>
            <a:off x="37526" y="1510746"/>
            <a:ext cx="3371829" cy="3947662"/>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6158926C-3F2F-7FC7-B711-69BEF4F137B1}"/>
              </a:ext>
            </a:extLst>
          </p:cNvPr>
          <p:cNvPicPr>
            <a:picLocks noChangeAspect="1"/>
          </p:cNvPicPr>
          <p:nvPr/>
        </p:nvPicPr>
        <p:blipFill>
          <a:blip r:embed="rId6"/>
          <a:stretch>
            <a:fillRect/>
          </a:stretch>
        </p:blipFill>
        <p:spPr>
          <a:xfrm>
            <a:off x="8892278" y="1510746"/>
            <a:ext cx="2994920" cy="1767993"/>
          </a:xfrm>
          <a:prstGeom prst="rect">
            <a:avLst/>
          </a:prstGeom>
        </p:spPr>
      </p:pic>
    </p:spTree>
    <p:extLst>
      <p:ext uri="{BB962C8B-B14F-4D97-AF65-F5344CB8AC3E}">
        <p14:creationId xmlns:p14="http://schemas.microsoft.com/office/powerpoint/2010/main" val="219598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17</a:t>
            </a:fld>
            <a:endParaRPr lang="it-IT" dirty="0"/>
          </a:p>
        </p:txBody>
      </p:sp>
      <p:pic>
        <p:nvPicPr>
          <p:cNvPr id="5" name="Immagine 4">
            <a:extLst>
              <a:ext uri="{FF2B5EF4-FFF2-40B4-BE49-F238E27FC236}">
                <a16:creationId xmlns:a16="http://schemas.microsoft.com/office/drawing/2014/main" id="{125DF5AB-F9B6-F9EC-5747-335D79055AAC}"/>
              </a:ext>
            </a:extLst>
          </p:cNvPr>
          <p:cNvPicPr>
            <a:picLocks noChangeAspect="1"/>
          </p:cNvPicPr>
          <p:nvPr/>
        </p:nvPicPr>
        <p:blipFill>
          <a:blip r:embed="rId3"/>
          <a:stretch>
            <a:fillRect/>
          </a:stretch>
        </p:blipFill>
        <p:spPr>
          <a:xfrm>
            <a:off x="1180674" y="1310456"/>
            <a:ext cx="9830652" cy="4237087"/>
          </a:xfrm>
          <a:prstGeom prst="rect">
            <a:avLst/>
          </a:prstGeom>
        </p:spPr>
      </p:pic>
      <p:sp>
        <p:nvSpPr>
          <p:cNvPr id="8" name="CasellaDiTesto 7">
            <a:extLst>
              <a:ext uri="{FF2B5EF4-FFF2-40B4-BE49-F238E27FC236}">
                <a16:creationId xmlns:a16="http://schemas.microsoft.com/office/drawing/2014/main" id="{CD8E3630-BE77-2FCD-913E-6D9E280C28CC}"/>
              </a:ext>
            </a:extLst>
          </p:cNvPr>
          <p:cNvSpPr txBox="1"/>
          <p:nvPr/>
        </p:nvSpPr>
        <p:spPr>
          <a:xfrm>
            <a:off x="1147482" y="505943"/>
            <a:ext cx="6553612"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1</a:t>
            </a:r>
          </a:p>
        </p:txBody>
      </p:sp>
    </p:spTree>
    <p:extLst>
      <p:ext uri="{BB962C8B-B14F-4D97-AF65-F5344CB8AC3E}">
        <p14:creationId xmlns:p14="http://schemas.microsoft.com/office/powerpoint/2010/main" val="3044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18</a:t>
            </a:fld>
            <a:endParaRPr lang="it-IT" dirty="0"/>
          </a:p>
        </p:txBody>
      </p:sp>
      <p:pic>
        <p:nvPicPr>
          <p:cNvPr id="5" name="Immagine 4" descr="Immagine che contiene testo, interni, diverso&#10;&#10;Descrizione generata automaticamente">
            <a:extLst>
              <a:ext uri="{FF2B5EF4-FFF2-40B4-BE49-F238E27FC236}">
                <a16:creationId xmlns:a16="http://schemas.microsoft.com/office/drawing/2014/main" id="{F7C82F5B-BEA4-D49D-CD1B-5728003908AC}"/>
              </a:ext>
            </a:extLst>
          </p:cNvPr>
          <p:cNvPicPr>
            <a:picLocks noChangeAspect="1"/>
          </p:cNvPicPr>
          <p:nvPr/>
        </p:nvPicPr>
        <p:blipFill>
          <a:blip r:embed="rId3"/>
          <a:stretch>
            <a:fillRect/>
          </a:stretch>
        </p:blipFill>
        <p:spPr>
          <a:xfrm>
            <a:off x="1173052" y="1325697"/>
            <a:ext cx="9845893" cy="4206605"/>
          </a:xfrm>
          <a:prstGeom prst="rect">
            <a:avLst/>
          </a:prstGeom>
        </p:spPr>
      </p:pic>
      <p:sp>
        <p:nvSpPr>
          <p:cNvPr id="8" name="CasellaDiTesto 7">
            <a:extLst>
              <a:ext uri="{FF2B5EF4-FFF2-40B4-BE49-F238E27FC236}">
                <a16:creationId xmlns:a16="http://schemas.microsoft.com/office/drawing/2014/main" id="{8984EBEE-C47A-8CF6-87ED-1E441C7D437B}"/>
              </a:ext>
            </a:extLst>
          </p:cNvPr>
          <p:cNvSpPr txBox="1"/>
          <p:nvPr/>
        </p:nvSpPr>
        <p:spPr>
          <a:xfrm>
            <a:off x="1147481" y="513563"/>
            <a:ext cx="6360666" cy="646331"/>
          </a:xfrm>
          <a:prstGeom prst="rect">
            <a:avLst/>
          </a:prstGeom>
          <a:noFill/>
        </p:spPr>
        <p:txBody>
          <a:bodyPr wrap="square" rtlCol="0">
            <a:spAutoFit/>
          </a:bodyPr>
          <a:lstStyle/>
          <a:p>
            <a:r>
              <a:rPr lang="it-IT" sz="3600" b="1" dirty="0">
                <a:solidFill>
                  <a:schemeClr val="accent1"/>
                </a:solidFill>
                <a:latin typeface="+mj-lt"/>
                <a:ea typeface="+mj-ea"/>
                <a:cs typeface="+mj-cs"/>
              </a:rPr>
              <a:t>Temperature</a:t>
            </a:r>
            <a:r>
              <a:rPr lang="it-IT" sz="2000" b="1" dirty="0"/>
              <a:t> </a:t>
            </a:r>
            <a:r>
              <a:rPr lang="it-IT" sz="3600" b="1" dirty="0">
                <a:solidFill>
                  <a:schemeClr val="accent1"/>
                </a:solidFill>
                <a:latin typeface="+mj-lt"/>
                <a:ea typeface="+mj-ea"/>
                <a:cs typeface="+mj-cs"/>
              </a:rPr>
              <a:t>tracking of zone 2</a:t>
            </a:r>
          </a:p>
        </p:txBody>
      </p:sp>
    </p:spTree>
    <p:extLst>
      <p:ext uri="{BB962C8B-B14F-4D97-AF65-F5344CB8AC3E}">
        <p14:creationId xmlns:p14="http://schemas.microsoft.com/office/powerpoint/2010/main" val="3372595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288FBC4B-6ADC-7D28-1BE9-94EE09E090F9}"/>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4CA133EA-8BCD-B6EE-E4C4-98101C86EAA8}"/>
              </a:ext>
            </a:extLst>
          </p:cNvPr>
          <p:cNvSpPr>
            <a:spLocks noGrp="1"/>
          </p:cNvSpPr>
          <p:nvPr>
            <p:ph type="sldNum" sz="quarter" idx="18"/>
          </p:nvPr>
        </p:nvSpPr>
        <p:spPr/>
        <p:txBody>
          <a:bodyPr/>
          <a:lstStyle/>
          <a:p>
            <a:pPr rtl="0"/>
            <a:fld id="{8699F50C-BE38-4BD0-BA84-9B090E1F2B9B}" type="slidenum">
              <a:rPr lang="it-IT" noProof="0" smtClean="0"/>
              <a:t>19</a:t>
            </a:fld>
            <a:endParaRPr lang="it-IT" noProof="0" dirty="0"/>
          </a:p>
        </p:txBody>
      </p:sp>
      <p:pic>
        <p:nvPicPr>
          <p:cNvPr id="11" name="Immagine 10">
            <a:extLst>
              <a:ext uri="{FF2B5EF4-FFF2-40B4-BE49-F238E27FC236}">
                <a16:creationId xmlns:a16="http://schemas.microsoft.com/office/drawing/2014/main" id="{EE557F4C-2A7B-BCB1-AFF5-5A8CCFAF4DB5}"/>
              </a:ext>
            </a:extLst>
          </p:cNvPr>
          <p:cNvPicPr>
            <a:picLocks noChangeAspect="1"/>
          </p:cNvPicPr>
          <p:nvPr/>
        </p:nvPicPr>
        <p:blipFill>
          <a:blip r:embed="rId2"/>
          <a:stretch>
            <a:fillRect/>
          </a:stretch>
        </p:blipFill>
        <p:spPr>
          <a:xfrm>
            <a:off x="2464562" y="4070170"/>
            <a:ext cx="7089045" cy="2651305"/>
          </a:xfrm>
          <a:prstGeom prst="rect">
            <a:avLst/>
          </a:prstGeom>
        </p:spPr>
      </p:pic>
      <p:pic>
        <p:nvPicPr>
          <p:cNvPr id="19" name="Immagine 18">
            <a:extLst>
              <a:ext uri="{FF2B5EF4-FFF2-40B4-BE49-F238E27FC236}">
                <a16:creationId xmlns:a16="http://schemas.microsoft.com/office/drawing/2014/main" id="{B185E59F-CAEB-C2C4-7A90-C2D0ABEAAAE9}"/>
              </a:ext>
            </a:extLst>
          </p:cNvPr>
          <p:cNvPicPr>
            <a:picLocks noChangeAspect="1"/>
          </p:cNvPicPr>
          <p:nvPr/>
        </p:nvPicPr>
        <p:blipFill>
          <a:blip r:embed="rId3"/>
          <a:stretch>
            <a:fillRect/>
          </a:stretch>
        </p:blipFill>
        <p:spPr>
          <a:xfrm>
            <a:off x="2529876" y="1180754"/>
            <a:ext cx="7290750" cy="2833991"/>
          </a:xfrm>
          <a:prstGeom prst="rect">
            <a:avLst/>
          </a:prstGeom>
        </p:spPr>
      </p:pic>
      <p:sp>
        <p:nvSpPr>
          <p:cNvPr id="20" name="CasellaDiTesto 19">
            <a:extLst>
              <a:ext uri="{FF2B5EF4-FFF2-40B4-BE49-F238E27FC236}">
                <a16:creationId xmlns:a16="http://schemas.microsoft.com/office/drawing/2014/main" id="{4070621C-3698-6167-FD96-A17498CD8479}"/>
              </a:ext>
            </a:extLst>
          </p:cNvPr>
          <p:cNvSpPr txBox="1"/>
          <p:nvPr/>
        </p:nvSpPr>
        <p:spPr>
          <a:xfrm>
            <a:off x="338530" y="534423"/>
            <a:ext cx="10569284" cy="646331"/>
          </a:xfrm>
          <a:prstGeom prst="rect">
            <a:avLst/>
          </a:prstGeom>
          <a:noFill/>
        </p:spPr>
        <p:txBody>
          <a:bodyPr wrap="square" rtlCol="0">
            <a:spAutoFit/>
          </a:bodyPr>
          <a:lstStyle/>
          <a:p>
            <a:r>
              <a:rPr lang="it-IT" sz="3600" b="1" dirty="0">
                <a:solidFill>
                  <a:schemeClr val="accent1"/>
                </a:solidFill>
                <a:latin typeface="+mj-lt"/>
                <a:ea typeface="+mj-ea"/>
                <a:cs typeface="+mj-cs"/>
              </a:rPr>
              <a:t>Zone 1 Temperature tracking with different low limits </a:t>
            </a:r>
          </a:p>
        </p:txBody>
      </p:sp>
      <p:sp>
        <p:nvSpPr>
          <p:cNvPr id="21" name="CasellaDiTesto 20">
            <a:extLst>
              <a:ext uri="{FF2B5EF4-FFF2-40B4-BE49-F238E27FC236}">
                <a16:creationId xmlns:a16="http://schemas.microsoft.com/office/drawing/2014/main" id="{0B4FC4CE-D674-FDD6-0A54-CA91DBE22F84}"/>
              </a:ext>
            </a:extLst>
          </p:cNvPr>
          <p:cNvSpPr txBox="1"/>
          <p:nvPr/>
        </p:nvSpPr>
        <p:spPr>
          <a:xfrm>
            <a:off x="577687" y="2445994"/>
            <a:ext cx="1886875" cy="307777"/>
          </a:xfrm>
          <a:prstGeom prst="rect">
            <a:avLst/>
          </a:prstGeom>
          <a:noFill/>
        </p:spPr>
        <p:txBody>
          <a:bodyPr wrap="square" rtlCol="0">
            <a:spAutoFit/>
          </a:bodyPr>
          <a:lstStyle/>
          <a:p>
            <a:r>
              <a:rPr lang="it-IT" sz="1400" dirty="0"/>
              <a:t>Low </a:t>
            </a:r>
            <a:r>
              <a:rPr lang="it-IT" sz="1400" dirty="0" err="1"/>
              <a:t>limit</a:t>
            </a:r>
            <a:r>
              <a:rPr lang="it-IT" sz="1400" dirty="0"/>
              <a:t>= 5+273,15K</a:t>
            </a:r>
          </a:p>
        </p:txBody>
      </p:sp>
      <p:sp>
        <p:nvSpPr>
          <p:cNvPr id="22" name="CasellaDiTesto 21">
            <a:extLst>
              <a:ext uri="{FF2B5EF4-FFF2-40B4-BE49-F238E27FC236}">
                <a16:creationId xmlns:a16="http://schemas.microsoft.com/office/drawing/2014/main" id="{E7A295C1-11ED-0EA6-29A7-20E7FCD36340}"/>
              </a:ext>
            </a:extLst>
          </p:cNvPr>
          <p:cNvSpPr txBox="1"/>
          <p:nvPr/>
        </p:nvSpPr>
        <p:spPr>
          <a:xfrm>
            <a:off x="577687" y="5088045"/>
            <a:ext cx="1886875" cy="307777"/>
          </a:xfrm>
          <a:prstGeom prst="rect">
            <a:avLst/>
          </a:prstGeom>
          <a:noFill/>
        </p:spPr>
        <p:txBody>
          <a:bodyPr wrap="square" rtlCol="0">
            <a:spAutoFit/>
          </a:bodyPr>
          <a:lstStyle/>
          <a:p>
            <a:r>
              <a:rPr lang="it-IT" sz="1400" dirty="0"/>
              <a:t>Low </a:t>
            </a:r>
            <a:r>
              <a:rPr lang="it-IT" sz="1400" dirty="0" err="1"/>
              <a:t>limit</a:t>
            </a:r>
            <a:r>
              <a:rPr lang="it-IT" sz="1400" dirty="0"/>
              <a:t>= 7+273,15K</a:t>
            </a:r>
          </a:p>
        </p:txBody>
      </p:sp>
    </p:spTree>
    <p:extLst>
      <p:ext uri="{BB962C8B-B14F-4D97-AF65-F5344CB8AC3E}">
        <p14:creationId xmlns:p14="http://schemas.microsoft.com/office/powerpoint/2010/main" val="225673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2</a:t>
            </a:fld>
            <a:endParaRPr lang="it-IT" dirty="0"/>
          </a:p>
        </p:txBody>
      </p:sp>
      <p:sp>
        <p:nvSpPr>
          <p:cNvPr id="6" name="Titolo 5"/>
          <p:cNvSpPr>
            <a:spLocks noGrp="1"/>
          </p:cNvSpPr>
          <p:nvPr>
            <p:ph type="title"/>
          </p:nvPr>
        </p:nvSpPr>
        <p:spPr/>
        <p:txBody>
          <a:bodyPr/>
          <a:lstStyle/>
          <a:p>
            <a:r>
              <a:rPr lang="it-IT" dirty="0" err="1"/>
              <a:t>Controlled</a:t>
            </a:r>
            <a:r>
              <a:rPr lang="it-IT" dirty="0"/>
              <a:t> </a:t>
            </a:r>
            <a:r>
              <a:rPr lang="it-IT" dirty="0" err="1"/>
              <a:t>system</a:t>
            </a:r>
            <a:endParaRPr lang="en-GB" dirty="0"/>
          </a:p>
        </p:txBody>
      </p:sp>
      <p:pic>
        <p:nvPicPr>
          <p:cNvPr id="8" name="Segnaposto contenuto 7"/>
          <p:cNvPicPr>
            <a:picLocks noGrp="1" noChangeAspect="1"/>
          </p:cNvPicPr>
          <p:nvPr>
            <p:ph idx="1"/>
          </p:nvPr>
        </p:nvPicPr>
        <p:blipFill rotWithShape="1">
          <a:blip r:embed="rId3">
            <a:extLst>
              <a:ext uri="{28A0092B-C50C-407E-A947-70E740481C1C}">
                <a14:useLocalDpi xmlns:a14="http://schemas.microsoft.com/office/drawing/2010/main" val="0"/>
              </a:ext>
            </a:extLst>
          </a:blip>
          <a:srcRect r="677"/>
          <a:stretch/>
        </p:blipFill>
        <p:spPr>
          <a:xfrm>
            <a:off x="585616" y="2040144"/>
            <a:ext cx="10761258" cy="3768313"/>
          </a:xfrm>
        </p:spPr>
      </p:pic>
    </p:spTree>
    <p:extLst>
      <p:ext uri="{BB962C8B-B14F-4D97-AF65-F5344CB8AC3E}">
        <p14:creationId xmlns:p14="http://schemas.microsoft.com/office/powerpoint/2010/main" val="236739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99E8B753-8F9B-FB27-A65B-8B8775D38FCE}"/>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9BF2CC3D-E6AB-538A-F788-163E463EDEC1}"/>
              </a:ext>
            </a:extLst>
          </p:cNvPr>
          <p:cNvSpPr>
            <a:spLocks noGrp="1"/>
          </p:cNvSpPr>
          <p:nvPr>
            <p:ph type="sldNum" sz="quarter" idx="18"/>
          </p:nvPr>
        </p:nvSpPr>
        <p:spPr/>
        <p:txBody>
          <a:bodyPr/>
          <a:lstStyle/>
          <a:p>
            <a:pPr rtl="0"/>
            <a:fld id="{8699F50C-BE38-4BD0-BA84-9B090E1F2B9B}" type="slidenum">
              <a:rPr lang="it-IT" noProof="0" smtClean="0"/>
              <a:t>20</a:t>
            </a:fld>
            <a:endParaRPr lang="it-IT" noProof="0" dirty="0"/>
          </a:p>
        </p:txBody>
      </p:sp>
      <p:sp>
        <p:nvSpPr>
          <p:cNvPr id="5" name="Titolo 4">
            <a:extLst>
              <a:ext uri="{FF2B5EF4-FFF2-40B4-BE49-F238E27FC236}">
                <a16:creationId xmlns:a16="http://schemas.microsoft.com/office/drawing/2014/main" id="{23B11D5B-8EE9-BA95-85EB-A66526317EC6}"/>
              </a:ext>
            </a:extLst>
          </p:cNvPr>
          <p:cNvSpPr>
            <a:spLocks noGrp="1"/>
          </p:cNvSpPr>
          <p:nvPr>
            <p:ph type="title"/>
          </p:nvPr>
        </p:nvSpPr>
        <p:spPr>
          <a:xfrm>
            <a:off x="531814" y="352425"/>
            <a:ext cx="10722571" cy="1241632"/>
          </a:xfrm>
        </p:spPr>
        <p:txBody>
          <a:bodyPr>
            <a:normAutofit/>
          </a:bodyPr>
          <a:lstStyle/>
          <a:p>
            <a:pPr algn="ctr"/>
            <a:r>
              <a:rPr lang="it-IT" sz="3600" dirty="0"/>
              <a:t>Power consumption with different outlet temperatures in day mode</a:t>
            </a:r>
          </a:p>
        </p:txBody>
      </p:sp>
      <mc:AlternateContent xmlns:mc="http://schemas.openxmlformats.org/markup-compatibility/2006" xmlns:a14="http://schemas.microsoft.com/office/drawing/2010/main">
        <mc:Choice Requires="a14">
          <p:sp>
            <p:nvSpPr>
              <p:cNvPr id="6" name="Segnaposto testo 5">
                <a:extLst>
                  <a:ext uri="{FF2B5EF4-FFF2-40B4-BE49-F238E27FC236}">
                    <a16:creationId xmlns:a16="http://schemas.microsoft.com/office/drawing/2014/main" id="{21130B6F-AF23-5D3F-9A1C-13E67C11364D}"/>
                  </a:ext>
                </a:extLst>
              </p:cNvPr>
              <p:cNvSpPr>
                <a:spLocks noGrp="1"/>
              </p:cNvSpPr>
              <p:nvPr>
                <p:ph type="body" sz="quarter" idx="19"/>
              </p:nvPr>
            </p:nvSpPr>
            <p:spPr>
              <a:xfrm>
                <a:off x="531813" y="5263944"/>
                <a:ext cx="11422059" cy="1092406"/>
              </a:xfrm>
            </p:spPr>
            <p:txBody>
              <a:bodyPr/>
              <a:lstStyle/>
              <a:p>
                <a:r>
                  <a:rPr lang="it-IT" sz="1800" dirty="0"/>
                  <a:t>If</a:t>
                </a:r>
                <a:r>
                  <a:rPr lang="it-IT" sz="1600" dirty="0"/>
                  <a:t> </a:t>
                </a:r>
                <a:r>
                  <a:rPr lang="it-IT" sz="1800" dirty="0"/>
                  <a:t>I change the reference outlet temperature of the heater I get the following power consumption diagrams, </a:t>
                </a:r>
              </a:p>
              <a:p>
                <a:r>
                  <a:rPr lang="it-IT" sz="1800" dirty="0"/>
                  <a:t>where </a:t>
                </a:r>
                <a14:m>
                  <m:oMath xmlns:m="http://schemas.openxmlformats.org/officeDocument/2006/math">
                    <m:r>
                      <a:rPr lang="it-IT" sz="1800" b="0" i="0" smtClean="0">
                        <a:latin typeface="Cambria Math" panose="02040503050406030204" pitchFamily="18" charset="0"/>
                      </a:rPr>
                      <m:t> </m:t>
                    </m:r>
                    <m:r>
                      <a:rPr lang="it-IT" sz="1800">
                        <a:latin typeface="Cambria Math" panose="02040503050406030204" pitchFamily="18" charset="0"/>
                      </a:rPr>
                      <m:t> </m:t>
                    </m:r>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𝑎𝑣𝑒𝑟𝑎𝑔𝑒</m:t>
                        </m:r>
                      </m:sub>
                    </m:sSub>
                    <m:r>
                      <a:rPr lang="it-IT" sz="1800">
                        <a:latin typeface="Cambria Math" panose="02040503050406030204" pitchFamily="18" charset="0"/>
                      </a:rPr>
                      <m:t>=</m:t>
                    </m:r>
                    <m:f>
                      <m:fPr>
                        <m:ctrlPr>
                          <a:rPr lang="it-IT" sz="1800" i="1">
                            <a:latin typeface="Cambria Math" panose="02040503050406030204" pitchFamily="18" charset="0"/>
                          </a:rPr>
                        </m:ctrlPr>
                      </m:fPr>
                      <m:num>
                        <m:nary>
                          <m:naryPr>
                            <m:ctrlPr>
                              <a:rPr lang="it-IT" sz="1800" i="1">
                                <a:latin typeface="Cambria Math" panose="02040503050406030204" pitchFamily="18" charset="0"/>
                              </a:rPr>
                            </m:ctrlPr>
                          </m:naryPr>
                          <m:sub>
                            <m:r>
                              <m:rPr>
                                <m:brk m:alnAt="23"/>
                              </m:rPr>
                              <a:rPr lang="it-IT" sz="1800">
                                <a:latin typeface="Cambria Math" panose="02040503050406030204" pitchFamily="18" charset="0"/>
                              </a:rPr>
                              <m:t>0</m:t>
                            </m:r>
                          </m:sub>
                          <m:sup>
                            <m:r>
                              <a:rPr lang="it-IT" sz="1800">
                                <a:latin typeface="Cambria Math" panose="02040503050406030204" pitchFamily="18" charset="0"/>
                              </a:rPr>
                              <m:t>𝑡</m:t>
                            </m:r>
                          </m:sup>
                          <m:e>
                            <m:sSub>
                              <m:sSubPr>
                                <m:ctrlPr>
                                  <a:rPr lang="it-IT" sz="1800" i="1">
                                    <a:latin typeface="Cambria Math" panose="02040503050406030204" pitchFamily="18" charset="0"/>
                                  </a:rPr>
                                </m:ctrlPr>
                              </m:sSubPr>
                              <m:e>
                                <m:r>
                                  <a:rPr lang="it-IT" sz="1800">
                                    <a:latin typeface="Cambria Math" panose="02040503050406030204" pitchFamily="18" charset="0"/>
                                  </a:rPr>
                                  <m:t>𝑃</m:t>
                                </m:r>
                              </m:e>
                              <m:sub>
                                <m:r>
                                  <a:rPr lang="it-IT" sz="1800">
                                    <a:latin typeface="Cambria Math" panose="02040503050406030204" pitchFamily="18" charset="0"/>
                                  </a:rPr>
                                  <m:t>𝑡𝑜𝑡</m:t>
                                </m:r>
                              </m:sub>
                            </m:sSub>
                          </m:e>
                        </m:nary>
                      </m:num>
                      <m:den>
                        <m:r>
                          <a:rPr lang="it-IT" sz="1800">
                            <a:latin typeface="Cambria Math" panose="02040503050406030204" pitchFamily="18" charset="0"/>
                          </a:rPr>
                          <m:t>𝑡</m:t>
                        </m:r>
                      </m:den>
                    </m:f>
                  </m:oMath>
                </a14:m>
                <a:r>
                  <a:rPr lang="it-IT" sz="1800" dirty="0"/>
                  <a:t>. </a:t>
                </a:r>
              </a:p>
            </p:txBody>
          </p:sp>
        </mc:Choice>
        <mc:Fallback xmlns="">
          <p:sp>
            <p:nvSpPr>
              <p:cNvPr id="6" name="Segnaposto testo 5">
                <a:extLst>
                  <a:ext uri="{FF2B5EF4-FFF2-40B4-BE49-F238E27FC236}">
                    <a16:creationId xmlns:a16="http://schemas.microsoft.com/office/drawing/2014/main" id="{21130B6F-AF23-5D3F-9A1C-13E67C11364D}"/>
                  </a:ext>
                </a:extLst>
              </p:cNvPr>
              <p:cNvSpPr>
                <a:spLocks noGrp="1" noRot="1" noChangeAspect="1" noMove="1" noResize="1" noEditPoints="1" noAdjustHandles="1" noChangeArrowheads="1" noChangeShapeType="1" noTextEdit="1"/>
              </p:cNvSpPr>
              <p:nvPr>
                <p:ph type="body" sz="quarter" idx="19"/>
              </p:nvPr>
            </p:nvSpPr>
            <p:spPr>
              <a:xfrm>
                <a:off x="531813" y="5263944"/>
                <a:ext cx="11422059" cy="1092406"/>
              </a:xfrm>
              <a:blipFill>
                <a:blip r:embed="rId5"/>
                <a:stretch>
                  <a:fillRect l="-427" t="-5587"/>
                </a:stretch>
              </a:blipFill>
            </p:spPr>
            <p:txBody>
              <a:bodyPr/>
              <a:lstStyle/>
              <a:p>
                <a:r>
                  <a:rPr lang="en-GB">
                    <a:noFill/>
                  </a:rPr>
                  <a:t> </a:t>
                </a:r>
              </a:p>
            </p:txBody>
          </p:sp>
        </mc:Fallback>
      </mc:AlternateContent>
      <p:pic>
        <p:nvPicPr>
          <p:cNvPr id="9" name="Immagine 8">
            <a:extLst>
              <a:ext uri="{FF2B5EF4-FFF2-40B4-BE49-F238E27FC236}">
                <a16:creationId xmlns:a16="http://schemas.microsoft.com/office/drawing/2014/main" id="{6D97D7FA-335D-C1CF-5A4A-A3F9853B509D}"/>
              </a:ext>
            </a:extLst>
          </p:cNvPr>
          <p:cNvPicPr>
            <a:picLocks noChangeAspect="1"/>
          </p:cNvPicPr>
          <p:nvPr/>
        </p:nvPicPr>
        <p:blipFill>
          <a:blip r:embed="rId6"/>
          <a:stretch>
            <a:fillRect/>
          </a:stretch>
        </p:blipFill>
        <p:spPr>
          <a:xfrm>
            <a:off x="467872" y="1594057"/>
            <a:ext cx="5301678" cy="3314286"/>
          </a:xfrm>
          <a:prstGeom prst="rect">
            <a:avLst/>
          </a:prstGeom>
        </p:spPr>
      </p:pic>
      <p:pic>
        <p:nvPicPr>
          <p:cNvPr id="11" name="Immagine 10">
            <a:extLst>
              <a:ext uri="{FF2B5EF4-FFF2-40B4-BE49-F238E27FC236}">
                <a16:creationId xmlns:a16="http://schemas.microsoft.com/office/drawing/2014/main" id="{04A87ED5-08EC-8BE4-D744-FE55903F866F}"/>
              </a:ext>
            </a:extLst>
          </p:cNvPr>
          <p:cNvPicPr>
            <a:picLocks noChangeAspect="1"/>
          </p:cNvPicPr>
          <p:nvPr/>
        </p:nvPicPr>
        <p:blipFill>
          <a:blip r:embed="rId7"/>
          <a:stretch>
            <a:fillRect/>
          </a:stretch>
        </p:blipFill>
        <p:spPr>
          <a:xfrm>
            <a:off x="6196708" y="1594057"/>
            <a:ext cx="5757165" cy="3314286"/>
          </a:xfrm>
          <a:prstGeom prst="rect">
            <a:avLst/>
          </a:prstGeom>
        </p:spPr>
      </p:pic>
      <p:pic>
        <p:nvPicPr>
          <p:cNvPr id="13" name="Picture 12" descr="\documentclass{article}&#10;\usepackage{amsmath}&#10;\pagestyle{empty}&#10;\begin{document}&#10;\begin{equation*}&#10;T^o=40^{\circ}C&#10;\end{equation*}&#10;\end{document}" title="IguanaTex Bitmap Display">
            <a:extLst>
              <a:ext uri="{FF2B5EF4-FFF2-40B4-BE49-F238E27FC236}">
                <a16:creationId xmlns:a16="http://schemas.microsoft.com/office/drawing/2014/main" id="{B777AF15-E6F2-9130-85AA-52BD3FE5C4B4}"/>
              </a:ext>
            </a:extLst>
          </p:cNvPr>
          <p:cNvPicPr>
            <a:picLocks noChangeAspect="1"/>
          </p:cNvPicPr>
          <p:nvPr>
            <p:custDataLst>
              <p:tags r:id="rId1"/>
            </p:custDataLst>
          </p:nvPr>
        </p:nvPicPr>
        <p:blipFill>
          <a:blip r:embed="rId8"/>
          <a:stretch>
            <a:fillRect/>
          </a:stretch>
        </p:blipFill>
        <p:spPr>
          <a:xfrm>
            <a:off x="4360411" y="2124536"/>
            <a:ext cx="1190095" cy="193524"/>
          </a:xfrm>
          <a:prstGeom prst="rect">
            <a:avLst/>
          </a:prstGeom>
        </p:spPr>
      </p:pic>
      <p:pic>
        <p:nvPicPr>
          <p:cNvPr id="15" name="Picture 14" descr="\documentclass{article}&#10;\usepackage{amsmath}&#10;\pagestyle{empty}&#10;\begin{document}&#10;\begin{equation*}&#10;T^o=50^{\circ}C&#10;\end{equation*}&#10;\end{document}" title="IguanaTex Bitmap Display">
            <a:extLst>
              <a:ext uri="{FF2B5EF4-FFF2-40B4-BE49-F238E27FC236}">
                <a16:creationId xmlns:a16="http://schemas.microsoft.com/office/drawing/2014/main" id="{91E7DEB6-F0C8-6197-9E19-8AAFB161F7DA}"/>
              </a:ext>
            </a:extLst>
          </p:cNvPr>
          <p:cNvPicPr>
            <a:picLocks noChangeAspect="1"/>
          </p:cNvPicPr>
          <p:nvPr>
            <p:custDataLst>
              <p:tags r:id="rId2"/>
            </p:custDataLst>
          </p:nvPr>
        </p:nvPicPr>
        <p:blipFill>
          <a:blip r:embed="rId9"/>
          <a:stretch>
            <a:fillRect/>
          </a:stretch>
        </p:blipFill>
        <p:spPr>
          <a:xfrm>
            <a:off x="10326989" y="2124536"/>
            <a:ext cx="1190095" cy="193524"/>
          </a:xfrm>
          <a:prstGeom prst="rect">
            <a:avLst/>
          </a:prstGeom>
        </p:spPr>
      </p:pic>
      <p:pic>
        <p:nvPicPr>
          <p:cNvPr id="19" name="Picture 18" descr="\documentclass{article}&#10;\usepackage{amsmath}&#10;\pagestyle{empty}&#10;\begin{document}&#10;\begin{equation*}&#10;T^o \uparrow \; \Rightarrow \, P_{average}\uparrow&#10;\end{equation*}&#10;\end{document}" title="IguanaTex Bitmap Display">
            <a:extLst>
              <a:ext uri="{FF2B5EF4-FFF2-40B4-BE49-F238E27FC236}">
                <a16:creationId xmlns:a16="http://schemas.microsoft.com/office/drawing/2014/main" id="{8B5C604A-E5E4-12BC-6B28-E61BDF853F06}"/>
              </a:ext>
            </a:extLst>
          </p:cNvPr>
          <p:cNvPicPr>
            <a:picLocks noChangeAspect="1"/>
          </p:cNvPicPr>
          <p:nvPr>
            <p:custDataLst>
              <p:tags r:id="rId3"/>
            </p:custDataLst>
          </p:nvPr>
        </p:nvPicPr>
        <p:blipFill>
          <a:blip r:embed="rId10"/>
          <a:stretch>
            <a:fillRect/>
          </a:stretch>
        </p:blipFill>
        <p:spPr>
          <a:xfrm>
            <a:off x="5088762" y="5859185"/>
            <a:ext cx="2014476" cy="257524"/>
          </a:xfrm>
          <a:prstGeom prst="rect">
            <a:avLst/>
          </a:prstGeom>
        </p:spPr>
      </p:pic>
    </p:spTree>
    <p:extLst>
      <p:ext uri="{BB962C8B-B14F-4D97-AF65-F5344CB8AC3E}">
        <p14:creationId xmlns:p14="http://schemas.microsoft.com/office/powerpoint/2010/main" val="260175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ACBC0392-A449-DD19-5455-22BD88D5F610}"/>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4" name="Segnaposto numero diapositiva 3">
            <a:extLst>
              <a:ext uri="{FF2B5EF4-FFF2-40B4-BE49-F238E27FC236}">
                <a16:creationId xmlns:a16="http://schemas.microsoft.com/office/drawing/2014/main" id="{BD428E3B-F9EB-B71D-A4D0-FB83BF670720}"/>
              </a:ext>
            </a:extLst>
          </p:cNvPr>
          <p:cNvSpPr>
            <a:spLocks noGrp="1"/>
          </p:cNvSpPr>
          <p:nvPr>
            <p:ph type="sldNum" sz="quarter" idx="18"/>
          </p:nvPr>
        </p:nvSpPr>
        <p:spPr/>
        <p:txBody>
          <a:bodyPr/>
          <a:lstStyle/>
          <a:p>
            <a:pPr rtl="0"/>
            <a:fld id="{8699F50C-BE38-4BD0-BA84-9B090E1F2B9B}" type="slidenum">
              <a:rPr lang="it-IT" noProof="0" smtClean="0"/>
              <a:t>21</a:t>
            </a:fld>
            <a:endParaRPr lang="it-IT" noProof="0" dirty="0"/>
          </a:p>
        </p:txBody>
      </p:sp>
      <p:sp>
        <p:nvSpPr>
          <p:cNvPr id="5" name="Titolo 4">
            <a:extLst>
              <a:ext uri="{FF2B5EF4-FFF2-40B4-BE49-F238E27FC236}">
                <a16:creationId xmlns:a16="http://schemas.microsoft.com/office/drawing/2014/main" id="{7096C3E5-7585-78DF-317F-8794E408BAAA}"/>
              </a:ext>
            </a:extLst>
          </p:cNvPr>
          <p:cNvSpPr>
            <a:spLocks noGrp="1"/>
          </p:cNvSpPr>
          <p:nvPr>
            <p:ph type="title"/>
          </p:nvPr>
        </p:nvSpPr>
        <p:spPr>
          <a:xfrm>
            <a:off x="518678" y="209028"/>
            <a:ext cx="10435072" cy="1497852"/>
          </a:xfrm>
        </p:spPr>
        <p:txBody>
          <a:bodyPr>
            <a:normAutofit/>
          </a:bodyPr>
          <a:lstStyle/>
          <a:p>
            <a:pPr algn="ctr"/>
            <a:r>
              <a:rPr lang="it-IT" sz="3600" dirty="0"/>
              <a:t>Power </a:t>
            </a:r>
            <a:r>
              <a:rPr lang="it-IT" sz="3600" dirty="0" err="1"/>
              <a:t>consumption</a:t>
            </a:r>
            <a:r>
              <a:rPr lang="it-IT" sz="3600" dirty="0"/>
              <a:t> with </a:t>
            </a:r>
            <a:r>
              <a:rPr lang="it-IT" sz="3600" dirty="0" err="1"/>
              <a:t>different</a:t>
            </a:r>
            <a:r>
              <a:rPr lang="it-IT" sz="3600" dirty="0"/>
              <a:t> outlet pressure in day mode</a:t>
            </a:r>
          </a:p>
        </p:txBody>
      </p:sp>
      <p:sp>
        <p:nvSpPr>
          <p:cNvPr id="6" name="Segnaposto testo 5">
            <a:extLst>
              <a:ext uri="{FF2B5EF4-FFF2-40B4-BE49-F238E27FC236}">
                <a16:creationId xmlns:a16="http://schemas.microsoft.com/office/drawing/2014/main" id="{B642BB4C-A0FB-4F69-9220-8658910171F1}"/>
              </a:ext>
            </a:extLst>
          </p:cNvPr>
          <p:cNvSpPr>
            <a:spLocks noGrp="1"/>
          </p:cNvSpPr>
          <p:nvPr>
            <p:ph type="body" sz="quarter" idx="19"/>
          </p:nvPr>
        </p:nvSpPr>
        <p:spPr>
          <a:xfrm>
            <a:off x="518678" y="5352039"/>
            <a:ext cx="11195802" cy="757742"/>
          </a:xfrm>
        </p:spPr>
        <p:txBody>
          <a:bodyPr/>
          <a:lstStyle/>
          <a:p>
            <a:r>
              <a:rPr lang="it-IT" sz="1800" dirty="0"/>
              <a:t>The</a:t>
            </a:r>
            <a:r>
              <a:rPr lang="it-IT" sz="1600" dirty="0"/>
              <a:t> </a:t>
            </a:r>
            <a:r>
              <a:rPr lang="it-IT" sz="1800" dirty="0"/>
              <a:t>higher the reference pressure, the more the pump will be used. As the overall consumption remains the same, I can decrease or increase the pressure reference based on the efficiency of the heater and the pump.</a:t>
            </a:r>
          </a:p>
        </p:txBody>
      </p:sp>
      <p:pic>
        <p:nvPicPr>
          <p:cNvPr id="9" name="Immagine 8">
            <a:extLst>
              <a:ext uri="{FF2B5EF4-FFF2-40B4-BE49-F238E27FC236}">
                <a16:creationId xmlns:a16="http://schemas.microsoft.com/office/drawing/2014/main" id="{2ADE09C8-1C44-5BCC-7D23-837B6B788A8C}"/>
              </a:ext>
            </a:extLst>
          </p:cNvPr>
          <p:cNvPicPr>
            <a:picLocks noChangeAspect="1"/>
          </p:cNvPicPr>
          <p:nvPr/>
        </p:nvPicPr>
        <p:blipFill>
          <a:blip r:embed="rId4"/>
          <a:stretch>
            <a:fillRect/>
          </a:stretch>
        </p:blipFill>
        <p:spPr>
          <a:xfrm>
            <a:off x="294189" y="1648127"/>
            <a:ext cx="5344612" cy="3289275"/>
          </a:xfrm>
          <a:prstGeom prst="rect">
            <a:avLst/>
          </a:prstGeom>
        </p:spPr>
      </p:pic>
      <p:pic>
        <p:nvPicPr>
          <p:cNvPr id="11" name="Immagine 10">
            <a:extLst>
              <a:ext uri="{FF2B5EF4-FFF2-40B4-BE49-F238E27FC236}">
                <a16:creationId xmlns:a16="http://schemas.microsoft.com/office/drawing/2014/main" id="{7EA66E4F-CF81-A6E5-7B95-F0B014123A79}"/>
              </a:ext>
            </a:extLst>
          </p:cNvPr>
          <p:cNvPicPr>
            <a:picLocks noChangeAspect="1"/>
          </p:cNvPicPr>
          <p:nvPr/>
        </p:nvPicPr>
        <p:blipFill>
          <a:blip r:embed="rId5"/>
          <a:stretch>
            <a:fillRect/>
          </a:stretch>
        </p:blipFill>
        <p:spPr>
          <a:xfrm>
            <a:off x="5863290" y="1648127"/>
            <a:ext cx="5527040" cy="3339364"/>
          </a:xfrm>
          <a:prstGeom prst="rect">
            <a:avLst/>
          </a:prstGeom>
        </p:spPr>
      </p:pic>
      <p:pic>
        <p:nvPicPr>
          <p:cNvPr id="10" name="Picture 9"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04C9E87F-765E-7F0D-899C-479662D02B18}"/>
              </a:ext>
            </a:extLst>
          </p:cNvPr>
          <p:cNvPicPr>
            <a:picLocks noChangeAspect="1"/>
          </p:cNvPicPr>
          <p:nvPr>
            <p:custDataLst>
              <p:tags r:id="rId1"/>
            </p:custDataLst>
          </p:nvPr>
        </p:nvPicPr>
        <p:blipFill>
          <a:blip r:embed="rId6"/>
          <a:stretch>
            <a:fillRect/>
          </a:stretch>
        </p:blipFill>
        <p:spPr>
          <a:xfrm>
            <a:off x="4050019" y="2121517"/>
            <a:ext cx="1298286" cy="231619"/>
          </a:xfrm>
          <a:prstGeom prst="rect">
            <a:avLst/>
          </a:prstGeom>
        </p:spPr>
      </p:pic>
      <p:pic>
        <p:nvPicPr>
          <p:cNvPr id="14" name="Picture 13"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BBD96118-2100-D539-D62B-C28E6C68C372}"/>
              </a:ext>
            </a:extLst>
          </p:cNvPr>
          <p:cNvPicPr>
            <a:picLocks noChangeAspect="1"/>
          </p:cNvPicPr>
          <p:nvPr>
            <p:custDataLst>
              <p:tags r:id="rId2"/>
            </p:custDataLst>
          </p:nvPr>
        </p:nvPicPr>
        <p:blipFill>
          <a:blip r:embed="rId7"/>
          <a:stretch>
            <a:fillRect/>
          </a:stretch>
        </p:blipFill>
        <p:spPr>
          <a:xfrm>
            <a:off x="9848685" y="2121517"/>
            <a:ext cx="1298286" cy="231619"/>
          </a:xfrm>
          <a:prstGeom prst="rect">
            <a:avLst/>
          </a:prstGeom>
        </p:spPr>
      </p:pic>
    </p:spTree>
    <p:extLst>
      <p:ext uri="{BB962C8B-B14F-4D97-AF65-F5344CB8AC3E}">
        <p14:creationId xmlns:p14="http://schemas.microsoft.com/office/powerpoint/2010/main" val="10037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127FAE9C-4E5A-44B2-7485-E2B1DBC18D5D}"/>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191DB7C2-72B3-855C-92E6-A0BEB5E79C9C}"/>
              </a:ext>
            </a:extLst>
          </p:cNvPr>
          <p:cNvSpPr>
            <a:spLocks noGrp="1"/>
          </p:cNvSpPr>
          <p:nvPr>
            <p:ph type="sldNum" sz="quarter" idx="18"/>
          </p:nvPr>
        </p:nvSpPr>
        <p:spPr/>
        <p:txBody>
          <a:bodyPr/>
          <a:lstStyle/>
          <a:p>
            <a:pPr rtl="0"/>
            <a:fld id="{8699F50C-BE38-4BD0-BA84-9B090E1F2B9B}" type="slidenum">
              <a:rPr lang="it-IT" noProof="0" smtClean="0"/>
              <a:t>22</a:t>
            </a:fld>
            <a:endParaRPr lang="it-IT" noProof="0" dirty="0"/>
          </a:p>
        </p:txBody>
      </p:sp>
      <p:sp>
        <p:nvSpPr>
          <p:cNvPr id="5" name="Titolo 4">
            <a:extLst>
              <a:ext uri="{FF2B5EF4-FFF2-40B4-BE49-F238E27FC236}">
                <a16:creationId xmlns:a16="http://schemas.microsoft.com/office/drawing/2014/main" id="{1351CB6A-E4AE-F8BF-6913-5BEB470DFDD7}"/>
              </a:ext>
            </a:extLst>
          </p:cNvPr>
          <p:cNvSpPr>
            <a:spLocks noGrp="1"/>
          </p:cNvSpPr>
          <p:nvPr>
            <p:ph type="title"/>
          </p:nvPr>
        </p:nvSpPr>
        <p:spPr>
          <a:xfrm>
            <a:off x="518678" y="209028"/>
            <a:ext cx="10435072" cy="1000647"/>
          </a:xfrm>
        </p:spPr>
        <p:txBody>
          <a:bodyPr>
            <a:normAutofit/>
          </a:bodyPr>
          <a:lstStyle/>
          <a:p>
            <a:r>
              <a:rPr lang="it-IT" sz="3600" dirty="0" err="1"/>
              <a:t>Comparison</a:t>
            </a:r>
            <a:r>
              <a:rPr lang="it-IT" sz="3600" dirty="0"/>
              <a:t> of </a:t>
            </a:r>
            <a:r>
              <a:rPr lang="it-IT" sz="3600" dirty="0" err="1"/>
              <a:t>different</a:t>
            </a:r>
            <a:r>
              <a:rPr lang="it-IT" sz="3600" dirty="0"/>
              <a:t> </a:t>
            </a:r>
            <a:r>
              <a:rPr lang="it-IT" sz="3600" dirty="0" err="1"/>
              <a:t>reference</a:t>
            </a:r>
            <a:r>
              <a:rPr lang="it-IT" sz="3600" dirty="0"/>
              <a:t> </a:t>
            </a:r>
            <a:r>
              <a:rPr lang="it-IT" sz="3600" dirty="0" err="1"/>
              <a:t>values</a:t>
            </a:r>
            <a:r>
              <a:rPr lang="it-IT" sz="3600" dirty="0"/>
              <a:t> in day mode</a:t>
            </a:r>
          </a:p>
        </p:txBody>
      </p:sp>
      <p:sp>
        <p:nvSpPr>
          <p:cNvPr id="6" name="Segnaposto testo 5">
            <a:extLst>
              <a:ext uri="{FF2B5EF4-FFF2-40B4-BE49-F238E27FC236}">
                <a16:creationId xmlns:a16="http://schemas.microsoft.com/office/drawing/2014/main" id="{C0E8B029-14A1-4D00-1E22-77C22EB834AE}"/>
              </a:ext>
            </a:extLst>
          </p:cNvPr>
          <p:cNvSpPr>
            <a:spLocks noGrp="1"/>
          </p:cNvSpPr>
          <p:nvPr>
            <p:ph type="body" sz="quarter" idx="19"/>
          </p:nvPr>
        </p:nvSpPr>
        <p:spPr>
          <a:xfrm>
            <a:off x="531814" y="5483224"/>
            <a:ext cx="10898186" cy="708025"/>
          </a:xfrm>
        </p:spPr>
        <p:txBody>
          <a:bodyPr/>
          <a:lstStyle/>
          <a:p>
            <a:r>
              <a:rPr lang="it-IT" sz="1800" dirty="0"/>
              <a:t>Modifying the pressure and outlet temperature references I don’t change the room temperature dynamics. I only have a small reduction of the amplitude of oscillations in the case I operate at higher pressure. It is not advisable therefore to operate at higher fluid temperatures because I don’t have consistent advantages.</a:t>
            </a:r>
          </a:p>
        </p:txBody>
      </p:sp>
      <p:pic>
        <p:nvPicPr>
          <p:cNvPr id="9" name="Immagine 8">
            <a:extLst>
              <a:ext uri="{FF2B5EF4-FFF2-40B4-BE49-F238E27FC236}">
                <a16:creationId xmlns:a16="http://schemas.microsoft.com/office/drawing/2014/main" id="{BF15D188-5F90-3A70-0C01-BCB4658582C5}"/>
              </a:ext>
            </a:extLst>
          </p:cNvPr>
          <p:cNvPicPr>
            <a:picLocks noChangeAspect="1"/>
          </p:cNvPicPr>
          <p:nvPr/>
        </p:nvPicPr>
        <p:blipFill>
          <a:blip r:embed="rId4"/>
          <a:stretch>
            <a:fillRect/>
          </a:stretch>
        </p:blipFill>
        <p:spPr>
          <a:xfrm>
            <a:off x="518678" y="1374776"/>
            <a:ext cx="4948672" cy="3511549"/>
          </a:xfrm>
          <a:prstGeom prst="rect">
            <a:avLst/>
          </a:prstGeom>
        </p:spPr>
      </p:pic>
      <p:pic>
        <p:nvPicPr>
          <p:cNvPr id="11" name="Immagine 10">
            <a:extLst>
              <a:ext uri="{FF2B5EF4-FFF2-40B4-BE49-F238E27FC236}">
                <a16:creationId xmlns:a16="http://schemas.microsoft.com/office/drawing/2014/main" id="{728F5374-4441-9CC9-ACBB-F973280BA474}"/>
              </a:ext>
            </a:extLst>
          </p:cNvPr>
          <p:cNvPicPr>
            <a:picLocks noChangeAspect="1"/>
          </p:cNvPicPr>
          <p:nvPr/>
        </p:nvPicPr>
        <p:blipFill>
          <a:blip r:embed="rId5"/>
          <a:stretch>
            <a:fillRect/>
          </a:stretch>
        </p:blipFill>
        <p:spPr>
          <a:xfrm>
            <a:off x="5736214" y="1572039"/>
            <a:ext cx="4867275"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95A2E64-B2F8-581C-2D19-B1ECDD568F26}"/>
              </a:ext>
            </a:extLst>
          </p:cNvPr>
          <p:cNvPicPr>
            <a:picLocks noChangeAspect="1"/>
          </p:cNvPicPr>
          <p:nvPr>
            <p:custDataLst>
              <p:tags r:id="rId1"/>
            </p:custDataLst>
          </p:nvPr>
        </p:nvPicPr>
        <p:blipFill>
          <a:blip r:embed="rId6"/>
          <a:stretch>
            <a:fillRect/>
          </a:stretch>
        </p:blipFill>
        <p:spPr>
          <a:xfrm>
            <a:off x="3804187" y="3748981"/>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FDDD51E8-DB81-B665-2410-79D0090CC966}"/>
              </a:ext>
            </a:extLst>
          </p:cNvPr>
          <p:cNvPicPr>
            <a:picLocks noChangeAspect="1"/>
          </p:cNvPicPr>
          <p:nvPr>
            <p:custDataLst>
              <p:tags r:id="rId2"/>
            </p:custDataLst>
          </p:nvPr>
        </p:nvPicPr>
        <p:blipFill>
          <a:blip r:embed="rId7"/>
          <a:stretch>
            <a:fillRect/>
          </a:stretch>
        </p:blipFill>
        <p:spPr>
          <a:xfrm>
            <a:off x="9127232" y="3748981"/>
            <a:ext cx="1298286" cy="231619"/>
          </a:xfrm>
          <a:prstGeom prst="rect">
            <a:avLst/>
          </a:prstGeom>
        </p:spPr>
      </p:pic>
    </p:spTree>
    <p:extLst>
      <p:ext uri="{BB962C8B-B14F-4D97-AF65-F5344CB8AC3E}">
        <p14:creationId xmlns:p14="http://schemas.microsoft.com/office/powerpoint/2010/main" val="71946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75CEE3CA-029A-E4C7-4671-951CC53E6AD7}"/>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9477162B-BD6B-EF7E-E4D8-483519E4C2EE}"/>
              </a:ext>
            </a:extLst>
          </p:cNvPr>
          <p:cNvSpPr>
            <a:spLocks noGrp="1"/>
          </p:cNvSpPr>
          <p:nvPr>
            <p:ph type="sldNum" sz="quarter" idx="18"/>
          </p:nvPr>
        </p:nvSpPr>
        <p:spPr/>
        <p:txBody>
          <a:bodyPr/>
          <a:lstStyle/>
          <a:p>
            <a:pPr rtl="0"/>
            <a:fld id="{8699F50C-BE38-4BD0-BA84-9B090E1F2B9B}" type="slidenum">
              <a:rPr lang="it-IT" noProof="0" smtClean="0"/>
              <a:t>23</a:t>
            </a:fld>
            <a:endParaRPr lang="it-IT" noProof="0" dirty="0"/>
          </a:p>
        </p:txBody>
      </p:sp>
      <p:sp>
        <p:nvSpPr>
          <p:cNvPr id="5" name="Titolo 4">
            <a:extLst>
              <a:ext uri="{FF2B5EF4-FFF2-40B4-BE49-F238E27FC236}">
                <a16:creationId xmlns:a16="http://schemas.microsoft.com/office/drawing/2014/main" id="{97942E0A-E5D1-8CCF-308E-D82760195ED3}"/>
              </a:ext>
            </a:extLst>
          </p:cNvPr>
          <p:cNvSpPr>
            <a:spLocks noGrp="1"/>
          </p:cNvSpPr>
          <p:nvPr>
            <p:ph type="title"/>
          </p:nvPr>
        </p:nvSpPr>
        <p:spPr>
          <a:xfrm>
            <a:off x="518676" y="136526"/>
            <a:ext cx="10840017" cy="1602536"/>
          </a:xfrm>
        </p:spPr>
        <p:txBody>
          <a:bodyPr>
            <a:normAutofit/>
          </a:bodyPr>
          <a:lstStyle/>
          <a:p>
            <a:r>
              <a:rPr lang="it-IT" sz="3600" dirty="0"/>
              <a:t>Power consumption with different outlet temperatures in day/night mode</a:t>
            </a:r>
          </a:p>
        </p:txBody>
      </p:sp>
      <p:sp>
        <p:nvSpPr>
          <p:cNvPr id="6" name="Segnaposto testo 5">
            <a:extLst>
              <a:ext uri="{FF2B5EF4-FFF2-40B4-BE49-F238E27FC236}">
                <a16:creationId xmlns:a16="http://schemas.microsoft.com/office/drawing/2014/main" id="{01C64ADB-39BD-ABFB-2041-0B4318133C29}"/>
              </a:ext>
            </a:extLst>
          </p:cNvPr>
          <p:cNvSpPr>
            <a:spLocks noGrp="1"/>
          </p:cNvSpPr>
          <p:nvPr>
            <p:ph type="body" sz="quarter" idx="19"/>
          </p:nvPr>
        </p:nvSpPr>
        <p:spPr>
          <a:xfrm>
            <a:off x="531813" y="5362574"/>
            <a:ext cx="11129721" cy="581025"/>
          </a:xfrm>
        </p:spPr>
        <p:txBody>
          <a:bodyPr/>
          <a:lstStyle/>
          <a:p>
            <a:r>
              <a:rPr lang="it-IT" sz="1800" dirty="0"/>
              <a:t>The same behavior can also be observed in the day/night mode. The only difference with the previous case is that the same increment of the fluid temperature produces now a higher average power increase: 12% compared to a 10.7% increase in the day mode.</a:t>
            </a:r>
          </a:p>
        </p:txBody>
      </p:sp>
      <p:pic>
        <p:nvPicPr>
          <p:cNvPr id="9" name="Immagine 8">
            <a:extLst>
              <a:ext uri="{FF2B5EF4-FFF2-40B4-BE49-F238E27FC236}">
                <a16:creationId xmlns:a16="http://schemas.microsoft.com/office/drawing/2014/main" id="{96FC68D7-63FE-0AB2-DFEB-0B2AE443CF73}"/>
              </a:ext>
            </a:extLst>
          </p:cNvPr>
          <p:cNvPicPr>
            <a:picLocks noChangeAspect="1"/>
          </p:cNvPicPr>
          <p:nvPr/>
        </p:nvPicPr>
        <p:blipFill>
          <a:blip r:embed="rId4"/>
          <a:stretch>
            <a:fillRect/>
          </a:stretch>
        </p:blipFill>
        <p:spPr>
          <a:xfrm>
            <a:off x="518677" y="1826464"/>
            <a:ext cx="5571429" cy="3314286"/>
          </a:xfrm>
          <a:prstGeom prst="rect">
            <a:avLst/>
          </a:prstGeom>
        </p:spPr>
      </p:pic>
      <p:pic>
        <p:nvPicPr>
          <p:cNvPr id="13" name="Immagine 12">
            <a:extLst>
              <a:ext uri="{FF2B5EF4-FFF2-40B4-BE49-F238E27FC236}">
                <a16:creationId xmlns:a16="http://schemas.microsoft.com/office/drawing/2014/main" id="{5076AE8A-F4B8-E252-E7B5-78B1C4D0B929}"/>
              </a:ext>
            </a:extLst>
          </p:cNvPr>
          <p:cNvPicPr>
            <a:picLocks noChangeAspect="1"/>
          </p:cNvPicPr>
          <p:nvPr/>
        </p:nvPicPr>
        <p:blipFill>
          <a:blip r:embed="rId5"/>
          <a:stretch>
            <a:fillRect/>
          </a:stretch>
        </p:blipFill>
        <p:spPr>
          <a:xfrm>
            <a:off x="6177310" y="1804653"/>
            <a:ext cx="5571429" cy="3314286"/>
          </a:xfrm>
          <a:prstGeom prst="rect">
            <a:avLst/>
          </a:prstGeom>
        </p:spPr>
      </p:pic>
      <p:pic>
        <p:nvPicPr>
          <p:cNvPr id="8" name="Picture 7" descr="\documentclass{article}&#10;\usepackage{amsmath}&#10;\pagestyle{empty}&#10;\begin{document}&#10;\begin{equation*}&#10;T^o=40^{\circ}C&#10;\end{equation*}&#10;\end{document}" title="IguanaTex Bitmap Display">
            <a:extLst>
              <a:ext uri="{FF2B5EF4-FFF2-40B4-BE49-F238E27FC236}">
                <a16:creationId xmlns:a16="http://schemas.microsoft.com/office/drawing/2014/main" id="{13C86144-A422-097F-5ABC-33BB14716837}"/>
              </a:ext>
            </a:extLst>
          </p:cNvPr>
          <p:cNvPicPr>
            <a:picLocks noChangeAspect="1"/>
          </p:cNvPicPr>
          <p:nvPr>
            <p:custDataLst>
              <p:tags r:id="rId1"/>
            </p:custDataLst>
          </p:nvPr>
        </p:nvPicPr>
        <p:blipFill>
          <a:blip r:embed="rId6"/>
          <a:stretch>
            <a:fillRect/>
          </a:stretch>
        </p:blipFill>
        <p:spPr>
          <a:xfrm>
            <a:off x="4642729" y="2384594"/>
            <a:ext cx="1190095" cy="193524"/>
          </a:xfrm>
          <a:prstGeom prst="rect">
            <a:avLst/>
          </a:prstGeom>
        </p:spPr>
      </p:pic>
      <p:pic>
        <p:nvPicPr>
          <p:cNvPr id="10" name="Picture 9" descr="\documentclass{article}&#10;\usepackage{amsmath}&#10;\pagestyle{empty}&#10;\begin{document}&#10;\begin{equation*}&#10;T^o=50^{\circ}C&#10;\end{equation*}&#10;\end{document}" title="IguanaTex Bitmap Display">
            <a:extLst>
              <a:ext uri="{FF2B5EF4-FFF2-40B4-BE49-F238E27FC236}">
                <a16:creationId xmlns:a16="http://schemas.microsoft.com/office/drawing/2014/main" id="{9A027BDD-6CB9-D42A-07C7-8DB97BD6BC92}"/>
              </a:ext>
            </a:extLst>
          </p:cNvPr>
          <p:cNvPicPr>
            <a:picLocks noChangeAspect="1"/>
          </p:cNvPicPr>
          <p:nvPr>
            <p:custDataLst>
              <p:tags r:id="rId2"/>
            </p:custDataLst>
          </p:nvPr>
        </p:nvPicPr>
        <p:blipFill>
          <a:blip r:embed="rId7"/>
          <a:stretch>
            <a:fillRect/>
          </a:stretch>
        </p:blipFill>
        <p:spPr>
          <a:xfrm>
            <a:off x="10326989" y="2384594"/>
            <a:ext cx="1190095" cy="193524"/>
          </a:xfrm>
          <a:prstGeom prst="rect">
            <a:avLst/>
          </a:prstGeom>
        </p:spPr>
      </p:pic>
    </p:spTree>
    <p:extLst>
      <p:ext uri="{BB962C8B-B14F-4D97-AF65-F5344CB8AC3E}">
        <p14:creationId xmlns:p14="http://schemas.microsoft.com/office/powerpoint/2010/main" val="367140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40DA9E81-8302-ACF8-0225-335F0205CE43}"/>
              </a:ext>
            </a:extLst>
          </p:cNvPr>
          <p:cNvSpPr>
            <a:spLocks noGrp="1"/>
          </p:cNvSpPr>
          <p:nvPr>
            <p:ph type="ftr" sz="quarter" idx="17"/>
          </p:nvPr>
        </p:nvSpPr>
        <p:spPr/>
        <p:txBody>
          <a:bodyPr/>
          <a:lstStyle/>
          <a:p>
            <a:pPr rtl="0"/>
            <a:r>
              <a:rPr lang="it-IT" noProof="0" dirty="0"/>
              <a:t>Aggiungere un piè di pagina</a:t>
            </a:r>
          </a:p>
        </p:txBody>
      </p:sp>
      <p:sp>
        <p:nvSpPr>
          <p:cNvPr id="4" name="Segnaposto numero diapositiva 3">
            <a:extLst>
              <a:ext uri="{FF2B5EF4-FFF2-40B4-BE49-F238E27FC236}">
                <a16:creationId xmlns:a16="http://schemas.microsoft.com/office/drawing/2014/main" id="{5D4309CA-12AE-A66E-86CC-7FFC4EDD29C7}"/>
              </a:ext>
            </a:extLst>
          </p:cNvPr>
          <p:cNvSpPr>
            <a:spLocks noGrp="1"/>
          </p:cNvSpPr>
          <p:nvPr>
            <p:ph type="sldNum" sz="quarter" idx="18"/>
          </p:nvPr>
        </p:nvSpPr>
        <p:spPr/>
        <p:txBody>
          <a:bodyPr/>
          <a:lstStyle/>
          <a:p>
            <a:pPr rtl="0"/>
            <a:fld id="{8699F50C-BE38-4BD0-BA84-9B090E1F2B9B}" type="slidenum">
              <a:rPr lang="it-IT" noProof="0" smtClean="0"/>
              <a:t>24</a:t>
            </a:fld>
            <a:endParaRPr lang="it-IT" noProof="0" dirty="0"/>
          </a:p>
        </p:txBody>
      </p:sp>
      <p:sp>
        <p:nvSpPr>
          <p:cNvPr id="5" name="Titolo 4">
            <a:extLst>
              <a:ext uri="{FF2B5EF4-FFF2-40B4-BE49-F238E27FC236}">
                <a16:creationId xmlns:a16="http://schemas.microsoft.com/office/drawing/2014/main" id="{D4093925-7FB1-5E1F-15EE-A673F6FFDA15}"/>
              </a:ext>
            </a:extLst>
          </p:cNvPr>
          <p:cNvSpPr>
            <a:spLocks noGrp="1"/>
          </p:cNvSpPr>
          <p:nvPr>
            <p:ph type="title"/>
          </p:nvPr>
        </p:nvSpPr>
        <p:spPr>
          <a:xfrm>
            <a:off x="518677" y="767768"/>
            <a:ext cx="10482697" cy="851482"/>
          </a:xfrm>
        </p:spPr>
        <p:txBody>
          <a:bodyPr>
            <a:normAutofit fontScale="90000"/>
          </a:bodyPr>
          <a:lstStyle/>
          <a:p>
            <a:r>
              <a:rPr lang="it-IT" sz="3600" dirty="0"/>
              <a:t>Power </a:t>
            </a:r>
            <a:r>
              <a:rPr lang="it-IT" sz="3600" dirty="0" err="1"/>
              <a:t>consumption</a:t>
            </a:r>
            <a:r>
              <a:rPr lang="it-IT" sz="3600" dirty="0"/>
              <a:t> with </a:t>
            </a:r>
            <a:r>
              <a:rPr lang="it-IT" sz="3600" dirty="0" err="1"/>
              <a:t>different</a:t>
            </a:r>
            <a:r>
              <a:rPr lang="it-IT" sz="3600" dirty="0"/>
              <a:t> outlet pressure in day/night mode</a:t>
            </a:r>
          </a:p>
        </p:txBody>
      </p:sp>
      <p:sp>
        <p:nvSpPr>
          <p:cNvPr id="6" name="Segnaposto testo 5">
            <a:extLst>
              <a:ext uri="{FF2B5EF4-FFF2-40B4-BE49-F238E27FC236}">
                <a16:creationId xmlns:a16="http://schemas.microsoft.com/office/drawing/2014/main" id="{5D9566AB-7F37-B9D0-5E5F-982F275C1DC1}"/>
              </a:ext>
            </a:extLst>
          </p:cNvPr>
          <p:cNvSpPr>
            <a:spLocks noGrp="1"/>
          </p:cNvSpPr>
          <p:nvPr>
            <p:ph type="body" sz="quarter" idx="19"/>
          </p:nvPr>
        </p:nvSpPr>
        <p:spPr>
          <a:xfrm>
            <a:off x="531813" y="5324474"/>
            <a:ext cx="10615157" cy="765175"/>
          </a:xfrm>
        </p:spPr>
        <p:txBody>
          <a:bodyPr/>
          <a:lstStyle/>
          <a:p>
            <a:r>
              <a:rPr lang="it-IT" sz="1800" dirty="0"/>
              <a:t>As in the other case, higher pressure references mean more utilization of the pump instead of the heater. As during the night one of our objectives is to minimize the heater usage, we are more inclined to consider the second option.</a:t>
            </a:r>
          </a:p>
        </p:txBody>
      </p:sp>
      <p:pic>
        <p:nvPicPr>
          <p:cNvPr id="9" name="Immagine 8">
            <a:extLst>
              <a:ext uri="{FF2B5EF4-FFF2-40B4-BE49-F238E27FC236}">
                <a16:creationId xmlns:a16="http://schemas.microsoft.com/office/drawing/2014/main" id="{72B18C46-2F3A-D4AF-84EF-D21358F58AEE}"/>
              </a:ext>
            </a:extLst>
          </p:cNvPr>
          <p:cNvPicPr>
            <a:picLocks noChangeAspect="1"/>
          </p:cNvPicPr>
          <p:nvPr/>
        </p:nvPicPr>
        <p:blipFill>
          <a:blip r:embed="rId4"/>
          <a:stretch>
            <a:fillRect/>
          </a:stretch>
        </p:blipFill>
        <p:spPr>
          <a:xfrm>
            <a:off x="531814" y="1666875"/>
            <a:ext cx="5571429" cy="3314286"/>
          </a:xfrm>
          <a:prstGeom prst="rect">
            <a:avLst/>
          </a:prstGeom>
        </p:spPr>
      </p:pic>
      <p:pic>
        <p:nvPicPr>
          <p:cNvPr id="11" name="Immagine 10">
            <a:extLst>
              <a:ext uri="{FF2B5EF4-FFF2-40B4-BE49-F238E27FC236}">
                <a16:creationId xmlns:a16="http://schemas.microsoft.com/office/drawing/2014/main" id="{EC76F8BA-7D1D-6455-3DFB-88F46E8E7AF4}"/>
              </a:ext>
            </a:extLst>
          </p:cNvPr>
          <p:cNvPicPr>
            <a:picLocks noChangeAspect="1"/>
          </p:cNvPicPr>
          <p:nvPr/>
        </p:nvPicPr>
        <p:blipFill>
          <a:blip r:embed="rId5"/>
          <a:stretch>
            <a:fillRect/>
          </a:stretch>
        </p:blipFill>
        <p:spPr>
          <a:xfrm>
            <a:off x="6103243" y="1666875"/>
            <a:ext cx="5571429" cy="3314286"/>
          </a:xfrm>
          <a:prstGeom prst="rect">
            <a:avLst/>
          </a:prstGeom>
        </p:spPr>
      </p:pic>
      <p:pic>
        <p:nvPicPr>
          <p:cNvPr id="8" name="Picture 7" descr="\documentclass{article}&#10;\usepackage{amsmath}&#10;\pagestyle{empty}&#10;\begin{document}&#10;\begin{equation*}&#10;\Delta p^o = 1 \, bar&#10;\end{equation*}&#10;\end{document}" title="IguanaTex Bitmap Display">
            <a:extLst>
              <a:ext uri="{FF2B5EF4-FFF2-40B4-BE49-F238E27FC236}">
                <a16:creationId xmlns:a16="http://schemas.microsoft.com/office/drawing/2014/main" id="{3A7B6878-6EEB-5CBC-0E29-D8058CEECD18}"/>
              </a:ext>
            </a:extLst>
          </p:cNvPr>
          <p:cNvPicPr>
            <a:picLocks noChangeAspect="1"/>
          </p:cNvPicPr>
          <p:nvPr>
            <p:custDataLst>
              <p:tags r:id="rId1"/>
            </p:custDataLst>
          </p:nvPr>
        </p:nvPicPr>
        <p:blipFill>
          <a:blip r:embed="rId6"/>
          <a:stretch>
            <a:fillRect/>
          </a:stretch>
        </p:blipFill>
        <p:spPr>
          <a:xfrm>
            <a:off x="4541105" y="2138295"/>
            <a:ext cx="1298286" cy="231619"/>
          </a:xfrm>
          <a:prstGeom prst="rect">
            <a:avLst/>
          </a:prstGeom>
        </p:spPr>
      </p:pic>
      <p:pic>
        <p:nvPicPr>
          <p:cNvPr id="10" name="Picture 9" descr="\documentclass{article}&#10;\usepackage{amsmath}&#10;\pagestyle{empty}&#10;\begin{document}&#10;\begin{equation*}&#10;\Delta p^o = 3 \, bar&#10;\end{equation*}&#10;\end{document}" title="IguanaTex Bitmap Display">
            <a:extLst>
              <a:ext uri="{FF2B5EF4-FFF2-40B4-BE49-F238E27FC236}">
                <a16:creationId xmlns:a16="http://schemas.microsoft.com/office/drawing/2014/main" id="{D93040EB-1827-0833-05C2-EDABB1AB6557}"/>
              </a:ext>
            </a:extLst>
          </p:cNvPr>
          <p:cNvPicPr>
            <a:picLocks noChangeAspect="1"/>
          </p:cNvPicPr>
          <p:nvPr>
            <p:custDataLst>
              <p:tags r:id="rId2"/>
            </p:custDataLst>
          </p:nvPr>
        </p:nvPicPr>
        <p:blipFill>
          <a:blip r:embed="rId7"/>
          <a:stretch>
            <a:fillRect/>
          </a:stretch>
        </p:blipFill>
        <p:spPr>
          <a:xfrm>
            <a:off x="10033243" y="2138294"/>
            <a:ext cx="1298286" cy="231619"/>
          </a:xfrm>
          <a:prstGeom prst="rect">
            <a:avLst/>
          </a:prstGeom>
        </p:spPr>
      </p:pic>
    </p:spTree>
    <p:extLst>
      <p:ext uri="{BB962C8B-B14F-4D97-AF65-F5344CB8AC3E}">
        <p14:creationId xmlns:p14="http://schemas.microsoft.com/office/powerpoint/2010/main" val="281112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3</a:t>
            </a:fld>
            <a:endParaRPr lang="it-IT" dirty="0"/>
          </a:p>
        </p:txBody>
      </p:sp>
      <p:sp>
        <p:nvSpPr>
          <p:cNvPr id="2" name="Titolo 1"/>
          <p:cNvSpPr>
            <a:spLocks noGrp="1"/>
          </p:cNvSpPr>
          <p:nvPr>
            <p:ph type="title"/>
          </p:nvPr>
        </p:nvSpPr>
        <p:spPr/>
        <p:txBody>
          <a:bodyPr/>
          <a:lstStyle/>
          <a:p>
            <a:r>
              <a:rPr lang="it-IT" dirty="0" err="1"/>
              <a:t>Heater</a:t>
            </a:r>
            <a:r>
              <a:rPr lang="it-IT" dirty="0"/>
              <a:t> model and </a:t>
            </a:r>
            <a:r>
              <a:rPr lang="it-IT" dirty="0" err="1"/>
              <a:t>tracking</a:t>
            </a:r>
            <a:endParaRPr lang="en-GB" dirty="0"/>
          </a:p>
        </p:txBody>
      </p:sp>
      <mc:AlternateContent xmlns:mc="http://schemas.openxmlformats.org/markup-compatibility/2006" xmlns:a14="http://schemas.microsoft.com/office/drawing/2010/main">
        <mc:Choice Requires="a14">
          <p:sp>
            <p:nvSpPr>
              <p:cNvPr id="5" name="Segnaposto contenuto 4"/>
              <p:cNvSpPr>
                <a:spLocks noGrp="1"/>
              </p:cNvSpPr>
              <p:nvPr>
                <p:ph idx="1"/>
              </p:nvPr>
            </p:nvSpPr>
            <p:spPr/>
            <p:txBody>
              <a:bodyPr/>
              <a:lstStyle/>
              <a:p>
                <a:r>
                  <a:rPr lang="en-GB" sz="2000" dirty="0"/>
                  <a:t>Energy balance </a:t>
                </a:r>
                <a14:m>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𝑐</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𝑉</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𝑤𝑐</m:t>
                    </m:r>
                    <m:d>
                      <m:d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it-IT" sz="2000" dirty="0">
                    <a:effectLst/>
                    <a:latin typeface="Calibri" panose="020F0502020204030204" pitchFamily="34" charset="0"/>
                    <a:ea typeface="Calibri" panose="020F0502020204030204" pitchFamily="34" charset="0"/>
                    <a:cs typeface="Times New Roman" panose="02020603050405020304" pitchFamily="18" charset="0"/>
                  </a:rPr>
                  <a:t> </a:t>
                </a:r>
                <a:r>
                  <a:rPr lang="it-IT" sz="2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14:m>
                  <m:oMath xmlns:m="http://schemas.openxmlformats.org/officeDocument/2006/math">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h</m:t>
                        </m:r>
                      </m:sub>
                    </m:sSub>
                    <m:d>
                      <m:dPr>
                        <m:ctrlPr>
                          <a:rPr lang="it-IT" sz="2000" i="1">
                            <a:latin typeface="Cambria Math" panose="02040503050406030204" pitchFamily="18" charset="0"/>
                          </a:rPr>
                        </m:ctrlPr>
                      </m:dPr>
                      <m:e>
                        <m:r>
                          <a:rPr lang="en-US" sz="2000" i="1">
                            <a:latin typeface="Cambria Math" panose="02040503050406030204" pitchFamily="18" charset="0"/>
                          </a:rPr>
                          <m:t>𝑠</m:t>
                        </m:r>
                      </m:e>
                    </m:d>
                    <m:r>
                      <a:rPr lang="en-US"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h</m:t>
                            </m:r>
                          </m:sub>
                        </m:sSub>
                        <m:r>
                          <a:rPr lang="en-US" sz="2000" i="1">
                            <a:latin typeface="Cambria Math" panose="02040503050406030204" pitchFamily="18" charset="0"/>
                          </a:rPr>
                          <m:t>/</m:t>
                        </m:r>
                        <m:r>
                          <a:rPr lang="en-US" sz="2000" i="1">
                            <a:latin typeface="Cambria Math" panose="02040503050406030204" pitchFamily="18" charset="0"/>
                          </a:rPr>
                          <m:t>𝑐𝑤</m:t>
                        </m:r>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r>
                      <a:rPr lang="en-US" sz="2000" i="1">
                        <a:latin typeface="Cambria Math" panose="02040503050406030204" pitchFamily="18" charset="0"/>
                      </a:rPr>
                      <m:t>∙</m:t>
                    </m:r>
                    <m:r>
                      <a:rPr lang="en-US" sz="2000" i="1">
                        <a:latin typeface="Cambria Math" panose="02040503050406030204" pitchFamily="18" charset="0"/>
                      </a:rPr>
                      <m:t>𝑢</m:t>
                    </m:r>
                    <m:r>
                      <a:rPr lang="en-US" sz="2000" i="1">
                        <a:latin typeface="Cambria Math" panose="02040503050406030204" pitchFamily="18" charset="0"/>
                      </a:rPr>
                      <m:t>+</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𝑐</m:t>
                            </m:r>
                          </m:sub>
                        </m:sSub>
                      </m:num>
                      <m:den>
                        <m:r>
                          <a:rPr lang="en-US" sz="2000" i="1">
                            <a:latin typeface="Cambria Math" panose="02040503050406030204" pitchFamily="18" charset="0"/>
                          </a:rPr>
                          <m:t>1+</m:t>
                        </m:r>
                        <m:r>
                          <a:rPr lang="en-US" sz="2000" i="1">
                            <a:latin typeface="Cambria Math" panose="02040503050406030204" pitchFamily="18" charset="0"/>
                          </a:rPr>
                          <m:t>𝑠</m:t>
                        </m:r>
                        <m:f>
                          <m:fPr>
                            <m:ctrlPr>
                              <a:rPr lang="it-IT" sz="2000" i="1">
                                <a:latin typeface="Cambria Math" panose="02040503050406030204" pitchFamily="18" charset="0"/>
                              </a:rPr>
                            </m:ctrlPr>
                          </m:fPr>
                          <m:num>
                            <m:r>
                              <a:rPr lang="en-US" sz="2000" i="1">
                                <a:latin typeface="Cambria Math" panose="02040503050406030204" pitchFamily="18" charset="0"/>
                              </a:rPr>
                              <m:t>𝜌</m:t>
                            </m:r>
                            <m:r>
                              <a:rPr lang="en-US" sz="2000" i="1">
                                <a:latin typeface="Cambria Math" panose="02040503050406030204" pitchFamily="18" charset="0"/>
                              </a:rPr>
                              <m:t>𝑉</m:t>
                            </m:r>
                          </m:num>
                          <m:den>
                            <m:r>
                              <a:rPr lang="en-US" sz="2000" i="1">
                                <a:latin typeface="Cambria Math" panose="02040503050406030204" pitchFamily="18" charset="0"/>
                              </a:rPr>
                              <m:t>𝑤</m:t>
                            </m:r>
                          </m:den>
                        </m:f>
                      </m:den>
                    </m:f>
                  </m:oMath>
                </a14:m>
                <a:endParaRPr lang="it-IT" sz="2000" dirty="0"/>
              </a:p>
              <a:p>
                <a:r>
                  <a:rPr lang="it-IT" sz="1800" dirty="0">
                    <a:effectLst/>
                    <a:latin typeface="Calibri" panose="020F0502020204030204" pitchFamily="34" charset="0"/>
                    <a:ea typeface="Calibri" panose="020F0502020204030204" pitchFamily="34" charset="0"/>
                    <a:cs typeface="Times New Roman" panose="02020603050405020304" pitchFamily="18" charset="0"/>
                  </a:rPr>
                  <a:t>V: </a:t>
                </a:r>
                <a:r>
                  <a:rPr lang="it-IT" sz="1800" dirty="0" err="1">
                    <a:effectLst/>
                    <a:latin typeface="Calibri" panose="020F0502020204030204" pitchFamily="34" charset="0"/>
                    <a:ea typeface="Calibri" panose="020F0502020204030204" pitchFamily="34" charset="0"/>
                    <a:cs typeface="Times New Roman" panose="02020603050405020304" pitchFamily="18" charset="0"/>
                  </a:rPr>
                  <a:t>total</a:t>
                </a:r>
                <a:r>
                  <a:rPr lang="it-IT" sz="1800" dirty="0">
                    <a:effectLst/>
                    <a:latin typeface="Calibri" panose="020F0502020204030204" pitchFamily="34" charset="0"/>
                    <a:ea typeface="Calibri" panose="020F0502020204030204" pitchFamily="34" charset="0"/>
                    <a:cs typeface="Times New Roman" panose="02020603050405020304" pitchFamily="18" charset="0"/>
                  </a:rPr>
                  <a:t> volume of water in the network, </a:t>
                </a:r>
                <a14:m>
                  <m:oMath xmlns:m="http://schemas.openxmlformats.org/officeDocument/2006/math">
                    <m:sSub>
                      <m:sSubPr>
                        <m:ctrlPr>
                          <a:rPr lang="it-IT" sz="1800" i="1" dirty="0" smtClean="0">
                            <a:effectLst/>
                            <a:latin typeface="Cambria Math" panose="02040503050406030204" pitchFamily="18" charset="0"/>
                            <a:cs typeface="Times New Roman" panose="02020603050405020304" pitchFamily="18" charset="0"/>
                          </a:rPr>
                        </m:ctrlPr>
                      </m:sSubPr>
                      <m:e>
                        <m:r>
                          <a:rPr lang="it-IT" sz="1800" b="0" i="1" dirty="0" smtClean="0">
                            <a:effectLst/>
                            <a:latin typeface="Cambria Math" panose="02040503050406030204" pitchFamily="18" charset="0"/>
                            <a:cs typeface="Times New Roman" panose="02020603050405020304" pitchFamily="18" charset="0"/>
                          </a:rPr>
                          <m:t>𝑤</m:t>
                        </m:r>
                      </m:e>
                      <m:sub>
                        <m:r>
                          <a:rPr lang="it-IT" sz="1800" b="0" i="1" dirty="0" smtClean="0">
                            <a:effectLst/>
                            <a:latin typeface="Cambria Math" panose="02040503050406030204" pitchFamily="18" charset="0"/>
                            <a:cs typeface="Times New Roman" panose="02020603050405020304" pitchFamily="18" charset="0"/>
                          </a:rPr>
                          <m:t>𝑛</m:t>
                        </m:r>
                      </m:sub>
                    </m:sSub>
                    <m:r>
                      <a:rPr lang="it-IT" sz="1800" i="1" dirty="0">
                        <a:effectLst/>
                        <a:latin typeface="Cambria Math" panose="02040503050406030204" pitchFamily="18" charset="0"/>
                        <a:ea typeface="Calibri" panose="020F0502020204030204" pitchFamily="34" charset="0"/>
                        <a:cs typeface="Times New Roman" panose="02020603050405020304" pitchFamily="18" charset="0"/>
                      </a:rPr>
                      <m:t>= 0.5</m:t>
                    </m:r>
                    <m:f>
                      <m:fPr>
                        <m:ctrlPr>
                          <a:rPr lang="it-IT" sz="1800" i="1" dirty="0" smtClean="0">
                            <a:effectLst/>
                            <a:latin typeface="Cambria Math" panose="02040503050406030204" pitchFamily="18" charset="0"/>
                            <a:cs typeface="Times New Roman" panose="02020603050405020304" pitchFamily="18" charset="0"/>
                          </a:rPr>
                        </m:ctrlPr>
                      </m:fPr>
                      <m:num>
                        <m:r>
                          <a:rPr lang="it-IT" sz="1800" b="0" i="1" dirty="0" smtClean="0">
                            <a:effectLst/>
                            <a:latin typeface="Cambria Math" panose="02040503050406030204" pitchFamily="18" charset="0"/>
                            <a:cs typeface="Times New Roman" panose="02020603050405020304" pitchFamily="18" charset="0"/>
                          </a:rPr>
                          <m:t>𝑘𝑔</m:t>
                        </m:r>
                      </m:num>
                      <m:den>
                        <m:r>
                          <a:rPr lang="it-IT" sz="1800" b="0" i="1" dirty="0" smtClean="0">
                            <a:effectLst/>
                            <a:latin typeface="Cambria Math" panose="02040503050406030204" pitchFamily="18" charset="0"/>
                            <a:cs typeface="Times New Roman" panose="02020603050405020304" pitchFamily="18" charset="0"/>
                          </a:rPr>
                          <m:t>𝑠</m:t>
                        </m:r>
                      </m:den>
                    </m:f>
                  </m:oMath>
                </a14:m>
                <a:r>
                  <a:rPr lang="it-IT" sz="1800" dirty="0">
                    <a:effectLst/>
                    <a:latin typeface="Calibri" panose="020F0502020204030204" pitchFamily="34" charset="0"/>
                    <a:ea typeface="Calibri" panose="020F0502020204030204" pitchFamily="34" charset="0"/>
                    <a:cs typeface="Times New Roman" panose="02020603050405020304" pitchFamily="18" charset="0"/>
                  </a:rPr>
                  <a:t> nominal  flow rate</a:t>
                </a:r>
                <a:endParaRPr lang="en-GB" dirty="0"/>
              </a:p>
              <a:p>
                <a:r>
                  <a:rPr lang="en-GB" sz="2000" dirty="0"/>
                  <a:t>Select experimentally a </a:t>
                </a:r>
                <a:r>
                  <a:rPr lang="en-GB" sz="2000" dirty="0" err="1"/>
                  <a:t>wc</a:t>
                </a:r>
                <a:r>
                  <a:rPr lang="en-GB" sz="2000" dirty="0"/>
                  <a:t> </a:t>
                </a:r>
                <a:r>
                  <a:rPr lang="en-GB" sz="2000" dirty="0">
                    <a:sym typeface="Wingdings" panose="05000000000000000000" pitchFamily="2" charset="2"/>
                  </a:rPr>
                  <a:t> </a:t>
                </a:r>
                <a14:m>
                  <m:oMath xmlns:m="http://schemas.openxmlformats.org/officeDocument/2006/math">
                    <m:r>
                      <m:rPr>
                        <m:sty m:val="p"/>
                      </m:rPr>
                      <a:rPr lang="it-IT" sz="2000" b="0" i="0" dirty="0" smtClean="0">
                        <a:latin typeface="Cambria Math" panose="02040503050406030204" pitchFamily="18" charset="0"/>
                      </a:rPr>
                      <m:t>wc</m:t>
                    </m:r>
                    <m:r>
                      <a:rPr lang="en-GB" sz="2000" i="1" dirty="0" smtClean="0">
                        <a:latin typeface="Cambria Math" panose="02040503050406030204" pitchFamily="18" charset="0"/>
                      </a:rPr>
                      <m:t> =</m:t>
                    </m:r>
                    <m:r>
                      <a:rPr lang="it-IT" sz="2000" b="0" i="1" dirty="0" smtClean="0">
                        <a:latin typeface="Cambria Math" panose="02040503050406030204" pitchFamily="18" charset="0"/>
                      </a:rPr>
                      <m:t>0,008</m:t>
                    </m:r>
                    <m:r>
                      <a:rPr lang="en-GB" sz="2000" i="1" dirty="0" smtClean="0">
                        <a:latin typeface="Cambria Math" panose="02040503050406030204" pitchFamily="18" charset="0"/>
                      </a:rPr>
                      <m:t> </m:t>
                    </m:r>
                    <m:r>
                      <a:rPr lang="it-IT" sz="2000" b="0" i="1" dirty="0" smtClean="0">
                        <a:latin typeface="Cambria Math" panose="02040503050406030204" pitchFamily="18" charset="0"/>
                      </a:rPr>
                      <m:t>𝑟𝑎𝑑</m:t>
                    </m:r>
                    <m:r>
                      <a:rPr lang="it-IT" sz="2000" b="0" i="1" dirty="0" smtClean="0">
                        <a:latin typeface="Cambria Math" panose="02040503050406030204" pitchFamily="18" charset="0"/>
                      </a:rPr>
                      <m:t>/</m:t>
                    </m:r>
                    <m:r>
                      <a:rPr lang="it-IT" sz="2000" b="0" i="1" dirty="0" smtClean="0">
                        <a:latin typeface="Cambria Math" panose="02040503050406030204" pitchFamily="18" charset="0"/>
                      </a:rPr>
                      <m:t>𝑠</m:t>
                    </m:r>
                  </m:oMath>
                </a14:m>
                <a:r>
                  <a:rPr lang="en-GB" sz="2000" dirty="0"/>
                  <a:t> (good </a:t>
                </a:r>
                <a:r>
                  <a:rPr lang="en-GB" sz="2000" dirty="0" err="1"/>
                  <a:t>tradeoff</a:t>
                </a:r>
                <a:r>
                  <a:rPr lang="en-GB" sz="2000" dirty="0"/>
                  <a:t>)</a:t>
                </a:r>
              </a:p>
              <a:p>
                <a14:m>
                  <m:oMath xmlns:m="http://schemas.openxmlformats.org/officeDocument/2006/math">
                    <m:r>
                      <a:rPr lang="it-IT" sz="2000" b="0" i="1" smtClean="0">
                        <a:latin typeface="Cambria Math" panose="02040503050406030204" pitchFamily="18" charset="0"/>
                      </a:rPr>
                      <m:t>𝑇𝑖</m:t>
                    </m:r>
                    <m:r>
                      <a:rPr lang="it-IT" sz="2000" b="0" i="1" smtClean="0">
                        <a:latin typeface="Cambria Math" panose="02040503050406030204" pitchFamily="18" charset="0"/>
                      </a:rPr>
                      <m:t>=4,7517∙</m:t>
                    </m:r>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10</m:t>
                        </m:r>
                      </m:e>
                      <m:sup>
                        <m:r>
                          <a:rPr lang="it-IT" sz="2000" b="0" i="1" smtClean="0">
                            <a:latin typeface="Cambria Math" panose="02040503050406030204" pitchFamily="18" charset="0"/>
                          </a:rPr>
                          <m:t>3</m:t>
                        </m:r>
                      </m:sup>
                    </m:sSup>
                  </m:oMath>
                </a14:m>
                <a:endParaRPr lang="it-IT" sz="2000" b="0" i="1" dirty="0">
                  <a:latin typeface="Cambria Math" panose="02040503050406030204" pitchFamily="18" charset="0"/>
                </a:endParaRPr>
              </a:p>
              <a:p>
                <a14:m>
                  <m:oMath xmlns:m="http://schemas.openxmlformats.org/officeDocument/2006/math">
                    <m:r>
                      <a:rPr lang="it-IT" sz="2000" b="0" i="1" smtClean="0">
                        <a:latin typeface="Cambria Math" panose="02040503050406030204" pitchFamily="18" charset="0"/>
                      </a:rPr>
                      <m:t>𝐾</m:t>
                    </m:r>
                    <m:r>
                      <a:rPr lang="it-IT" sz="2000" b="0" i="1" smtClean="0">
                        <a:latin typeface="Cambria Math" panose="02040503050406030204" pitchFamily="18" charset="0"/>
                      </a:rPr>
                      <m:t>=</m:t>
                    </m:r>
                    <m:r>
                      <m:rPr>
                        <m:nor/>
                      </m:rPr>
                      <a:rPr lang="en-GB" sz="2000" dirty="0"/>
                      <m:t>8,287</m:t>
                    </m:r>
                  </m:oMath>
                </a14:m>
                <a:endParaRPr lang="en-GB" sz="2000" dirty="0"/>
              </a:p>
              <a:p>
                <a:endParaRPr lang="en-GB" sz="2000" u="sng" dirty="0"/>
              </a:p>
            </p:txBody>
          </p:sp>
        </mc:Choice>
        <mc:Fallback xmlns="">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a:stretch>
              </a:blipFill>
            </p:spPr>
            <p:txBody>
              <a:bodyPr/>
              <a:lstStyle/>
              <a:p>
                <a:r>
                  <a:rPr lang="it-IT">
                    <a:noFill/>
                  </a:rPr>
                  <a:t> </a:t>
                </a:r>
              </a:p>
            </p:txBody>
          </p:sp>
        </mc:Fallback>
      </mc:AlternateContent>
    </p:spTree>
    <p:extLst>
      <p:ext uri="{BB962C8B-B14F-4D97-AF65-F5344CB8AC3E}">
        <p14:creationId xmlns:p14="http://schemas.microsoft.com/office/powerpoint/2010/main" val="330893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5530B959-A174-C332-BA21-DD99BE59372C}"/>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2C8E0514-D299-01AE-8B3D-4C8C526E393D}"/>
              </a:ext>
            </a:extLst>
          </p:cNvPr>
          <p:cNvSpPr>
            <a:spLocks noGrp="1"/>
          </p:cNvSpPr>
          <p:nvPr>
            <p:ph type="sldNum" sz="quarter" idx="18"/>
          </p:nvPr>
        </p:nvSpPr>
        <p:spPr/>
        <p:txBody>
          <a:bodyPr/>
          <a:lstStyle/>
          <a:p>
            <a:pPr rtl="0"/>
            <a:fld id="{8699F50C-BE38-4BD0-BA84-9B090E1F2B9B}" type="slidenum">
              <a:rPr lang="it-IT" noProof="0" smtClean="0"/>
              <a:t>4</a:t>
            </a:fld>
            <a:endParaRPr lang="it-IT" noProof="0" dirty="0"/>
          </a:p>
        </p:txBody>
      </p:sp>
      <p:sp>
        <p:nvSpPr>
          <p:cNvPr id="4" name="Titolo 3">
            <a:extLst>
              <a:ext uri="{FF2B5EF4-FFF2-40B4-BE49-F238E27FC236}">
                <a16:creationId xmlns:a16="http://schemas.microsoft.com/office/drawing/2014/main" id="{6A6E48D9-1F1D-A0E3-3974-8C96DE9C21B0}"/>
              </a:ext>
            </a:extLst>
          </p:cNvPr>
          <p:cNvSpPr>
            <a:spLocks noGrp="1"/>
          </p:cNvSpPr>
          <p:nvPr>
            <p:ph type="title"/>
          </p:nvPr>
        </p:nvSpPr>
        <p:spPr/>
        <p:txBody>
          <a:bodyPr/>
          <a:lstStyle/>
          <a:p>
            <a:r>
              <a:rPr lang="it-IT" dirty="0" err="1"/>
              <a:t>Heater</a:t>
            </a:r>
            <a:r>
              <a:rPr lang="it-IT" dirty="0"/>
              <a:t> Temperature</a:t>
            </a:r>
          </a:p>
        </p:txBody>
      </p:sp>
      <p:pic>
        <p:nvPicPr>
          <p:cNvPr id="10" name="Segnaposto contenuto 9">
            <a:extLst>
              <a:ext uri="{FF2B5EF4-FFF2-40B4-BE49-F238E27FC236}">
                <a16:creationId xmlns:a16="http://schemas.microsoft.com/office/drawing/2014/main" id="{B02D8E2E-0D6F-D21B-3740-00B3747BCF57}"/>
              </a:ext>
            </a:extLst>
          </p:cNvPr>
          <p:cNvPicPr>
            <a:picLocks noGrp="1" noChangeAspect="1"/>
          </p:cNvPicPr>
          <p:nvPr>
            <p:ph idx="1"/>
          </p:nvPr>
        </p:nvPicPr>
        <p:blipFill>
          <a:blip r:embed="rId2"/>
          <a:stretch>
            <a:fillRect/>
          </a:stretch>
        </p:blipFill>
        <p:spPr>
          <a:xfrm>
            <a:off x="430854" y="1469022"/>
            <a:ext cx="6697242" cy="3304905"/>
          </a:xfrm>
        </p:spPr>
      </p:pic>
      <p:pic>
        <p:nvPicPr>
          <p:cNvPr id="12" name="Immagine 11">
            <a:extLst>
              <a:ext uri="{FF2B5EF4-FFF2-40B4-BE49-F238E27FC236}">
                <a16:creationId xmlns:a16="http://schemas.microsoft.com/office/drawing/2014/main" id="{032E6319-C6D3-9DDE-834A-FE7C55441F94}"/>
              </a:ext>
            </a:extLst>
          </p:cNvPr>
          <p:cNvPicPr>
            <a:picLocks noChangeAspect="1"/>
          </p:cNvPicPr>
          <p:nvPr/>
        </p:nvPicPr>
        <p:blipFill>
          <a:blip r:embed="rId3"/>
          <a:stretch>
            <a:fillRect/>
          </a:stretch>
        </p:blipFill>
        <p:spPr>
          <a:xfrm>
            <a:off x="4705418" y="3121475"/>
            <a:ext cx="7295238" cy="3600000"/>
          </a:xfrm>
          <a:prstGeom prst="rect">
            <a:avLst/>
          </a:prstGeom>
        </p:spPr>
      </p:pic>
    </p:spTree>
    <p:extLst>
      <p:ext uri="{BB962C8B-B14F-4D97-AF65-F5344CB8AC3E}">
        <p14:creationId xmlns:p14="http://schemas.microsoft.com/office/powerpoint/2010/main" val="30917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5</a:t>
            </a:fld>
            <a:endParaRPr lang="it-IT" dirty="0"/>
          </a:p>
        </p:txBody>
      </p:sp>
      <p:sp>
        <p:nvSpPr>
          <p:cNvPr id="2" name="Titolo 1"/>
          <p:cNvSpPr>
            <a:spLocks noGrp="1"/>
          </p:cNvSpPr>
          <p:nvPr>
            <p:ph type="title"/>
          </p:nvPr>
        </p:nvSpPr>
        <p:spPr/>
        <p:txBody>
          <a:bodyPr/>
          <a:lstStyle/>
          <a:p>
            <a:r>
              <a:rPr lang="it-IT" dirty="0" err="1"/>
              <a:t>Pump</a:t>
            </a:r>
            <a:r>
              <a:rPr lang="it-IT" dirty="0"/>
              <a:t> model</a:t>
            </a:r>
            <a:endParaRPr lang="en-GB" dirty="0"/>
          </a:p>
        </p:txBody>
      </p:sp>
      <mc:AlternateContent xmlns:mc="http://schemas.openxmlformats.org/markup-compatibility/2006">
        <mc:Choice xmlns:a14="http://schemas.microsoft.com/office/drawing/2010/main" Requires="a14">
          <p:sp>
            <p:nvSpPr>
              <p:cNvPr id="5" name="Segnaposto contenuto 4"/>
              <p:cNvSpPr>
                <a:spLocks noGrp="1"/>
              </p:cNvSpPr>
              <p:nvPr>
                <p:ph idx="1"/>
              </p:nvPr>
            </p:nvSpPr>
            <p:spPr/>
            <p:txBody>
              <a:bodyPr/>
              <a:lstStyle/>
              <a:p>
                <a:pPr marL="228600" indent="-228600" algn="l" rtl="0" eaLnBrk="1" latinLnBrk="0" hangingPunct="1">
                  <a:lnSpc>
                    <a:spcPct val="90000"/>
                  </a:lnSpc>
                  <a:spcBef>
                    <a:spcPts val="1000"/>
                  </a:spcBef>
                  <a:spcAft>
                    <a:spcPts val="0"/>
                  </a:spcAft>
                  <a:buClrTx/>
                  <a:buSzPts val="2000"/>
                  <a:buFont typeface="Arial" panose="020B0604020202020204" pitchFamily="34" charset="0"/>
                  <a:buChar char="•"/>
                </a:pPr>
                <a:r>
                  <a:rPr lang="it-IT" sz="2000" kern="1200" dirty="0">
                    <a:solidFill>
                      <a:srgbClr val="000000"/>
                    </a:solidFill>
                    <a:effectLst/>
                    <a:latin typeface="Calibri" panose="020F0502020204030204" pitchFamily="34" charset="0"/>
                  </a:rPr>
                  <a:t>Pump: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kern="1200">
                            <a:solidFill>
                              <a:srgbClr val="000000"/>
                            </a:solidFill>
                            <a:effectLst/>
                            <a:latin typeface="Cambria Math" panose="02040503050406030204" pitchFamily="18" charset="0"/>
                          </a:rPr>
                        </m:ctrlPr>
                      </m:sSub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m:t>
                        </m:r>
                      </m:sub>
                    </m:sSub>
                    <m:d>
                      <m:dPr>
                        <m:ctrlPr>
                          <a:rPr lang="it-IT" sz="2000" i="1" kern="1200">
                            <a:solidFill>
                              <a:srgbClr val="000000"/>
                            </a:solidFill>
                            <a:effectLst/>
                            <a:latin typeface="Cambria Math" panose="02040503050406030204" pitchFamily="18" charset="0"/>
                          </a:rPr>
                        </m:ctrlPr>
                      </m:dPr>
                      <m:e>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d>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i="1" kern="1200">
                            <a:solidFill>
                              <a:srgbClr val="000000"/>
                            </a:solidFill>
                            <a:effectLst/>
                            <a:latin typeface="Cambria Math" panose="02040503050406030204" pitchFamily="18" charset="0"/>
                          </a:rPr>
                        </m:ctrlPr>
                      </m:sSub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it-IT" sz="2000" i="1" kern="1200">
                            <a:solidFill>
                              <a:srgbClr val="000000"/>
                            </a:solidFill>
                            <a:effectLst/>
                            <a:latin typeface="Cambria Math" panose="02040503050406030204" pitchFamily="18" charset="0"/>
                          </a:rPr>
                        </m:ctrlPr>
                      </m:d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𝑛</m:t>
                        </m:r>
                      </m:e>
                    </m:d>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r>
                  <a:rPr lang="it-IT" sz="2000" kern="1200" dirty="0">
                    <a:solidFill>
                      <a:srgbClr val="000000"/>
                    </a:solidFill>
                    <a:effectLst/>
                    <a:latin typeface="Calibri" panose="020F0502020204030204" pitchFamily="34" charset="0"/>
                    <a:sym typeface="Wingdings" panose="05000000000000000000" pitchFamily="2" charset="2"/>
                  </a:rPr>
                  <a:t></a:t>
                </a:r>
                <a:r>
                  <a:rPr lang="en-GB" sz="20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GB" sz="2000" i="1" kern="1200">
                        <a:solidFill>
                          <a:srgbClr val="000000"/>
                        </a:solidFill>
                        <a:effectLst/>
                        <a:latin typeface="Cambria Math" panose="02040503050406030204" pitchFamily="18" charset="0"/>
                      </a:rPr>
                      <m:t>6∙</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en-GB" sz="2000" i="1" kern="1200">
                            <a:solidFill>
                              <a:srgbClr val="000000"/>
                            </a:solidFill>
                            <a:effectLst/>
                            <a:latin typeface="Cambria Math" panose="02040503050406030204" pitchFamily="18" charset="0"/>
                          </a:rPr>
                          <m:t>3</m:t>
                        </m:r>
                      </m:sup>
                    </m:sSup>
                    <m:r>
                      <a:rPr lang="it-IT" sz="2000" b="0" i="1" kern="1200">
                        <a:solidFill>
                          <a:srgbClr val="000000"/>
                        </a:solidFill>
                        <a:effectLst/>
                        <a:latin typeface="Cambria Math" panose="02040503050406030204" pitchFamily="18" charset="0"/>
                      </a:rPr>
                      <m:t>𝑛</m:t>
                    </m:r>
                    <m:r>
                      <a:rPr lang="it-IT" sz="2000" b="0" i="1" kern="1200">
                        <a:solidFill>
                          <a:srgbClr val="000000"/>
                        </a:solidFill>
                        <a:effectLst/>
                        <a:latin typeface="Cambria Math" panose="02040503050406030204" pitchFamily="18" charset="0"/>
                      </a:rPr>
                      <m:t>−666,7</m:t>
                    </m:r>
                    <m:r>
                      <a:rPr lang="it-IT" sz="2000" b="0" i="1" kern="1200">
                        <a:solidFill>
                          <a:srgbClr val="000000"/>
                        </a:solidFill>
                        <a:effectLst/>
                        <a:latin typeface="Cambria Math" panose="02040503050406030204" pitchFamily="18" charset="0"/>
                      </a:rPr>
                      <m:t>𝑛</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it-IT" sz="2000" dirty="0">
                  <a:effectLst/>
                </a:endParaRPr>
              </a:p>
              <a:p>
                <a:pPr marL="228600" indent="-228600" algn="l" rtl="0" eaLnBrk="1" latinLnBrk="0" hangingPunct="1">
                  <a:lnSpc>
                    <a:spcPct val="90000"/>
                  </a:lnSpc>
                  <a:spcBef>
                    <a:spcPts val="1000"/>
                  </a:spcBef>
                  <a:spcAft>
                    <a:spcPts val="0"/>
                  </a:spcAft>
                </a:pPr>
                <a:r>
                  <a:rPr lang="it-IT" sz="2000" kern="1200" dirty="0">
                    <a:solidFill>
                      <a:srgbClr val="000000"/>
                    </a:solidFill>
                    <a:effectLst/>
                    <a:latin typeface="Calibri" panose="020F0502020204030204" pitchFamily="34" charset="0"/>
                  </a:rPr>
                  <a:t>Pipe Network :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20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it-IT" sz="2000" b="0" i="1" kern="1200">
                            <a:solidFill>
                              <a:srgbClr val="000000"/>
                            </a:solidFill>
                            <a:effectLst/>
                            <a:latin typeface="Cambria Math" panose="02040503050406030204" pitchFamily="18" charset="0"/>
                            <a:cs typeface="Times New Roman" panose="02020603050405020304" pitchFamily="18" charset="0"/>
                          </a:rPr>
                        </m:ctrlPr>
                      </m:sSubPr>
                      <m:e>
                        <m:r>
                          <a:rPr lang="it-IT" sz="2000" b="0" i="1" kern="1200">
                            <a:solidFill>
                              <a:srgbClr val="000000"/>
                            </a:solidFill>
                            <a:effectLst/>
                            <a:latin typeface="Cambria Math" panose="02040503050406030204" pitchFamily="18" charset="0"/>
                            <a:cs typeface="Times New Roman" panose="02020603050405020304" pitchFamily="18" charset="0"/>
                          </a:rPr>
                          <m:t>𝐾</m:t>
                        </m:r>
                      </m:e>
                      <m:sub>
                        <m:r>
                          <a:rPr lang="it-IT" sz="2000" b="0" i="1" kern="1200">
                            <a:solidFill>
                              <a:srgbClr val="000000"/>
                            </a:solidFill>
                            <a:effectLst/>
                            <a:latin typeface="Cambria Math" panose="02040503050406030204" pitchFamily="18" charset="0"/>
                            <a:cs typeface="Times New Roman" panose="02020603050405020304" pitchFamily="18" charset="0"/>
                          </a:rPr>
                          <m:t>𝐿</m:t>
                        </m:r>
                      </m:sub>
                    </m:sSub>
                    <m:r>
                      <a:rPr lang="it-IT" sz="2000" b="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𝜌</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r>
                  <a:rPr lang="it-IT" sz="2000" kern="1200" dirty="0">
                    <a:solidFill>
                      <a:srgbClr val="000000"/>
                    </a:solidFill>
                    <a:effectLst/>
                    <a:latin typeface="Calibri" panose="020F0502020204030204" pitchFamily="34" charset="0"/>
                    <a:sym typeface="Wingdings" panose="05000000000000000000" pitchFamily="2" charset="2"/>
                  </a:rPr>
                  <a:t></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r>
                      <a:rPr lang="it-IT" sz="2000" b="0" i="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it-IT" sz="2000" b="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4</m:t>
                    </m:r>
                    <m:r>
                      <a:rPr lang="en-GB" sz="2000" i="1" kern="1200">
                        <a:solidFill>
                          <a:srgbClr val="000000"/>
                        </a:solidFill>
                        <a:effectLst/>
                        <a:latin typeface="Cambria Math" panose="02040503050406030204" pitchFamily="18" charset="0"/>
                      </a:rPr>
                      <m:t>∙</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it-IT" sz="2000" b="0" i="1" kern="1200">
                            <a:solidFill>
                              <a:srgbClr val="000000"/>
                            </a:solidFill>
                            <a:effectLst/>
                            <a:latin typeface="Cambria Math" panose="02040503050406030204" pitchFamily="18" charset="0"/>
                          </a:rPr>
                          <m:t>7</m:t>
                        </m:r>
                      </m:sup>
                    </m:sSup>
                  </m:oMath>
                </a14:m>
                <a:r>
                  <a:rPr lang="it-IT" sz="2000" kern="1200" dirty="0">
                    <a:solidFill>
                      <a:srgbClr val="000000"/>
                    </a:solidFill>
                    <a:effectLst/>
                    <a:latin typeface="Calibri" panose="020F0502020204030204" pitchFamily="34" charset="0"/>
                  </a:rPr>
                  <a:t> </a:t>
                </a:r>
                <a14:m>
                  <m:oMath xmlns:m="http://schemas.openxmlformats.org/officeDocument/2006/math">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𝑤</m:t>
                        </m:r>
                      </m:e>
                      <m:sup>
                        <m:r>
                          <a:rPr lang="en-GB" sz="2000" i="1"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it-IT" sz="2000" kern="1200" dirty="0">
                    <a:solidFill>
                      <a:srgbClr val="000000"/>
                    </a:solidFill>
                    <a:effectLst/>
                    <a:latin typeface="Calibri" panose="020F0502020204030204" pitchFamily="34" charset="0"/>
                  </a:rPr>
                  <a:t> </a:t>
                </a:r>
                <a:endParaRPr lang="it-IT" sz="2000" dirty="0">
                  <a:effectLst/>
                </a:endParaRPr>
              </a:p>
              <a:p>
                <a:pPr marL="228600" indent="-228600" algn="l" rtl="0" eaLnBrk="1" latinLnBrk="0" hangingPunct="1">
                  <a:lnSpc>
                    <a:spcPct val="90000"/>
                  </a:lnSpc>
                  <a:spcBef>
                    <a:spcPts val="1000"/>
                  </a:spcBef>
                  <a:spcAft>
                    <a:spcPts val="0"/>
                  </a:spcAft>
                </a:pPr>
                <a:r>
                  <a:rPr lang="it-IT" sz="2000" kern="1200" dirty="0">
                    <a:solidFill>
                      <a:srgbClr val="000000"/>
                    </a:solidFill>
                    <a:effectLst/>
                    <a:latin typeface="Calibri" panose="020F0502020204030204" pitchFamily="34" charset="0"/>
                  </a:rPr>
                  <a:t>Flow rate </a:t>
                </a:r>
                <a:r>
                  <a:rPr lang="en-US" sz="2000" kern="1200" dirty="0">
                    <a:solidFill>
                      <a:srgbClr val="000000"/>
                    </a:solidFill>
                    <a:effectLst/>
                    <a:latin typeface="Calibri" panose="020F0502020204030204" pitchFamily="34" charset="0"/>
                  </a:rPr>
                  <a:t>assumed</a:t>
                </a:r>
                <a:r>
                  <a:rPr lang="it-IT" sz="2000" kern="1200" dirty="0">
                    <a:solidFill>
                      <a:srgbClr val="000000"/>
                    </a:solidFill>
                    <a:effectLst/>
                    <a:latin typeface="Calibri" panose="020F0502020204030204" pitchFamily="34" charset="0"/>
                  </a:rPr>
                  <a:t> </a:t>
                </a:r>
                <a:r>
                  <a:rPr lang="it-IT" sz="2000" kern="1200" dirty="0" err="1">
                    <a:solidFill>
                      <a:srgbClr val="000000"/>
                    </a:solidFill>
                    <a:effectLst/>
                    <a:latin typeface="Calibri" panose="020F0502020204030204" pitchFamily="34" charset="0"/>
                  </a:rPr>
                  <a:t>equal</a:t>
                </a:r>
                <a:r>
                  <a:rPr lang="it-IT" sz="2000" kern="1200" dirty="0">
                    <a:solidFill>
                      <a:srgbClr val="000000"/>
                    </a:solidFill>
                    <a:effectLst/>
                    <a:latin typeface="Calibri" panose="020F0502020204030204" pitchFamily="34" charset="0"/>
                  </a:rPr>
                  <a:t> in the </a:t>
                </a:r>
                <a:r>
                  <a:rPr lang="it-IT" sz="2000" kern="1200" dirty="0" err="1">
                    <a:solidFill>
                      <a:srgbClr val="000000"/>
                    </a:solidFill>
                    <a:effectLst/>
                    <a:latin typeface="Calibri" panose="020F0502020204030204" pitchFamily="34" charset="0"/>
                  </a:rPr>
                  <a:t>whole</a:t>
                </a:r>
                <a:r>
                  <a:rPr lang="it-IT" sz="2000" kern="1200" dirty="0">
                    <a:solidFill>
                      <a:srgbClr val="000000"/>
                    </a:solidFill>
                    <a:effectLst/>
                    <a:latin typeface="Calibri" panose="020F0502020204030204" pitchFamily="34" charset="0"/>
                  </a:rPr>
                  <a:t> network </a:t>
                </a:r>
                <a:r>
                  <a:rPr lang="it-IT" sz="2000" kern="1200" dirty="0">
                    <a:solidFill>
                      <a:srgbClr val="000000"/>
                    </a:solidFill>
                    <a:effectLst/>
                    <a:latin typeface="Calibri" panose="020F0502020204030204" pitchFamily="34" charset="0"/>
                    <a:sym typeface="Wingdings" panose="05000000000000000000" pitchFamily="2" charset="2"/>
                  </a:rPr>
                  <a:t></a:t>
                </a:r>
                <a:r>
                  <a:rPr lang="it-IT" sz="2000" kern="1200" dirty="0">
                    <a:solidFill>
                      <a:srgbClr val="000000"/>
                    </a:solidFill>
                    <a:effectLst/>
                    <a:latin typeface="Calibri" panose="020F0502020204030204" pitchFamily="34" charset="0"/>
                  </a:rPr>
                  <a:t> </a:t>
                </a:r>
                <a:r>
                  <a:rPr lang="it-IT" sz="2000" kern="1200" dirty="0" err="1">
                    <a:solidFill>
                      <a:srgbClr val="FF0000"/>
                    </a:solidFill>
                    <a:effectLst/>
                    <a:latin typeface="Calibri" panose="020F0502020204030204" pitchFamily="34" charset="0"/>
                  </a:rPr>
                  <a:t>Assumption</a:t>
                </a:r>
                <a:br>
                  <a:rPr lang="it-IT" sz="1800" kern="1200" dirty="0">
                    <a:solidFill>
                      <a:srgbClr val="FF0000"/>
                    </a:solidFill>
                    <a:effectLst/>
                    <a:latin typeface="Calibri" panose="020F0502020204030204" pitchFamily="34" charset="0"/>
                  </a:rPr>
                </a:br>
                <a:endParaRPr lang="it-IT" sz="1800" dirty="0">
                  <a:effectLst/>
                </a:endParaRPr>
              </a:p>
              <a:p>
                <a:pPr marL="228600" indent="-228600" algn="l" rtl="0" eaLnBrk="1" latinLnBrk="0" hangingPunct="1">
                  <a:lnSpc>
                    <a:spcPct val="90000"/>
                  </a:lnSpc>
                  <a:spcBef>
                    <a:spcPts val="1000"/>
                  </a:spcBef>
                  <a:spcAft>
                    <a:spcPts val="0"/>
                  </a:spcAft>
                </a:pPr>
                <a:endParaRPr lang="it-IT" sz="18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1800" dirty="0">
                  <a:solidFill>
                    <a:srgbClr val="FF0000"/>
                  </a:solidFill>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18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endParaRPr lang="it-IT" sz="2000" kern="1200" dirty="0">
                  <a:solidFill>
                    <a:srgbClr val="FF0000"/>
                  </a:solidFill>
                  <a:effectLst/>
                  <a:latin typeface="Calibri" panose="020F0502020204030204" pitchFamily="34" charset="0"/>
                </a:endParaRPr>
              </a:p>
              <a:p>
                <a:pPr marL="228600" indent="-228600" algn="l" rtl="0" eaLnBrk="1" latinLnBrk="0" hangingPunct="1">
                  <a:lnSpc>
                    <a:spcPct val="90000"/>
                  </a:lnSpc>
                  <a:spcBef>
                    <a:spcPts val="1000"/>
                  </a:spcBef>
                  <a:spcAft>
                    <a:spcPts val="0"/>
                  </a:spcAft>
                </a:pPr>
                <a:r>
                  <a:rPr lang="it-IT" sz="2000" kern="1200" dirty="0">
                    <a:solidFill>
                      <a:srgbClr val="FF0000"/>
                    </a:solidFill>
                    <a:effectLst/>
                    <a:latin typeface="Calibri" panose="020F0502020204030204" pitchFamily="34" charset="0"/>
                  </a:rPr>
                  <a:t>EQUILIBRIUM</a:t>
                </a:r>
                <a:endParaRPr lang="it-IT" sz="2000" dirty="0">
                  <a:effectLst/>
                </a:endParaRPr>
              </a:p>
              <a:p>
                <a:pPr marL="685800">
                  <a:spcBef>
                    <a:spcPts val="500"/>
                  </a:spcBef>
                </a:pPr>
                <a:r>
                  <a:rPr lang="it-IT" sz="2000" kern="1200" dirty="0">
                    <a:solidFill>
                      <a:srgbClr val="000000"/>
                    </a:solidFill>
                    <a:effectLst/>
                    <a:latin typeface="Calibri" panose="020F0502020204030204" pitchFamily="34" charset="0"/>
                  </a:rPr>
                  <a:t>Compute the </a:t>
                </a:r>
                <a:r>
                  <a:rPr lang="it-IT" sz="2000" kern="1200" dirty="0" err="1">
                    <a:solidFill>
                      <a:srgbClr val="000000"/>
                    </a:solidFill>
                    <a:effectLst/>
                    <a:latin typeface="Calibri" panose="020F0502020204030204" pitchFamily="34" charset="0"/>
                  </a:rPr>
                  <a:t>equilibrium</a:t>
                </a:r>
                <a:r>
                  <a:rPr lang="it-IT" sz="2000" kern="1200" dirty="0">
                    <a:solidFill>
                      <a:srgbClr val="000000"/>
                    </a:solidFill>
                    <a:effectLst/>
                    <a:latin typeface="Calibri" panose="020F0502020204030204" pitchFamily="34" charset="0"/>
                  </a:rPr>
                  <a:t> point for n, by </a:t>
                </a:r>
                <a:r>
                  <a:rPr lang="it-IT" sz="2000" kern="1200" dirty="0" err="1">
                    <a:solidFill>
                      <a:srgbClr val="000000"/>
                    </a:solidFill>
                    <a:effectLst/>
                    <a:latin typeface="Calibri" panose="020F0502020204030204" pitchFamily="34" charset="0"/>
                  </a:rPr>
                  <a:t>imposing</a:t>
                </a:r>
                <a:r>
                  <a:rPr lang="it-IT" sz="2000" kern="1200" dirty="0">
                    <a:solidFill>
                      <a:srgbClr val="000000"/>
                    </a:solidFill>
                    <a:effectLst/>
                    <a:latin typeface="Calibri" panose="020F0502020204030204" pitchFamily="34" charset="0"/>
                  </a:rPr>
                  <a:t> </a:t>
                </a:r>
                <a14:m>
                  <m:oMath xmlns:m="http://schemas.openxmlformats.org/officeDocument/2006/math">
                    <m:r>
                      <m:rPr>
                        <m:sty m:val="p"/>
                      </m:rPr>
                      <a:rPr lang="en-GB" sz="2000" kern="12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Δp</m:t>
                    </m:r>
                  </m:oMath>
                </a14:m>
                <a:r>
                  <a:rPr lang="it-IT" sz="2000" kern="1200" dirty="0">
                    <a:solidFill>
                      <a:srgbClr val="000000"/>
                    </a:solidFill>
                    <a:effectLst/>
                    <a:latin typeface="Calibri" panose="020F0502020204030204" pitchFamily="34" charset="0"/>
                  </a:rPr>
                  <a:t> = </a:t>
                </a:r>
                <a14:m>
                  <m:oMath xmlns:m="http://schemas.openxmlformats.org/officeDocument/2006/math">
                    <m:r>
                      <a:rPr lang="en-GB" sz="2000" i="1" kern="1200">
                        <a:solidFill>
                          <a:srgbClr val="000000"/>
                        </a:solidFill>
                        <a:effectLst/>
                        <a:latin typeface="Cambria Math" panose="02040503050406030204" pitchFamily="18" charset="0"/>
                      </a:rPr>
                      <m:t>2,027 ∙</m:t>
                    </m:r>
                    <m:sSup>
                      <m:sSupPr>
                        <m:ctrlPr>
                          <a:rPr lang="it-IT" sz="2000" i="1" kern="1200">
                            <a:solidFill>
                              <a:srgbClr val="000000"/>
                            </a:solidFill>
                            <a:effectLst/>
                            <a:latin typeface="Cambria Math" panose="02040503050406030204" pitchFamily="18" charset="0"/>
                          </a:rPr>
                        </m:ctrlPr>
                      </m:sSupPr>
                      <m:e>
                        <m:r>
                          <a:rPr lang="en-GB" sz="2000" i="1" kern="1200">
                            <a:solidFill>
                              <a:srgbClr val="000000"/>
                            </a:solidFill>
                            <a:effectLst/>
                            <a:latin typeface="Cambria Math" panose="02040503050406030204" pitchFamily="18" charset="0"/>
                          </a:rPr>
                          <m:t>10</m:t>
                        </m:r>
                      </m:e>
                      <m:sup>
                        <m:r>
                          <a:rPr lang="en-GB" sz="2000" i="1" kern="1200">
                            <a:solidFill>
                              <a:srgbClr val="000000"/>
                            </a:solidFill>
                            <a:effectLst/>
                            <a:latin typeface="Cambria Math" panose="02040503050406030204" pitchFamily="18" charset="0"/>
                          </a:rPr>
                          <m:t>5 </m:t>
                        </m:r>
                      </m:sup>
                    </m:sSup>
                    <m:r>
                      <a:rPr lang="en-GB" sz="2000" i="1" kern="1200">
                        <a:solidFill>
                          <a:srgbClr val="000000"/>
                        </a:solidFill>
                        <a:effectLst/>
                        <a:latin typeface="Cambria Math" panose="02040503050406030204" pitchFamily="18" charset="0"/>
                      </a:rPr>
                      <m:t>𝑃𝑎</m:t>
                    </m:r>
                  </m:oMath>
                </a14:m>
                <a:r>
                  <a:rPr lang="it-IT" sz="2000" dirty="0">
                    <a:effectLst/>
                  </a:rPr>
                  <a:t> </a:t>
                </a:r>
                <a:r>
                  <a:rPr lang="it-IT" sz="2000" dirty="0">
                    <a:effectLst/>
                    <a:sym typeface="Wingdings" panose="05000000000000000000" pitchFamily="2" charset="2"/>
                  </a:rPr>
                  <a:t> </a:t>
                </a:r>
                <a14:m>
                  <m:oMath xmlns:m="http://schemas.openxmlformats.org/officeDocument/2006/math">
                    <m:acc>
                      <m:accPr>
                        <m:chr m:val="̅"/>
                        <m:ctrlPr>
                          <a:rPr lang="it-IT" sz="2000" i="1">
                            <a:latin typeface="Cambria Math" panose="02040503050406030204" pitchFamily="18" charset="0"/>
                          </a:rPr>
                        </m:ctrlPr>
                      </m:accPr>
                      <m:e>
                        <m:r>
                          <a:rPr lang="en-GB" sz="2000" i="1">
                            <a:latin typeface="Cambria Math" panose="02040503050406030204" pitchFamily="18" charset="0"/>
                          </a:rPr>
                          <m:t>𝑛</m:t>
                        </m:r>
                      </m:e>
                    </m:acc>
                    <m:r>
                      <a:rPr lang="en-GB" sz="2000" i="1">
                        <a:latin typeface="Cambria Math" panose="02040503050406030204" pitchFamily="18" charset="0"/>
                      </a:rPr>
                      <m:t>=0.338</m:t>
                    </m:r>
                  </m:oMath>
                </a14:m>
                <a:endParaRPr lang="it-IT" sz="2000" dirty="0"/>
              </a:p>
              <a:p>
                <a:pPr marL="685800">
                  <a:spcBef>
                    <a:spcPts val="500"/>
                  </a:spcBef>
                </a:pPr>
                <a:endParaRPr lang="it-IT" sz="1800" dirty="0"/>
              </a:p>
              <a:p>
                <a:pPr marL="685800">
                  <a:spcBef>
                    <a:spcPts val="500"/>
                  </a:spcBef>
                </a:pPr>
                <a:endParaRPr lang="it-IT" sz="1800" dirty="0"/>
              </a:p>
              <a:p>
                <a:endParaRPr lang="en-GB" dirty="0"/>
              </a:p>
            </p:txBody>
          </p:sp>
        </mc:Choice>
        <mc:Fallback>
          <p:sp>
            <p:nvSpPr>
              <p:cNvPr id="5" name="Segnaposto contenuto 4"/>
              <p:cNvSpPr>
                <a:spLocks noGrp="1" noRot="1" noChangeAspect="1" noMove="1" noResize="1" noEditPoints="1" noAdjustHandles="1" noChangeArrowheads="1" noChangeShapeType="1" noTextEdit="1"/>
              </p:cNvSpPr>
              <p:nvPr>
                <p:ph idx="1"/>
              </p:nvPr>
            </p:nvSpPr>
            <p:spPr>
              <a:blipFill>
                <a:blip r:embed="rId3"/>
                <a:stretch>
                  <a:fillRect l="-506" t="-1488"/>
                </a:stretch>
              </a:blipFill>
            </p:spPr>
            <p:txBody>
              <a:bodyPr/>
              <a:lstStyle/>
              <a:p>
                <a:r>
                  <a:rPr lang="it-IT">
                    <a:noFill/>
                  </a:rPr>
                  <a:t> </a:t>
                </a:r>
              </a:p>
            </p:txBody>
          </p:sp>
        </mc:Fallback>
      </mc:AlternateContent>
      <p:pic>
        <p:nvPicPr>
          <p:cNvPr id="7" name="Immagine 6">
            <a:extLst>
              <a:ext uri="{FF2B5EF4-FFF2-40B4-BE49-F238E27FC236}">
                <a16:creationId xmlns:a16="http://schemas.microsoft.com/office/drawing/2014/main" id="{C42A7289-AC43-1914-4B3B-68634780EB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05167" y="1738418"/>
            <a:ext cx="4486833" cy="2143511"/>
          </a:xfrm>
          <a:prstGeom prst="rect">
            <a:avLst/>
          </a:prstGeom>
          <a:noFill/>
          <a:ln>
            <a:noFill/>
          </a:ln>
        </p:spPr>
      </p:pic>
      <p:pic>
        <p:nvPicPr>
          <p:cNvPr id="10" name="Segnaposto contenuto 5">
            <a:extLst>
              <a:ext uri="{FF2B5EF4-FFF2-40B4-BE49-F238E27FC236}">
                <a16:creationId xmlns:a16="http://schemas.microsoft.com/office/drawing/2014/main" id="{DB6FCB91-F013-BF8F-5350-FA0107F9B62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6669" y="3204646"/>
            <a:ext cx="6466131" cy="1031983"/>
          </a:xfrm>
          <a:prstGeom prst="rect">
            <a:avLst/>
          </a:prstGeom>
          <a:noFill/>
          <a:ln>
            <a:noFill/>
          </a:ln>
        </p:spPr>
      </p:pic>
    </p:spTree>
    <p:extLst>
      <p:ext uri="{BB962C8B-B14F-4D97-AF65-F5344CB8AC3E}">
        <p14:creationId xmlns:p14="http://schemas.microsoft.com/office/powerpoint/2010/main" val="214618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B0C102D-383D-B010-4406-85C32B8CFFEB}"/>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87DEC9FC-E11B-D088-8FD0-8C85CEC5C3F1}"/>
              </a:ext>
            </a:extLst>
          </p:cNvPr>
          <p:cNvSpPr>
            <a:spLocks noGrp="1"/>
          </p:cNvSpPr>
          <p:nvPr>
            <p:ph type="sldNum" sz="quarter" idx="18"/>
          </p:nvPr>
        </p:nvSpPr>
        <p:spPr/>
        <p:txBody>
          <a:bodyPr/>
          <a:lstStyle/>
          <a:p>
            <a:pPr rtl="0"/>
            <a:fld id="{8699F50C-BE38-4BD0-BA84-9B090E1F2B9B}" type="slidenum">
              <a:rPr lang="it-IT" noProof="0" smtClean="0"/>
              <a:t>6</a:t>
            </a:fld>
            <a:endParaRPr lang="it-IT" noProof="0" dirty="0"/>
          </a:p>
        </p:txBody>
      </p:sp>
      <p:sp>
        <p:nvSpPr>
          <p:cNvPr id="4" name="Titolo 3">
            <a:extLst>
              <a:ext uri="{FF2B5EF4-FFF2-40B4-BE49-F238E27FC236}">
                <a16:creationId xmlns:a16="http://schemas.microsoft.com/office/drawing/2014/main" id="{92DF5A20-4EC6-5AB3-4170-EB335F754713}"/>
              </a:ext>
            </a:extLst>
          </p:cNvPr>
          <p:cNvSpPr>
            <a:spLocks noGrp="1"/>
          </p:cNvSpPr>
          <p:nvPr>
            <p:ph type="title"/>
          </p:nvPr>
        </p:nvSpPr>
        <p:spPr/>
        <p:txBody>
          <a:bodyPr/>
          <a:lstStyle/>
          <a:p>
            <a:r>
              <a:rPr lang="it-IT" dirty="0"/>
              <a:t>Pump Model</a:t>
            </a:r>
          </a:p>
        </p:txBody>
      </p:sp>
      <p:pic>
        <p:nvPicPr>
          <p:cNvPr id="11" name="Immagine 10">
            <a:extLst>
              <a:ext uri="{FF2B5EF4-FFF2-40B4-BE49-F238E27FC236}">
                <a16:creationId xmlns:a16="http://schemas.microsoft.com/office/drawing/2014/main" id="{0904B10D-E4CE-9512-6C99-AD7A46BE5F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4478" y="3231542"/>
            <a:ext cx="8640562" cy="698643"/>
          </a:xfrm>
          <a:prstGeom prst="rect">
            <a:avLst/>
          </a:prstGeom>
          <a:noFill/>
          <a:ln>
            <a:noFill/>
          </a:ln>
        </p:spPr>
      </p:pic>
      <p:sp>
        <p:nvSpPr>
          <p:cNvPr id="13" name="Segnaposto contenuto 12">
            <a:extLst>
              <a:ext uri="{FF2B5EF4-FFF2-40B4-BE49-F238E27FC236}">
                <a16:creationId xmlns:a16="http://schemas.microsoft.com/office/drawing/2014/main" id="{73344CE4-73AB-B62D-FF2C-A6ACEA79D85E}"/>
              </a:ext>
            </a:extLst>
          </p:cNvPr>
          <p:cNvSpPr>
            <a:spLocks noGrp="1"/>
          </p:cNvSpPr>
          <p:nvPr>
            <p:ph idx="1"/>
          </p:nvPr>
        </p:nvSpPr>
        <p:spPr>
          <a:xfrm>
            <a:off x="167640" y="1406384"/>
            <a:ext cx="10835122" cy="500962"/>
          </a:xfrm>
        </p:spPr>
        <p:txBody>
          <a:bodyPr/>
          <a:lstStyle/>
          <a:p>
            <a:pPr marL="685800">
              <a:spcBef>
                <a:spcPts val="500"/>
              </a:spcBef>
            </a:pPr>
            <a:r>
              <a:rPr lang="it-IT" sz="2000" dirty="0" err="1">
                <a:solidFill>
                  <a:srgbClr val="FF0000"/>
                </a:solidFill>
                <a:effectLst/>
              </a:rPr>
              <a:t>Linearization</a:t>
            </a:r>
            <a:endParaRPr lang="it-IT" sz="2000" dirty="0">
              <a:solidFill>
                <a:srgbClr val="FF0000"/>
              </a:solidFill>
              <a:effectLst/>
            </a:endParaRPr>
          </a:p>
          <a:p>
            <a:pPr marL="685800">
              <a:spcBef>
                <a:spcPts val="500"/>
              </a:spcBef>
            </a:pPr>
            <a:endParaRPr lang="it-IT" dirty="0"/>
          </a:p>
          <a:p>
            <a:pPr marL="685800">
              <a:spcBef>
                <a:spcPts val="500"/>
              </a:spcBef>
            </a:pPr>
            <a:endParaRPr lang="it-IT" sz="2400" dirty="0">
              <a:effectLst/>
            </a:endParaRPr>
          </a:p>
          <a:p>
            <a:endParaRPr lang="it-IT" sz="1800" dirty="0"/>
          </a:p>
        </p:txBody>
      </p:sp>
      <mc:AlternateContent xmlns:mc="http://schemas.openxmlformats.org/markup-compatibility/2006">
        <mc:Choice xmlns:a14="http://schemas.microsoft.com/office/drawing/2010/main" Requires="a14">
          <p:sp>
            <p:nvSpPr>
              <p:cNvPr id="16" name="CasellaDiTesto 15">
                <a:extLst>
                  <a:ext uri="{FF2B5EF4-FFF2-40B4-BE49-F238E27FC236}">
                    <a16:creationId xmlns:a16="http://schemas.microsoft.com/office/drawing/2014/main" id="{88A00B41-3167-3454-0DED-5AC64951891A}"/>
                  </a:ext>
                </a:extLst>
              </p:cNvPr>
              <p:cNvSpPr txBox="1"/>
              <p:nvPr/>
            </p:nvSpPr>
            <p:spPr>
              <a:xfrm>
                <a:off x="430488" y="4131213"/>
                <a:ext cx="10835122" cy="1083758"/>
              </a:xfrm>
              <a:prstGeom prst="rect">
                <a:avLst/>
              </a:prstGeom>
              <a:noFill/>
            </p:spPr>
            <p:txBody>
              <a:bodyPr wrap="square" rtlCol="0">
                <a:spAutoFit/>
              </a:bodyPr>
              <a:lstStyle/>
              <a:p>
                <a:pPr marL="457200" indent="0">
                  <a:spcBef>
                    <a:spcPts val="500"/>
                  </a:spcBef>
                  <a:buNone/>
                </a:pPr>
                <a:r>
                  <a:rPr lang="it-IT" sz="2000" dirty="0"/>
                  <a:t>«</a:t>
                </a:r>
                <a:r>
                  <a:rPr lang="it-IT" sz="2000" dirty="0" err="1"/>
                  <a:t>Albegraic</a:t>
                </a:r>
                <a:r>
                  <a:rPr lang="it-IT" sz="2000" dirty="0"/>
                  <a:t> model» </a:t>
                </a:r>
                <a:r>
                  <a:rPr lang="it-IT" sz="2000" dirty="0">
                    <a:sym typeface="Wingdings" panose="05000000000000000000" pitchFamily="2" charset="2"/>
                  </a:rPr>
                  <a:t> </a:t>
                </a:r>
                <a:r>
                  <a:rPr lang="it-IT" sz="2000" dirty="0" err="1">
                    <a:sym typeface="Wingdings" panose="05000000000000000000" pitchFamily="2" charset="2"/>
                  </a:rPr>
                  <a:t>Hydraulics</a:t>
                </a:r>
                <a:r>
                  <a:rPr lang="it-IT" sz="2000" dirty="0">
                    <a:sym typeface="Wingdings" panose="05000000000000000000" pitchFamily="2" charset="2"/>
                  </a:rPr>
                  <a:t> dynamics </a:t>
                </a:r>
                <a:r>
                  <a:rPr lang="it-IT" sz="2000" dirty="0" err="1">
                    <a:sym typeface="Wingdings" panose="05000000000000000000" pitchFamily="2" charset="2"/>
                  </a:rPr>
                  <a:t>much</a:t>
                </a:r>
                <a:r>
                  <a:rPr lang="it-IT" sz="2000" dirty="0">
                    <a:sym typeface="Wingdings" panose="05000000000000000000" pitchFamily="2" charset="2"/>
                  </a:rPr>
                  <a:t> </a:t>
                </a:r>
                <a:r>
                  <a:rPr lang="it-IT" sz="2000" dirty="0" err="1">
                    <a:sym typeface="Wingdings" panose="05000000000000000000" pitchFamily="2" charset="2"/>
                  </a:rPr>
                  <a:t>faster</a:t>
                </a:r>
                <a:r>
                  <a:rPr lang="it-IT" sz="2000" dirty="0">
                    <a:sym typeface="Wingdings" panose="05000000000000000000" pitchFamily="2" charset="2"/>
                  </a:rPr>
                  <a:t> </a:t>
                </a:r>
                <a:r>
                  <a:rPr lang="it-IT" sz="2000" dirty="0" err="1">
                    <a:sym typeface="Wingdings" panose="05000000000000000000" pitchFamily="2" charset="2"/>
                  </a:rPr>
                  <a:t>than</a:t>
                </a:r>
                <a:r>
                  <a:rPr lang="it-IT" sz="2000" dirty="0">
                    <a:sym typeface="Wingdings" panose="05000000000000000000" pitchFamily="2" charset="2"/>
                  </a:rPr>
                  <a:t> temperature, can be </a:t>
                </a:r>
                <a:r>
                  <a:rPr lang="it-IT" sz="2000" dirty="0" err="1">
                    <a:sym typeface="Wingdings" panose="05000000000000000000" pitchFamily="2" charset="2"/>
                  </a:rPr>
                  <a:t>neglected</a:t>
                </a:r>
                <a:endParaRPr lang="it-IT" sz="2000" dirty="0">
                  <a:sym typeface="Wingdings" panose="05000000000000000000" pitchFamily="2" charset="2"/>
                </a:endParaRPr>
              </a:p>
              <a:p>
                <a:pPr marL="457200" indent="0">
                  <a:spcBef>
                    <a:spcPts val="500"/>
                  </a:spcBef>
                  <a:buNone/>
                </a:pPr>
                <a:r>
                  <a:rPr lang="it-IT" sz="2000" dirty="0">
                    <a:effectLst/>
                    <a:sym typeface="Wingdings" panose="05000000000000000000" pitchFamily="2" charset="2"/>
                  </a:rPr>
                  <a:t>(in reality: G</a:t>
                </a:r>
                <a14:m>
                  <m:oMath xmlns:m="http://schemas.openxmlformats.org/officeDocument/2006/math">
                    <m:d>
                      <m:dPr>
                        <m:ctrlPr>
                          <a:rPr lang="it-IT" sz="1600" i="1" smtClean="0">
                            <a:effectLst/>
                            <a:latin typeface="Cambria Math" panose="02040503050406030204" pitchFamily="18" charset="0"/>
                          </a:rPr>
                        </m:ctrlPr>
                      </m:dPr>
                      <m:e>
                        <m:r>
                          <a:rPr lang="en-GB" sz="2000" i="1">
                            <a:effectLst/>
                            <a:latin typeface="Cambria Math" panose="02040503050406030204" pitchFamily="18" charset="0"/>
                            <a:ea typeface="Calibri" panose="020F0502020204030204" pitchFamily="34" charset="0"/>
                            <a:cs typeface="Times New Roman" panose="02020603050405020304" pitchFamily="18" charset="0"/>
                          </a:rPr>
                          <m:t>𝑠</m:t>
                        </m:r>
                      </m:e>
                    </m:d>
                    <m:r>
                      <a:rPr lang="en-GB" sz="20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it-IT" sz="1600" i="1">
                            <a:effectLst/>
                            <a:latin typeface="Cambria Math" panose="02040503050406030204" pitchFamily="18" charset="0"/>
                          </a:rPr>
                        </m:ctrlPr>
                      </m:fPr>
                      <m:num>
                        <m:r>
                          <a:rPr lang="en-GB" sz="2000" i="1">
                            <a:effectLst/>
                            <a:latin typeface="Cambria Math" panose="02040503050406030204" pitchFamily="18" charset="0"/>
                            <a:ea typeface="Calibri" panose="020F0502020204030204" pitchFamily="34" charset="0"/>
                            <a:cs typeface="Times New Roman" panose="02020603050405020304" pitchFamily="18" charset="0"/>
                          </a:rPr>
                          <m:t>µ</m:t>
                        </m:r>
                      </m:num>
                      <m:den>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m:t>
                        </m:r>
                        <m:r>
                          <a:rPr lang="en-GB" sz="2000" i="1">
                            <a:effectLst/>
                            <a:latin typeface="Cambria Math" panose="02040503050406030204" pitchFamily="18" charset="0"/>
                            <a:ea typeface="Calibri" panose="020F0502020204030204" pitchFamily="34" charset="0"/>
                            <a:cs typeface="Times New Roman" panose="02020603050405020304" pitchFamily="18" charset="0"/>
                          </a:rPr>
                          <m:t>𝜏</m:t>
                        </m:r>
                      </m:den>
                    </m:f>
                  </m:oMath>
                </a14:m>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with </a:t>
                </a:r>
                <a:r>
                  <a:rPr lang="en-GB" sz="2000" dirty="0">
                    <a:effectLst/>
                    <a:latin typeface="Calibri" panose="020F0502020204030204" pitchFamily="34" charset="0"/>
                    <a:ea typeface="Times New Roman" panose="02020603050405020304" pitchFamily="18" charset="0"/>
                  </a:rPr>
                  <a:t>τ</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2000" u="sng" dirty="0">
                    <a:effectLst/>
                    <a:latin typeface="Calibri" panose="020F0502020204030204" pitchFamily="34" charset="0"/>
                    <a:ea typeface="Times New Roman" panose="02020603050405020304" pitchFamily="18" charset="0"/>
                    <a:cs typeface="Times New Roman" panose="02020603050405020304" pitchFamily="18" charset="0"/>
                  </a:rPr>
                  <a:t>very small</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2000" dirty="0">
                  <a:effectLst/>
                </a:endParaRPr>
              </a:p>
              <a:p>
                <a:endParaRPr lang="it-IT" dirty="0"/>
              </a:p>
            </p:txBody>
          </p:sp>
        </mc:Choice>
        <mc:Fallback>
          <p:sp>
            <p:nvSpPr>
              <p:cNvPr id="16" name="CasellaDiTesto 15">
                <a:extLst>
                  <a:ext uri="{FF2B5EF4-FFF2-40B4-BE49-F238E27FC236}">
                    <a16:creationId xmlns:a16="http://schemas.microsoft.com/office/drawing/2014/main" id="{88A00B41-3167-3454-0DED-5AC64951891A}"/>
                  </a:ext>
                </a:extLst>
              </p:cNvPr>
              <p:cNvSpPr txBox="1">
                <a:spLocks noRot="1" noChangeAspect="1" noMove="1" noResize="1" noEditPoints="1" noAdjustHandles="1" noChangeArrowheads="1" noChangeShapeType="1" noTextEdit="1"/>
              </p:cNvSpPr>
              <p:nvPr/>
            </p:nvSpPr>
            <p:spPr>
              <a:xfrm>
                <a:off x="430488" y="4131213"/>
                <a:ext cx="10835122" cy="1083758"/>
              </a:xfrm>
              <a:prstGeom prst="rect">
                <a:avLst/>
              </a:prstGeom>
              <a:blipFill>
                <a:blip r:embed="rId4"/>
                <a:stretch>
                  <a:fillRect t="-3955"/>
                </a:stretch>
              </a:blipFill>
            </p:spPr>
            <p:txBody>
              <a:bodyPr/>
              <a:lstStyle/>
              <a:p>
                <a:r>
                  <a:rPr lang="it-IT">
                    <a:noFill/>
                  </a:rPr>
                  <a:t> </a:t>
                </a:r>
              </a:p>
            </p:txBody>
          </p:sp>
        </mc:Fallback>
      </mc:AlternateContent>
      <p:pic>
        <p:nvPicPr>
          <p:cNvPr id="10" name="Immagine 9">
            <a:extLst>
              <a:ext uri="{FF2B5EF4-FFF2-40B4-BE49-F238E27FC236}">
                <a16:creationId xmlns:a16="http://schemas.microsoft.com/office/drawing/2014/main" id="{3A34440B-6F2A-8AE2-9010-59768A32B5B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37879" y="2164532"/>
            <a:ext cx="6583162" cy="922011"/>
          </a:xfrm>
          <a:prstGeom prst="rect">
            <a:avLst/>
          </a:prstGeom>
          <a:noFill/>
          <a:ln>
            <a:noFill/>
          </a:ln>
        </p:spPr>
      </p:pic>
      <mc:AlternateContent xmlns:mc="http://schemas.openxmlformats.org/markup-compatibility/2006">
        <mc:Choice xmlns:a14="http://schemas.microsoft.com/office/drawing/2010/main" Requires="a14">
          <p:sp>
            <p:nvSpPr>
              <p:cNvPr id="17" name="CasellaDiTesto 16">
                <a:extLst>
                  <a:ext uri="{FF2B5EF4-FFF2-40B4-BE49-F238E27FC236}">
                    <a16:creationId xmlns:a16="http://schemas.microsoft.com/office/drawing/2014/main" id="{1735B867-C850-84E4-FEA2-F073FF3265C5}"/>
                  </a:ext>
                </a:extLst>
              </p:cNvPr>
              <p:cNvSpPr txBox="1"/>
              <p:nvPr/>
            </p:nvSpPr>
            <p:spPr>
              <a:xfrm>
                <a:off x="2090463" y="5214971"/>
                <a:ext cx="8255430" cy="1198213"/>
              </a:xfrm>
              <a:prstGeom prst="rect">
                <a:avLst/>
              </a:prstGeom>
              <a:solidFill>
                <a:schemeClr val="bg1"/>
              </a:solidFill>
            </p:spPr>
            <p:txBody>
              <a:bodyPr wrap="square">
                <a:spAutoFit/>
              </a:bodyPr>
              <a:lstStyle/>
              <a:p>
                <a:r>
                  <a:rPr lang="it-IT" sz="2000" dirty="0"/>
                  <a:t>Use a PI = </a:t>
                </a:r>
                <a14:m>
                  <m:oMath xmlns:m="http://schemas.openxmlformats.org/officeDocument/2006/math">
                    <m:f>
                      <m:fPr>
                        <m:ctrlPr>
                          <a:rPr lang="it-IT" sz="2000" i="1" smtClean="0">
                            <a:effectLst/>
                            <a:latin typeface="Cambria Math" panose="02040503050406030204" pitchFamily="18" charset="0"/>
                          </a:rPr>
                        </m:ctrlPr>
                      </m:fPr>
                      <m:num>
                        <m:r>
                          <a:rPr lang="it-IT" sz="2000" b="0" i="1" smtClean="0">
                            <a:effectLst/>
                            <a:latin typeface="Cambria Math" panose="02040503050406030204" pitchFamily="18" charset="0"/>
                          </a:rPr>
                          <m:t>𝐾</m:t>
                        </m:r>
                        <m:r>
                          <a:rPr lang="en-GB" sz="2000" i="1">
                            <a:effectLst/>
                            <a:latin typeface="Cambria Math" panose="02040503050406030204" pitchFamily="18" charset="0"/>
                            <a:ea typeface="Calibri" panose="020F0502020204030204" pitchFamily="34" charset="0"/>
                            <a:cs typeface="Times New Roman" panose="02020603050405020304" pitchFamily="18" charset="0"/>
                          </a:rPr>
                          <m:t>(1+</m:t>
                        </m:r>
                        <m:r>
                          <a:rPr lang="en-GB" sz="2000" i="1">
                            <a:effectLst/>
                            <a:latin typeface="Cambria Math" panose="02040503050406030204" pitchFamily="18" charset="0"/>
                            <a:ea typeface="Calibri" panose="020F0502020204030204" pitchFamily="34" charset="0"/>
                            <a:cs typeface="Times New Roman" panose="02020603050405020304" pitchFamily="18" charset="0"/>
                          </a:rPr>
                          <m:t>𝑠𝑇𝑖</m:t>
                        </m:r>
                        <m:r>
                          <a:rPr lang="en-GB"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GB" sz="2000" i="1">
                            <a:latin typeface="Cambria Math" panose="02040503050406030204" pitchFamily="18" charset="0"/>
                            <a:ea typeface="Calibri" panose="020F0502020204030204" pitchFamily="34" charset="0"/>
                            <a:cs typeface="Times New Roman" panose="02020603050405020304" pitchFamily="18" charset="0"/>
                          </a:rPr>
                          <m:t>𝑠𝑇𝑖</m:t>
                        </m:r>
                      </m:den>
                    </m:f>
                  </m:oMath>
                </a14:m>
                <a:r>
                  <a:rPr lang="it-IT" sz="2000" dirty="0"/>
                  <a:t>  </a:t>
                </a:r>
                <a:r>
                  <a:rPr lang="it-IT" sz="2000" dirty="0">
                    <a:sym typeface="Wingdings" panose="05000000000000000000" pitchFamily="2" charset="2"/>
                  </a:rPr>
                  <a:t> </a:t>
                </a:r>
                <a14:m>
                  <m:oMath xmlns:m="http://schemas.openxmlformats.org/officeDocument/2006/math">
                    <m:r>
                      <a:rPr lang="en-GB" sz="2000" i="1">
                        <a:latin typeface="Cambria Math" panose="02040503050406030204" pitchFamily="18" charset="0"/>
                      </a:rPr>
                      <m:t>𝐿</m:t>
                    </m:r>
                    <m:d>
                      <m:dPr>
                        <m:ctrlPr>
                          <a:rPr lang="en-GB" sz="2000" i="1">
                            <a:latin typeface="Cambria Math" panose="02040503050406030204" pitchFamily="18" charset="0"/>
                          </a:rPr>
                        </m:ctrlPr>
                      </m:dPr>
                      <m:e>
                        <m:r>
                          <a:rPr lang="en-GB" sz="2000" i="1">
                            <a:latin typeface="Cambria Math" panose="02040503050406030204" pitchFamily="18" charset="0"/>
                          </a:rPr>
                          <m:t>𝑠</m:t>
                        </m:r>
                      </m:e>
                    </m:d>
                    <m:r>
                      <a:rPr lang="en-GB" sz="2000" i="1">
                        <a:latin typeface="Cambria Math" panose="02040503050406030204" pitchFamily="18" charset="0"/>
                      </a:rPr>
                      <m:t>= </m:t>
                    </m:r>
                    <m:f>
                      <m:fPr>
                        <m:ctrlPr>
                          <a:rPr lang="it-IT" sz="2000" i="1">
                            <a:latin typeface="Cambria Math" panose="02040503050406030204" pitchFamily="18" charset="0"/>
                          </a:rPr>
                        </m:ctrlPr>
                      </m:fPr>
                      <m:num>
                        <m:sSub>
                          <m:sSubPr>
                            <m:ctrlPr>
                              <a:rPr lang="it-IT" sz="2000" i="1">
                                <a:latin typeface="Cambria Math" panose="02040503050406030204" pitchFamily="18" charset="0"/>
                              </a:rPr>
                            </m:ctrlPr>
                          </m:sSubPr>
                          <m:e>
                            <m:r>
                              <a:rPr lang="en-GB" sz="2000" i="1">
                                <a:latin typeface="Cambria Math" panose="02040503050406030204" pitchFamily="18" charset="0"/>
                              </a:rPr>
                              <m:t>𝑘</m:t>
                            </m:r>
                          </m:e>
                          <m:sub>
                            <m:r>
                              <a:rPr lang="en-GB" sz="2000" i="1">
                                <a:latin typeface="Cambria Math" panose="02040503050406030204" pitchFamily="18" charset="0"/>
                              </a:rPr>
                              <m:t>𝐿</m:t>
                            </m:r>
                          </m:sub>
                        </m:sSub>
                        <m:r>
                          <a:rPr lang="en-GB" sz="2000" i="1">
                            <a:latin typeface="Cambria Math" panose="02040503050406030204" pitchFamily="18" charset="0"/>
                          </a:rPr>
                          <m:t>∗</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𝑠𝑇𝑖</m:t>
                            </m:r>
                          </m:e>
                        </m:d>
                      </m:num>
                      <m:den>
                        <m:r>
                          <a:rPr lang="en-GB" sz="2000" i="1">
                            <a:latin typeface="Cambria Math" panose="02040503050406030204" pitchFamily="18" charset="0"/>
                          </a:rPr>
                          <m:t>𝑠</m:t>
                        </m:r>
                        <m:d>
                          <m:dPr>
                            <m:ctrlPr>
                              <a:rPr lang="en-GB" sz="2000" i="1">
                                <a:latin typeface="Cambria Math" panose="02040503050406030204" pitchFamily="18" charset="0"/>
                              </a:rPr>
                            </m:ctrlPr>
                          </m:dPr>
                          <m:e>
                            <m:r>
                              <a:rPr lang="en-GB" sz="2000" i="1">
                                <a:latin typeface="Cambria Math" panose="02040503050406030204" pitchFamily="18" charset="0"/>
                              </a:rPr>
                              <m:t>1+</m:t>
                            </m:r>
                            <m:r>
                              <a:rPr lang="en-GB" sz="2000" i="1">
                                <a:latin typeface="Cambria Math" panose="02040503050406030204" pitchFamily="18" charset="0"/>
                              </a:rPr>
                              <m:t>𝑠</m:t>
                            </m:r>
                            <m:r>
                              <a:rPr lang="en-GB" sz="2000" i="1">
                                <a:latin typeface="Cambria Math" panose="02040503050406030204" pitchFamily="18" charset="0"/>
                              </a:rPr>
                              <m:t>𝜏</m:t>
                            </m:r>
                          </m:e>
                        </m:d>
                      </m:den>
                    </m:f>
                  </m:oMath>
                </a14:m>
                <a:r>
                  <a:rPr lang="it-IT" sz="2000" dirty="0"/>
                  <a:t> </a:t>
                </a:r>
                <a:r>
                  <a:rPr lang="it-IT" sz="2000" dirty="0">
                    <a:sym typeface="Wingdings" panose="05000000000000000000" pitchFamily="2" charset="2"/>
                  </a:rPr>
                  <a:t></a:t>
                </a:r>
                <a:r>
                  <a:rPr lang="it-IT" sz="2000" dirty="0"/>
                  <a:t>  </a:t>
                </a:r>
                <a:r>
                  <a:rPr lang="it-IT" sz="2000" dirty="0" err="1"/>
                  <a:t>dominant</a:t>
                </a:r>
                <a:r>
                  <a:rPr lang="it-IT" sz="2000" dirty="0"/>
                  <a:t> </a:t>
                </a:r>
                <a:r>
                  <a:rPr lang="it-IT" sz="2000" dirty="0" err="1"/>
                  <a:t>closed</a:t>
                </a:r>
                <a:r>
                  <a:rPr lang="it-IT" sz="2000" dirty="0"/>
                  <a:t> loop pole </a:t>
                </a:r>
                <a:r>
                  <a:rPr lang="it-IT" sz="2000" dirty="0" err="1"/>
                  <a:t>at</a:t>
                </a:r>
                <a:r>
                  <a:rPr lang="it-IT" sz="2000" dirty="0"/>
                  <a:t> 1/Ti</a:t>
                </a:r>
              </a:p>
              <a:p>
                <a:r>
                  <a:rPr lang="it-IT" sz="2000" dirty="0"/>
                  <a:t>Design </a:t>
                </a:r>
                <a:r>
                  <a:rPr lang="it-IT" sz="2000" dirty="0" err="1"/>
                  <a:t>choices</a:t>
                </a:r>
                <a:r>
                  <a:rPr lang="it-IT" sz="2000" dirty="0"/>
                  <a:t>:  Ta = 2500s </a:t>
                </a:r>
                <a:r>
                  <a:rPr lang="it-IT" sz="2000" dirty="0">
                    <a:sym typeface="Wingdings" panose="05000000000000000000" pitchFamily="2" charset="2"/>
                  </a:rPr>
                  <a:t> Ti = 500s  (system </a:t>
                </a:r>
                <a:r>
                  <a:rPr lang="it-IT" sz="2000" dirty="0" err="1">
                    <a:sym typeface="Wingdings" panose="05000000000000000000" pitchFamily="2" charset="2"/>
                  </a:rPr>
                  <a:t>settles</a:t>
                </a:r>
                <a:r>
                  <a:rPr lang="it-IT" sz="2000" dirty="0">
                    <a:sym typeface="Wingdings" panose="05000000000000000000" pitchFamily="2" charset="2"/>
                  </a:rPr>
                  <a:t> </a:t>
                </a:r>
                <a:r>
                  <a:rPr lang="it-IT" sz="2000" dirty="0" err="1">
                    <a:sym typeface="Wingdings" panose="05000000000000000000" pitchFamily="2" charset="2"/>
                  </a:rPr>
                  <a:t>quickly</a:t>
                </a:r>
                <a:r>
                  <a:rPr lang="it-IT" sz="2000" dirty="0">
                    <a:sym typeface="Wingdings" panose="05000000000000000000" pitchFamily="2" charset="2"/>
                  </a:rPr>
                  <a:t>)</a:t>
                </a:r>
                <a:br>
                  <a:rPr lang="it-IT" sz="2000" dirty="0">
                    <a:sym typeface="Wingdings" panose="05000000000000000000" pitchFamily="2" charset="2"/>
                  </a:rPr>
                </a:br>
                <a:r>
                  <a:rPr lang="it-IT" sz="2000" dirty="0">
                    <a:sym typeface="Wingdings" panose="05000000000000000000" pitchFamily="2" charset="2"/>
                  </a:rPr>
                  <a:t>		               K = 0,001 (to reduce </a:t>
                </a:r>
                <a:r>
                  <a:rPr lang="it-IT" sz="2000" dirty="0" err="1">
                    <a:sym typeface="Wingdings" panose="05000000000000000000" pitchFamily="2" charset="2"/>
                  </a:rPr>
                  <a:t>oscillations</a:t>
                </a:r>
                <a:r>
                  <a:rPr lang="it-IT" sz="2000" dirty="0">
                    <a:sym typeface="Wingdings" panose="05000000000000000000" pitchFamily="2" charset="2"/>
                  </a:rPr>
                  <a:t>)</a:t>
                </a:r>
              </a:p>
            </p:txBody>
          </p:sp>
        </mc:Choice>
        <mc:Fallback>
          <p:sp>
            <p:nvSpPr>
              <p:cNvPr id="17" name="CasellaDiTesto 16">
                <a:extLst>
                  <a:ext uri="{FF2B5EF4-FFF2-40B4-BE49-F238E27FC236}">
                    <a16:creationId xmlns:a16="http://schemas.microsoft.com/office/drawing/2014/main" id="{1735B867-C850-84E4-FEA2-F073FF3265C5}"/>
                  </a:ext>
                </a:extLst>
              </p:cNvPr>
              <p:cNvSpPr txBox="1">
                <a:spLocks noRot="1" noChangeAspect="1" noMove="1" noResize="1" noEditPoints="1" noAdjustHandles="1" noChangeArrowheads="1" noChangeShapeType="1" noTextEdit="1"/>
              </p:cNvSpPr>
              <p:nvPr/>
            </p:nvSpPr>
            <p:spPr>
              <a:xfrm>
                <a:off x="2090463" y="5214971"/>
                <a:ext cx="8255430" cy="1198213"/>
              </a:xfrm>
              <a:prstGeom prst="rect">
                <a:avLst/>
              </a:prstGeom>
              <a:blipFill>
                <a:blip r:embed="rId6"/>
                <a:stretch>
                  <a:fillRect l="-812" r="-148" b="-8122"/>
                </a:stretch>
              </a:blipFill>
            </p:spPr>
            <p:txBody>
              <a:bodyPr/>
              <a:lstStyle/>
              <a:p>
                <a:r>
                  <a:rPr lang="it-IT">
                    <a:noFill/>
                  </a:rPr>
                  <a:t> </a:t>
                </a:r>
              </a:p>
            </p:txBody>
          </p:sp>
        </mc:Fallback>
      </mc:AlternateContent>
    </p:spTree>
    <p:extLst>
      <p:ext uri="{BB962C8B-B14F-4D97-AF65-F5344CB8AC3E}">
        <p14:creationId xmlns:p14="http://schemas.microsoft.com/office/powerpoint/2010/main" val="152952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F0DA40D6-1F83-F71C-170C-2CBFFBAB5692}"/>
              </a:ext>
            </a:extLst>
          </p:cNvPr>
          <p:cNvPicPr>
            <a:picLocks noChangeAspect="1"/>
          </p:cNvPicPr>
          <p:nvPr/>
        </p:nvPicPr>
        <p:blipFill>
          <a:blip r:embed="rId3"/>
          <a:stretch>
            <a:fillRect/>
          </a:stretch>
        </p:blipFill>
        <p:spPr>
          <a:xfrm>
            <a:off x="338530" y="1184378"/>
            <a:ext cx="11741823" cy="4992586"/>
          </a:xfrm>
          <a:prstGeom prst="rect">
            <a:avLst/>
          </a:prstGeom>
        </p:spPr>
      </p:pic>
      <p:sp>
        <p:nvSpPr>
          <p:cNvPr id="2" name="Segnaposto piè di pagina 1">
            <a:extLst>
              <a:ext uri="{FF2B5EF4-FFF2-40B4-BE49-F238E27FC236}">
                <a16:creationId xmlns:a16="http://schemas.microsoft.com/office/drawing/2014/main" id="{7ECF0201-274F-CB13-84A4-EC01CA3B47A1}"/>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egnaposto numero diapositiva 2">
            <a:extLst>
              <a:ext uri="{FF2B5EF4-FFF2-40B4-BE49-F238E27FC236}">
                <a16:creationId xmlns:a16="http://schemas.microsoft.com/office/drawing/2014/main" id="{72060108-C654-5DE3-9502-9556DDB2347B}"/>
              </a:ext>
            </a:extLst>
          </p:cNvPr>
          <p:cNvSpPr>
            <a:spLocks noGrp="1"/>
          </p:cNvSpPr>
          <p:nvPr>
            <p:ph type="sldNum" sz="quarter" idx="18"/>
          </p:nvPr>
        </p:nvSpPr>
        <p:spPr/>
        <p:txBody>
          <a:bodyPr/>
          <a:lstStyle/>
          <a:p>
            <a:pPr rtl="0"/>
            <a:fld id="{8699F50C-BE38-4BD0-BA84-9B090E1F2B9B}" type="slidenum">
              <a:rPr lang="it-IT" noProof="0" smtClean="0"/>
              <a:t>7</a:t>
            </a:fld>
            <a:endParaRPr lang="it-IT" noProof="0" dirty="0"/>
          </a:p>
        </p:txBody>
      </p:sp>
      <p:sp>
        <p:nvSpPr>
          <p:cNvPr id="4" name="Titolo 3">
            <a:extLst>
              <a:ext uri="{FF2B5EF4-FFF2-40B4-BE49-F238E27FC236}">
                <a16:creationId xmlns:a16="http://schemas.microsoft.com/office/drawing/2014/main" id="{70E95F49-3ED3-C270-628D-B167CE7C4893}"/>
              </a:ext>
            </a:extLst>
          </p:cNvPr>
          <p:cNvSpPr>
            <a:spLocks noGrp="1"/>
          </p:cNvSpPr>
          <p:nvPr>
            <p:ph type="title"/>
          </p:nvPr>
        </p:nvSpPr>
        <p:spPr>
          <a:xfrm>
            <a:off x="518678" y="499135"/>
            <a:ext cx="8333222" cy="864628"/>
          </a:xfrm>
        </p:spPr>
        <p:txBody>
          <a:bodyPr/>
          <a:lstStyle/>
          <a:p>
            <a:r>
              <a:rPr lang="it-IT" dirty="0"/>
              <a:t>Pump Control</a:t>
            </a:r>
          </a:p>
        </p:txBody>
      </p:sp>
      <p:sp>
        <p:nvSpPr>
          <p:cNvPr id="5" name="Segnaposto contenuto 4">
            <a:extLst>
              <a:ext uri="{FF2B5EF4-FFF2-40B4-BE49-F238E27FC236}">
                <a16:creationId xmlns:a16="http://schemas.microsoft.com/office/drawing/2014/main" id="{1D1A0C0D-6910-81B4-8B75-83066C315415}"/>
              </a:ext>
            </a:extLst>
          </p:cNvPr>
          <p:cNvSpPr>
            <a:spLocks noGrp="1"/>
          </p:cNvSpPr>
          <p:nvPr>
            <p:ph idx="1"/>
          </p:nvPr>
        </p:nvSpPr>
        <p:spPr>
          <a:xfrm>
            <a:off x="518678" y="1363764"/>
            <a:ext cx="10835122" cy="4813200"/>
          </a:xfrm>
        </p:spPr>
        <p:txBody>
          <a:bodyPr/>
          <a:lstStyle/>
          <a:p>
            <a:endParaRPr lang="it-IT" sz="2000" dirty="0">
              <a:sym typeface="Wingdings" panose="05000000000000000000" pitchFamily="2" charset="2"/>
            </a:endParaRPr>
          </a:p>
          <a:p>
            <a:endParaRPr lang="it-IT" sz="2000" dirty="0">
              <a:sym typeface="Wingdings" panose="05000000000000000000" pitchFamily="2" charset="2"/>
            </a:endParaRPr>
          </a:p>
        </p:txBody>
      </p:sp>
    </p:spTree>
    <p:extLst>
      <p:ext uri="{BB962C8B-B14F-4D97-AF65-F5344CB8AC3E}">
        <p14:creationId xmlns:p14="http://schemas.microsoft.com/office/powerpoint/2010/main" val="53326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0DE34E-72F6-EA85-47BE-E78FF0A21945}"/>
              </a:ext>
            </a:extLst>
          </p:cNvPr>
          <p:cNvSpPr>
            <a:spLocks noGrp="1"/>
          </p:cNvSpPr>
          <p:nvPr>
            <p:ph type="ftr" sz="quarter" idx="17"/>
          </p:nvPr>
        </p:nvSpPr>
        <p:spPr/>
        <p:txBody>
          <a:bodyPr/>
          <a:lstStyle/>
          <a:p>
            <a:pPr rtl="0"/>
            <a:r>
              <a:rPr lang="it-IT" noProof="0"/>
              <a:t>Aggiungere un piè di pagina</a:t>
            </a:r>
            <a:endParaRPr lang="it-IT" noProof="0" dirty="0"/>
          </a:p>
        </p:txBody>
      </p:sp>
      <p:sp>
        <p:nvSpPr>
          <p:cNvPr id="3" name="Slide Number Placeholder 2">
            <a:extLst>
              <a:ext uri="{FF2B5EF4-FFF2-40B4-BE49-F238E27FC236}">
                <a16:creationId xmlns:a16="http://schemas.microsoft.com/office/drawing/2014/main" id="{2A9C04E3-4CF9-6773-20A4-B9D83ED8DF5F}"/>
              </a:ext>
            </a:extLst>
          </p:cNvPr>
          <p:cNvSpPr>
            <a:spLocks noGrp="1"/>
          </p:cNvSpPr>
          <p:nvPr>
            <p:ph type="sldNum" sz="quarter" idx="18"/>
          </p:nvPr>
        </p:nvSpPr>
        <p:spPr/>
        <p:txBody>
          <a:bodyPr/>
          <a:lstStyle/>
          <a:p>
            <a:pPr rtl="0"/>
            <a:fld id="{8699F50C-BE38-4BD0-BA84-9B090E1F2B9B}" type="slidenum">
              <a:rPr lang="it-IT" noProof="0" smtClean="0"/>
              <a:t>8</a:t>
            </a:fld>
            <a:endParaRPr lang="it-IT" noProof="0" dirty="0"/>
          </a:p>
        </p:txBody>
      </p:sp>
      <p:sp>
        <p:nvSpPr>
          <p:cNvPr id="4" name="Title 3">
            <a:extLst>
              <a:ext uri="{FF2B5EF4-FFF2-40B4-BE49-F238E27FC236}">
                <a16:creationId xmlns:a16="http://schemas.microsoft.com/office/drawing/2014/main" id="{34276A60-287B-01F7-EA86-86E4BB4282E2}"/>
              </a:ext>
            </a:extLst>
          </p:cNvPr>
          <p:cNvSpPr>
            <a:spLocks noGrp="1"/>
          </p:cNvSpPr>
          <p:nvPr>
            <p:ph type="title"/>
          </p:nvPr>
        </p:nvSpPr>
        <p:spPr/>
        <p:txBody>
          <a:bodyPr/>
          <a:lstStyle/>
          <a:p>
            <a:r>
              <a:rPr lang="it-IT" dirty="0"/>
              <a:t>Zones model</a:t>
            </a:r>
            <a:endParaRPr lang="en-GB" dirty="0"/>
          </a:p>
        </p:txBody>
      </p:sp>
      <p:pic>
        <p:nvPicPr>
          <p:cNvPr id="13" name="Picture 12" descr="\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title="IguanaTex Bitmap Display">
            <a:extLst>
              <a:ext uri="{FF2B5EF4-FFF2-40B4-BE49-F238E27FC236}">
                <a16:creationId xmlns:a16="http://schemas.microsoft.com/office/drawing/2014/main" id="{23FA9A32-C8C7-39F8-2278-705F591302A0}"/>
              </a:ext>
            </a:extLst>
          </p:cNvPr>
          <p:cNvPicPr>
            <a:picLocks noChangeAspect="1"/>
          </p:cNvPicPr>
          <p:nvPr>
            <p:custDataLst>
              <p:tags r:id="rId1"/>
            </p:custDataLst>
          </p:nvPr>
        </p:nvPicPr>
        <p:blipFill>
          <a:blip r:embed="rId6"/>
          <a:stretch>
            <a:fillRect/>
          </a:stretch>
        </p:blipFill>
        <p:spPr>
          <a:xfrm>
            <a:off x="3017776" y="5258382"/>
            <a:ext cx="5846084" cy="608000"/>
          </a:xfrm>
          <a:prstGeom prst="rect">
            <a:avLst/>
          </a:prstGeom>
        </p:spPr>
      </p:pic>
      <p:pic>
        <p:nvPicPr>
          <p:cNvPr id="10" name="Picture 9" descr="\documentclass{article}&#10;\usepackage{amsmath}&#10;\pagestyle{empty}&#10;\begin{document}&#10;&#10;\begin{equation}&#10;\begin{cases}&#10;\alpha \in [0,1] \\&#10;\beta \in [0,1]&#10;\end{cases}&#10;\end{equation}&#10;&#10;&#10;\end{document}" title="IguanaTex Bitmap Display">
            <a:extLst>
              <a:ext uri="{FF2B5EF4-FFF2-40B4-BE49-F238E27FC236}">
                <a16:creationId xmlns:a16="http://schemas.microsoft.com/office/drawing/2014/main" id="{7CB3CE9A-AB3D-13E2-7028-B89D5C3BCE89}"/>
              </a:ext>
            </a:extLst>
          </p:cNvPr>
          <p:cNvPicPr>
            <a:picLocks noChangeAspect="1"/>
          </p:cNvPicPr>
          <p:nvPr>
            <p:custDataLst>
              <p:tags r:id="rId2"/>
            </p:custDataLst>
          </p:nvPr>
        </p:nvPicPr>
        <p:blipFill rotWithShape="1">
          <a:blip r:embed="rId7"/>
          <a:srcRect r="75972"/>
          <a:stretch/>
        </p:blipFill>
        <p:spPr>
          <a:xfrm>
            <a:off x="7641832" y="2116475"/>
            <a:ext cx="1210068" cy="758857"/>
          </a:xfrm>
          <a:prstGeom prst="rect">
            <a:avLst/>
          </a:prstGeom>
        </p:spPr>
      </p:pic>
      <p:pic>
        <p:nvPicPr>
          <p:cNvPr id="11" name="Picture 10" descr="\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title="IguanaTex Bitmap Display">
            <a:extLst>
              <a:ext uri="{FF2B5EF4-FFF2-40B4-BE49-F238E27FC236}">
                <a16:creationId xmlns:a16="http://schemas.microsoft.com/office/drawing/2014/main" id="{1822E2EF-FA8A-FDE0-083B-E01EF65B518A}"/>
              </a:ext>
            </a:extLst>
          </p:cNvPr>
          <p:cNvPicPr>
            <a:picLocks noChangeAspect="1"/>
          </p:cNvPicPr>
          <p:nvPr>
            <p:custDataLst>
              <p:tags r:id="rId3"/>
            </p:custDataLst>
          </p:nvPr>
        </p:nvPicPr>
        <p:blipFill rotWithShape="1">
          <a:blip r:embed="rId8"/>
          <a:srcRect t="57510"/>
          <a:stretch/>
        </p:blipFill>
        <p:spPr>
          <a:xfrm>
            <a:off x="7206211" y="3618633"/>
            <a:ext cx="4444952" cy="1147970"/>
          </a:xfrm>
          <a:prstGeom prst="rect">
            <a:avLst/>
          </a:prstGeom>
        </p:spPr>
      </p:pic>
      <p:pic>
        <p:nvPicPr>
          <p:cNvPr id="15" name="Picture 14" descr="\documentclass{article}&#10;\usepackage{amsmath}&#10;\pagestyle{empty}&#10;\begin{document}&#10;\begin{equation*}&#10;c_z\dot T_z=\beta K_{he}+\alpha G(T_{Grid}-T_z)-G_{Loss}(T_z-T_{env}) &#10;\end{equation*}&#10;\end{document}" title="IguanaTex Bitmap Display">
            <a:extLst>
              <a:ext uri="{FF2B5EF4-FFF2-40B4-BE49-F238E27FC236}">
                <a16:creationId xmlns:a16="http://schemas.microsoft.com/office/drawing/2014/main" id="{2AA264A3-53C7-7E64-68A8-65B79DD920E5}"/>
              </a:ext>
            </a:extLst>
          </p:cNvPr>
          <p:cNvPicPr>
            <a:picLocks noChangeAspect="1"/>
          </p:cNvPicPr>
          <p:nvPr>
            <p:custDataLst>
              <p:tags r:id="rId4"/>
            </p:custDataLst>
          </p:nvPr>
        </p:nvPicPr>
        <p:blipFill>
          <a:blip r:embed="rId9"/>
          <a:stretch>
            <a:fillRect/>
          </a:stretch>
        </p:blipFill>
        <p:spPr>
          <a:xfrm>
            <a:off x="821175" y="4044047"/>
            <a:ext cx="5636571" cy="297143"/>
          </a:xfrm>
          <a:prstGeom prst="rect">
            <a:avLst/>
          </a:prstGeom>
        </p:spPr>
      </p:pic>
      <p:pic>
        <p:nvPicPr>
          <p:cNvPr id="17" name="Picture 16" descr="Text, letter&#10;&#10;Description automatically generated">
            <a:extLst>
              <a:ext uri="{FF2B5EF4-FFF2-40B4-BE49-F238E27FC236}">
                <a16:creationId xmlns:a16="http://schemas.microsoft.com/office/drawing/2014/main" id="{EAD1067E-51D5-D92E-FC4A-9724F72AC809}"/>
              </a:ext>
            </a:extLst>
          </p:cNvPr>
          <p:cNvPicPr>
            <a:picLocks noChangeAspect="1"/>
          </p:cNvPicPr>
          <p:nvPr/>
        </p:nvPicPr>
        <p:blipFill rotWithShape="1">
          <a:blip r:embed="rId10"/>
          <a:srcRect l="15316" t="14804" r="3262" b="45321"/>
          <a:stretch/>
        </p:blipFill>
        <p:spPr>
          <a:xfrm>
            <a:off x="921537" y="1560347"/>
            <a:ext cx="5536209" cy="1694581"/>
          </a:xfrm>
          <a:prstGeom prst="rect">
            <a:avLst/>
          </a:prstGeom>
        </p:spPr>
      </p:pic>
    </p:spTree>
    <p:extLst>
      <p:ext uri="{BB962C8B-B14F-4D97-AF65-F5344CB8AC3E}">
        <p14:creationId xmlns:p14="http://schemas.microsoft.com/office/powerpoint/2010/main" val="26396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B04C11C9-3DF6-471E-87C0-4DCED41031D4}"/>
              </a:ext>
            </a:extLst>
          </p:cNvPr>
          <p:cNvSpPr>
            <a:spLocks noGrp="1"/>
          </p:cNvSpPr>
          <p:nvPr>
            <p:ph type="ftr" sz="quarter" idx="17"/>
          </p:nvPr>
        </p:nvSpPr>
        <p:spPr/>
        <p:txBody>
          <a:bodyPr rtlCol="0"/>
          <a:lstStyle/>
          <a:p>
            <a:pPr rtl="0"/>
            <a:r>
              <a:rPr lang="it-IT" dirty="0"/>
              <a:t>Aggiungere un piè di pagina</a:t>
            </a:r>
          </a:p>
        </p:txBody>
      </p:sp>
      <p:sp>
        <p:nvSpPr>
          <p:cNvPr id="4" name="Segnaposto numero diapositiva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rtlCol="0"/>
          <a:lstStyle/>
          <a:p>
            <a:pPr rtl="0"/>
            <a:fld id="{8699F50C-BE38-4BD0-BA84-9B090E1F2B9B}" type="slidenum">
              <a:rPr lang="it-IT" smtClean="0"/>
              <a:pPr rtl="0"/>
              <a:t>9</a:t>
            </a:fld>
            <a:endParaRPr lang="it-IT" dirty="0"/>
          </a:p>
        </p:txBody>
      </p:sp>
      <p:sp>
        <p:nvSpPr>
          <p:cNvPr id="2" name="Titolo 1"/>
          <p:cNvSpPr>
            <a:spLocks noGrp="1"/>
          </p:cNvSpPr>
          <p:nvPr>
            <p:ph type="title"/>
          </p:nvPr>
        </p:nvSpPr>
        <p:spPr/>
        <p:txBody>
          <a:bodyPr>
            <a:normAutofit/>
          </a:bodyPr>
          <a:lstStyle/>
          <a:p>
            <a:r>
              <a:rPr lang="it-IT" dirty="0"/>
              <a:t>Zones set point tracking</a:t>
            </a:r>
            <a:endParaRPr lang="en-GB" dirty="0"/>
          </a:p>
        </p:txBody>
      </p:sp>
      <p:pic>
        <p:nvPicPr>
          <p:cNvPr id="12" name="Segnaposto contenuto 11"/>
          <p:cNvPicPr>
            <a:picLocks noGrp="1" noChangeAspect="1"/>
          </p:cNvPicPr>
          <p:nvPr>
            <p:ph idx="1"/>
          </p:nvPr>
        </p:nvPicPr>
        <p:blipFill rotWithShape="1">
          <a:blip r:embed="rId3">
            <a:extLst>
              <a:ext uri="{28A0092B-C50C-407E-A947-70E740481C1C}">
                <a14:useLocalDpi xmlns:a14="http://schemas.microsoft.com/office/drawing/2010/main" val="0"/>
              </a:ext>
            </a:extLst>
          </a:blip>
          <a:srcRect r="13955"/>
          <a:stretch/>
        </p:blipFill>
        <p:spPr>
          <a:xfrm>
            <a:off x="518678" y="1655816"/>
            <a:ext cx="10509504" cy="4401715"/>
          </a:xfr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58F528E-52D5-0AB6-9C98-AB31DE8DAAB1}"/>
                  </a:ext>
                </a:extLst>
              </p:cNvPr>
              <p:cNvGraphicFramePr>
                <a:graphicFrameLocks noChangeAspect="1"/>
              </p:cNvGraphicFramePr>
              <p:nvPr>
                <p:extLst>
                  <p:ext uri="{D42A27DB-BD31-4B8C-83A1-F6EECF244321}">
                    <p14:modId xmlns:p14="http://schemas.microsoft.com/office/powerpoint/2010/main" val="541412719"/>
                  </p:ext>
                </p:extLst>
              </p:nvPr>
            </p:nvGraphicFramePr>
            <p:xfrm>
              <a:off x="7589183" y="4108084"/>
              <a:ext cx="1262717" cy="1262717"/>
            </p:xfrm>
            <a:graphic>
              <a:graphicData uri="http://schemas.microsoft.com/office/powerpoint/2016/slidezoom">
                <pslz:sldZm>
                  <pslz:sldZmObj sldId="270" cId="311471150">
                    <pslz:zmPr id="{24D3D1B8-4BCA-4C53-80B4-EA171D201170}"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a:off x="0" y="0"/>
                          <a:ext cx="1262717" cy="1262717"/>
                        </a:xfrm>
                        <a:prstGeom prst="rect">
                          <a:avLst/>
                        </a:prstGeom>
                        <a:ln w="3175">
                          <a:no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058F528E-52D5-0AB6-9C98-AB31DE8DAAB1}"/>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a:off x="7589183" y="4108084"/>
                <a:ext cx="1262717" cy="1262717"/>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D8FD2C6C-3127-8A98-C208-D84B2894E912}"/>
                  </a:ext>
                </a:extLst>
              </p:cNvPr>
              <p:cNvGraphicFramePr>
                <a:graphicFrameLocks noChangeAspect="1"/>
              </p:cNvGraphicFramePr>
              <p:nvPr>
                <p:extLst>
                  <p:ext uri="{D42A27DB-BD31-4B8C-83A1-F6EECF244321}">
                    <p14:modId xmlns:p14="http://schemas.microsoft.com/office/powerpoint/2010/main" val="421607842"/>
                  </p:ext>
                </p:extLst>
              </p:nvPr>
            </p:nvGraphicFramePr>
            <p:xfrm flipH="1">
              <a:off x="4874003" y="2018078"/>
              <a:ext cx="966656" cy="966656"/>
            </p:xfrm>
            <a:graphic>
              <a:graphicData uri="http://schemas.microsoft.com/office/powerpoint/2016/slidezoom">
                <pslz:sldZm>
                  <pslz:sldZmObj sldId="283" cId="2700837890">
                    <pslz:zmPr id="{EB590B66-7C4A-481E-8359-A14F527EE35E}" imageType="cover" transitionDur="1000">
                      <p166:blipFill xmlns:p166="http://schemas.microsoft.com/office/powerpoint/2016/6/main">
                        <a:blip r:embed="rId4">
                          <a:extLst>
                            <a:ext uri="{96DAC541-7B7A-43D3-8B79-37D633B846F1}">
                              <asvg:svgBlip xmlns:asvg="http://schemas.microsoft.com/office/drawing/2016/SVG/main" r:embed="rId5"/>
                            </a:ext>
                          </a:extLst>
                        </a:blip>
                        <a:stretch>
                          <a:fillRect/>
                        </a:stretch>
                      </p166:blipFill>
                      <p166:spPr xmlns:p166="http://schemas.microsoft.com/office/powerpoint/2016/6/main">
                        <a:xfrm flipH="1">
                          <a:off x="0" y="0"/>
                          <a:ext cx="966656" cy="966656"/>
                        </a:xfrm>
                        <a:prstGeom prst="rect">
                          <a:avLst/>
                        </a:prstGeom>
                        <a:ln w="3175">
                          <a:no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D8FD2C6C-3127-8A98-C208-D84B2894E912}"/>
                  </a:ext>
                </a:extLst>
              </p:cNvPr>
              <p:cNvPicPr>
                <a:picLocks noGrp="1" noRot="1" noChangeAspect="1" noMove="1" noResize="1" noEditPoints="1" noAdjustHandles="1" noChangeArrowheads="1" noChangeShapeType="1"/>
              </p:cNvPicPr>
              <p:nvPr/>
            </p:nvPicPr>
            <p:blipFill>
              <a:blip r:embed="rId7">
                <a:extLst>
                  <a:ext uri="{96DAC541-7B7A-43D3-8B79-37D633B846F1}">
                    <asvg:svgBlip xmlns:asvg="http://schemas.microsoft.com/office/drawing/2016/SVG/main" r:embed="rId8"/>
                  </a:ext>
                </a:extLst>
              </a:blip>
              <a:stretch>
                <a:fillRect/>
              </a:stretch>
            </p:blipFill>
            <p:spPr>
              <a:xfrm flipH="1">
                <a:off x="4874003" y="2018078"/>
                <a:ext cx="966656" cy="966656"/>
              </a:xfrm>
              <a:prstGeom prst="rect">
                <a:avLst/>
              </a:prstGeom>
              <a:ln w="3175">
                <a:noFill/>
              </a:ln>
            </p:spPr>
          </p:pic>
        </mc:Fallback>
      </mc:AlternateContent>
    </p:spTree>
    <p:extLst>
      <p:ext uri="{BB962C8B-B14F-4D97-AF65-F5344CB8AC3E}">
        <p14:creationId xmlns:p14="http://schemas.microsoft.com/office/powerpoint/2010/main" val="166923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98.838"/>
  <p:tag name="LATEXADDIN" val="\documentclass{article}&#10;\usepackage{amsmath}&#10;\pagestyle{empty}&#10;\begin{document}&#10;&#10;\begin{equation*}&#10;\delta \bar{T}_{z}=\left[-\frac{\bar{\alpha} G}{c_{z}}-\frac{G_{\text {Loss }}}{c_{z}}\right] \delta T_{s}+\left[\frac{G}{c_{z}}\left(T_{\mathrm{Grid}}-\bar{T}_{z}\right)\: \frac{K_{\mathrm{he}}}{c_{z}}\right]\left[\begin{array}{l}&#10;\delta \alpha \\&#10;\delta \beta&#10;\end{array}\right]&#10;\end{equation*}&#10;&#10;&#10;\end{document}"/>
  <p:tag name="IGUANATEXSIZE" val="20"/>
  <p:tag name="IGUANATEXCURSOR" val="271"/>
  <p:tag name="TRANSPARENCY" val="True"/>
  <p:tag name="LATEXENGINEID" val="0"/>
  <p:tag name="TEMPFOLDER" val=".\"/>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057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2.2385"/>
  <p:tag name="ORIGINALWIDTH" val="853.3933"/>
  <p:tag name="LATEXADDIN" val="\documentclass{article}&#10;\usepackage{amsmath}&#10;\pagestyle{empty}&#10;\begin{document}&#10;&#10;\begin{equation*}&#10;    \Delta t \approx 1 \, h \, 57 \, min\\&#10;\end{equation*}&#10;&#10;&#10;\end{document}"/>
  <p:tag name="IGUANATEXSIZE" val="20"/>
  <p:tag name="IGUANATEXCURSOR" val="13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08.2115"/>
  <p:tag name="ORIGINALWIDTH" val="1274.091"/>
  <p:tag name="LATEXADDIN" val="\documentclass{article}&#10;\usepackage{amsmath}&#10;\pagestyle{empty}&#10;\begin{document}&#10;&#10;\begin{equation*}&#10;    \begin{aligned}&#10;        &amp;P_{tot} = P_{pump }+P_{heaters }\\&#10;        &amp;P_{average}  \rightarrow 2043.9 \mathrm{~W}&#10;        \end{aligned}&#10;\end{equation*}&#10;&#10;&#10;\end{document}"/>
  <p:tag name="IGUANATEXSIZE" val="20"/>
  <p:tag name="IGUANATEXCURSOR" val="27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676.415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10;&#10;\end{document}"/>
  <p:tag name="IGUANATEXSIZE" val="20"/>
  <p:tag name="IGUANATEXCURSOR" val="353"/>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6.7342"/>
  <p:tag name="ORIGINALWIDTH" val="991.376"/>
  <p:tag name="LATEXADDIN" val="\documentclass{article}&#10;\usepackage{amsmath}&#10;\pagestyle{empty}&#10;\begin{document}&#10;\begin{equation*}&#10;T^o \uparrow \; \Rightarrow \, P_{average}\uparrow&#10;\end{equation*}&#10;\end{document}"/>
  <p:tag name="IGUANATEXSIZE" val="20"/>
  <p:tag name="IGUANATEXCURSOR" val="129"/>
  <p:tag name="TRANSPARENCY" val="True"/>
  <p:tag name="LATEXENGINEID" val="0"/>
  <p:tag name="TEMPFOLDER" val=".\"/>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478.44"/>
  <p:tag name="LATEXADDIN" val="\documentclass{article}&#10;\usepackage{amsmath}&#10;\pagestyle{empty}&#10;\begin{document}&#10;&#10;\begin{equation}&#10;\begin{cases}&#10;\alpha \in [0,1] \\&#10;\beta \in [0,1]&#10;\end{cases}&#10;\end{equation}&#10;&#10;&#10;\end{document}"/>
  <p:tag name="IGUANATEXSIZE" val="20"/>
  <p:tag name="IGUANATEXCURSOR" val="191"/>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4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585.6768"/>
  <p:tag name="LATEXADDIN" val="\documentclass{article}&#10;\usepackage{amsmath}&#10;\pagestyle{empty}&#10;\begin{document}&#10;\begin{equation*}&#10;T^o=50^{\circ}C&#10;\end{equation*}&#10;\end{document}"/>
  <p:tag name="IGUANATEXSIZE" val="20"/>
  <p:tag name="IGUANATEXCURSOR" val="113"/>
  <p:tag name="TRANSPARENCY" val="True"/>
  <p:tag name="LATEXENGINEID" val="0"/>
  <p:tag name="TEMPFOLDER" val=".\"/>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1 \, bar&#10;\end{equation*}&#10;\end{document}"/>
  <p:tag name="IGUANATEXSIZE" val="20"/>
  <p:tag name="IGUANATEXCURSOR" val="115"/>
  <p:tag name="TRANSPARENCY" val="True"/>
  <p:tag name="LATEXENGINEID" val="0"/>
  <p:tag name="TEMPFOLDER" val=".\"/>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3.9857"/>
  <p:tag name="ORIGINALWIDTH" val="638.9202"/>
  <p:tag name="LATEXADDIN" val="\documentclass{article}&#10;\usepackage{amsmath}&#10;\pagestyle{empty}&#10;\begin{document}&#10;\begin{equation*}&#10;\Delta p^o = 3 \, bar&#10;\end{equation*}&#10;\end{document}"/>
  <p:tag name="IGUANATEXSIZE" val="20"/>
  <p:tag name="IGUANATEXCURSOR" val="112"/>
  <p:tag name="TRANSPARENCY" val="True"/>
  <p:tag name="LATEXENGINEID" val="0"/>
  <p:tag name="TEMPFOLDER" val=".\"/>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29.584"/>
  <p:tag name="ORIGINALWIDTH" val="2187.477"/>
  <p:tag name="LATEXADDIN" val="\documentclass{article}&#10;\usepackage{amsmath}&#10;\pagestyle{empty}&#10;\begin{document}&#10;&#10;\begin{equation*}&#10;        \begin{cases}&#10;        P_{heater}=Q_{h M a i n} \\&#10;        P_{zones}=Q_{h 1}+Q_{h 2}\\&#10;        P_{pump }=w \frac{\Delta p}{\rho} \\&#10;        P_{env}=G_{1}(T_{1}-T_{env})+G_{2}(T_{2}-T_{env})&#10;        \end{cases}     &#10;\end{equation*}&#10;\begin{equation*}&#10;    \begin{cases}&#10;        \bar \alpha = 0.5 \\&#10;        \bar \beta = 0 \\&#10;        \bar{T}_{z}=\frac{\bar{\beta} K_{h e}+\bar{\alpha} G T_{G r i d}+G_{L o s s} T_{env}}{\bar{\alpha} G+G_{l o s s}}=T_{env}&#10;    \end{cases}&#10;\end{equation*}&#10;&#10;\end{document}"/>
  <p:tag name="IGUANATEXSIZE" val="20"/>
  <p:tag name="IGUANATEXCURSOR" val="605"/>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2773.903"/>
  <p:tag name="LATEXADDIN" val="\documentclass{article}&#10;\usepackage{amsmath}&#10;\pagestyle{empty}&#10;\begin{document}&#10;\begin{equation*}&#10;c_z\dot T_z=\beta K_{he}+\alpha G(T_{Grid}-T_z)-G_{Loss}(T_z-T_{env}) &#10;\end{equation*}&#10;\end{document}"/>
  <p:tag name="IGUANATEXSIZE" val="20"/>
  <p:tag name="IGUANATEXCURSOR" val="184"/>
  <p:tag name="TRANSPARENCY" val="True"/>
  <p:tag name="LATEXENGINEID" val="0"/>
  <p:tag name="TEMPFOLDER" val=".\"/>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39.933"/>
  <p:tag name="LATEXADDIN" val="\documentclass{article}&#10;\usepackage{amsmath}&#10;\pagestyle{empty}&#10;\begin{document}&#10;&#10;\begin{equation}&#10;    \Delta T = 0.489 \, ^{\circ} C&#10;\end{equation}&#10;&#10;&#10;\end{document}"/>
  <p:tag name="IGUANATEXSIZE" val="20"/>
  <p:tag name="IGUANATEXCURSOR" val="164"/>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73.191"/>
  <p:tag name="LATEXADDIN" val="\documentclass{article}&#10;\usepackage{amsmath}&#10;\pagestyle{empty}&#10;\begin{document}&#10;&#10;\begin{equation}&#10;    \Delta t \approx 39 \, min&#10;\end{equation}&#10;&#10;&#10;\end{document}"/>
  <p:tag name="IGUANATEXSIZE" val="20"/>
  <p:tag name="IGUANATEXCURSOR" val="160"/>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306 \, ^{\circ} C \\&#10;\end{equation*}&#10;&#10;&#10;\end{document}"/>
  <p:tag name="IGUANATEXSIZE" val="20"/>
  <p:tag name="IGUANATEXCURSOR" val="16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52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811.3986"/>
  <p:tag name="LATEXADDIN" val="\documentclass{article}&#10;\usepackage{amsmath}&#10;\pagestyle{empty}&#10;\begin{document}&#10;&#10;\begin{equation*}&#10;    \Delta T = 0.119 \, ^{\circ} C \\&#10;\end{equation*}&#10;&#10;&#10;\end{document}"/>
  <p:tag name="IGUANATEXSIZE" val="20"/>
  <p:tag name="IGUANATEXCURSOR" val="119"/>
  <p:tag name="TRANSPARENCY" val="True"/>
  <p:tag name="FILENAME" val="D:\PoliMi\Magistrale\Primo anno\Secondo semestre\AUTOMATION OF ENERGY SYSTEMS (LEVA ALBERTO) {055511 - MODELLING AND CONTROL OF ENERGY SYSTEMS\Project theme\AES_project_2021_2022\Images\Assignment 1\Latex\equations.tex"/>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Tema di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28_TF00951641.potx" id="{F74172DB-5E34-45EC-8A97-0C88910C42B9}" vid="{5C70FAD9-DA18-40BE-B3D6-91A252A5E9B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79AA90D-A39D-4F83-B1BD-92099B1CAD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esagonale semplice</Template>
  <TotalTime>1030</TotalTime>
  <Words>709</Words>
  <Application>Microsoft Office PowerPoint</Application>
  <PresentationFormat>Widescreen</PresentationFormat>
  <Paragraphs>119</Paragraphs>
  <Slides>24</Slides>
  <Notes>14</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Arial Black</vt:lpstr>
      <vt:lpstr>Calibri</vt:lpstr>
      <vt:lpstr>Cambria Math</vt:lpstr>
      <vt:lpstr>Gill Sans SemiBold</vt:lpstr>
      <vt:lpstr>Times New Roman</vt:lpstr>
      <vt:lpstr>Tema di Office</vt:lpstr>
      <vt:lpstr>AES_Project_2021_2022</vt:lpstr>
      <vt:lpstr>Controlled system</vt:lpstr>
      <vt:lpstr>Heater model and tracking</vt:lpstr>
      <vt:lpstr>Heater Temperature</vt:lpstr>
      <vt:lpstr>Pump model</vt:lpstr>
      <vt:lpstr>Pump Model</vt:lpstr>
      <vt:lpstr>Pump Control</vt:lpstr>
      <vt:lpstr>Zones model</vt:lpstr>
      <vt:lpstr>Zones set point tracking</vt:lpstr>
      <vt:lpstr>Presentazione standard di PowerPoint</vt:lpstr>
      <vt:lpstr>Presentazione standard di PowerPoint</vt:lpstr>
      <vt:lpstr>Control signals of each actuator</vt:lpstr>
      <vt:lpstr>Power consumption</vt:lpstr>
      <vt:lpstr>Individual power consumptions</vt:lpstr>
      <vt:lpstr>Presentazione standard di PowerPoint</vt:lpstr>
      <vt:lpstr>Presentazione standard di PowerPoint</vt:lpstr>
      <vt:lpstr>Presentazione standard di PowerPoint</vt:lpstr>
      <vt:lpstr>Presentazione standard di PowerPoint</vt:lpstr>
      <vt:lpstr>Presentazione standard di PowerPoint</vt:lpstr>
      <vt:lpstr>Power consumption with different outlet temperatures in day mode</vt:lpstr>
      <vt:lpstr>Power consumption with different outlet pressure in day mode</vt:lpstr>
      <vt:lpstr>Comparison of different reference values in day mode</vt:lpstr>
      <vt:lpstr>Power consumption with different outlet temperatures in day/night mode</vt:lpstr>
      <vt:lpstr>Power consumption with different outlet pressure in day/night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AES_Project_2021_2022</dc:title>
  <dc:creator>Davide Marco Crespi</dc:creator>
  <cp:lastModifiedBy>Alessandro Riva</cp:lastModifiedBy>
  <cp:revision>30</cp:revision>
  <dcterms:created xsi:type="dcterms:W3CDTF">2022-05-30T06:53:00Z</dcterms:created>
  <dcterms:modified xsi:type="dcterms:W3CDTF">2022-06-14T15:51:31Z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