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73" r:id="rId7"/>
    <p:sldId id="272" r:id="rId8"/>
    <p:sldId id="271" r:id="rId9"/>
    <p:sldId id="286" r:id="rId10"/>
    <p:sldId id="274" r:id="rId11"/>
    <p:sldId id="270" r:id="rId12"/>
    <p:sldId id="283" r:id="rId13"/>
    <p:sldId id="275" r:id="rId14"/>
    <p:sldId id="284" r:id="rId15"/>
    <p:sldId id="285" r:id="rId16"/>
    <p:sldId id="276" r:id="rId17"/>
    <p:sldId id="280" r:id="rId18"/>
    <p:sldId id="279" r:id="rId19"/>
    <p:sldId id="281" r:id="rId20"/>
    <p:sldId id="278" r:id="rId21"/>
    <p:sldId id="277" r:id="rId22"/>
    <p:sldId id="28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11/06/2022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11/06/2022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8.jp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537"/>
          <a:stretch/>
        </p:blipFill>
        <p:spPr>
          <a:xfrm>
            <a:off x="6199741" y="2272145"/>
            <a:ext cx="5339660" cy="3193482"/>
          </a:xfrm>
        </p:spPr>
      </p:pic>
      <p:pic>
        <p:nvPicPr>
          <p:cNvPr id="7" name="Picture 6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9E56AFFE-FBC2-F061-E75B-8B0C8BF8CC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75972"/>
          <a:stretch/>
        </p:blipFill>
        <p:spPr>
          <a:xfrm>
            <a:off x="9225242" y="1125249"/>
            <a:ext cx="121006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52B2EB6-703B-3E40-7458-8A3BC2A3D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203"/>
          <a:stretch/>
        </p:blipFill>
        <p:spPr>
          <a:xfrm>
            <a:off x="1465697" y="1604011"/>
            <a:ext cx="7468578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9" name="Picture 8" descr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B194ECB2-B495-3842-8247-C74CF37089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98655" y="1986327"/>
            <a:ext cx="2588952" cy="6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64329439-E857-1933-3345-8A1ECBC1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827"/>
          <a:stretch/>
        </p:blipFill>
        <p:spPr>
          <a:xfrm>
            <a:off x="1706634" y="1626851"/>
            <a:ext cx="8778731" cy="450532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12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18" name="Picture 17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 title="IguanaTex Bitmap Display">
            <a:extLst>
              <a:ext uri="{FF2B5EF4-FFF2-40B4-BE49-F238E27FC236}">
                <a16:creationId xmlns:a16="http://schemas.microsoft.com/office/drawing/2014/main" id="{5E82BB31-9099-B91D-82C7-C6E0676C4B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29424" y="1503344"/>
            <a:ext cx="4444952" cy="13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980767"/>
            <a:ext cx="10834687" cy="3887066"/>
          </a:xfr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"/>
          <a:stretch/>
        </p:blipFill>
        <p:spPr>
          <a:xfrm>
            <a:off x="585616" y="2040144"/>
            <a:ext cx="10761258" cy="3768313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DE34E-72F6-EA85-47BE-E78FF0A219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C04E3-4CF9-6773-20A4-B9D83ED8DF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76A60-287B-01F7-EA86-86E4BB42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Zones model</a:t>
            </a:r>
            <a:endParaRPr lang="en-GB" dirty="0"/>
          </a:p>
        </p:txBody>
      </p:sp>
      <p:pic>
        <p:nvPicPr>
          <p:cNvPr id="8" name="Picture 7" descr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 title="IguanaTex Bitmap Display">
            <a:extLst>
              <a:ext uri="{FF2B5EF4-FFF2-40B4-BE49-F238E27FC236}">
                <a16:creationId xmlns:a16="http://schemas.microsoft.com/office/drawing/2014/main" id="{9F9C7C88-9188-F4DF-2A53-4D15F31EAA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12787"/>
          <a:stretch/>
        </p:blipFill>
        <p:spPr>
          <a:xfrm>
            <a:off x="2395930" y="5234818"/>
            <a:ext cx="6705920" cy="6080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CB3CE9A-AB3D-13E2-7028-B89D5C3BCE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r="75972"/>
          <a:stretch/>
        </p:blipFill>
        <p:spPr>
          <a:xfrm>
            <a:off x="7641832" y="2116475"/>
            <a:ext cx="1210068" cy="7588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 title="IguanaTex Bitmap Display">
            <a:extLst>
              <a:ext uri="{FF2B5EF4-FFF2-40B4-BE49-F238E27FC236}">
                <a16:creationId xmlns:a16="http://schemas.microsoft.com/office/drawing/2014/main" id="{1822E2EF-FA8A-FDE0-083B-E01EF65B51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t="57510"/>
          <a:stretch/>
        </p:blipFill>
        <p:spPr>
          <a:xfrm>
            <a:off x="7206211" y="3618633"/>
            <a:ext cx="4444952" cy="114797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\begin{equation*}&#10;c_z\dot T_z=\beta K_{he}+\alpha G(T_{Grid}-T_z)-G_{Loss}(T_z-T_{env}) &#10;\end{equation*}&#10;\end{document}" title="IguanaTex Bitmap Display">
            <a:extLst>
              <a:ext uri="{FF2B5EF4-FFF2-40B4-BE49-F238E27FC236}">
                <a16:creationId xmlns:a16="http://schemas.microsoft.com/office/drawing/2014/main" id="{2AA264A3-53C7-7E64-68A8-65B79DD92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1175" y="4044047"/>
            <a:ext cx="5636571" cy="297143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EAD1067E-51D5-D92E-FC4A-9724F72AC8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16" t="14804" r="3262" b="45321"/>
          <a:stretch/>
        </p:blipFill>
        <p:spPr>
          <a:xfrm>
            <a:off x="921537" y="1560347"/>
            <a:ext cx="5536209" cy="16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Zones set point 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518678" y="1655816"/>
            <a:ext cx="10509504" cy="4401715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12719"/>
                  </p:ext>
                </p:extLst>
              </p:nvPr>
            </p:nvGraphicFramePr>
            <p:xfrm>
              <a:off x="7589183" y="4108084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9183" y="4108084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607842"/>
                  </p:ext>
                </p:extLst>
              </p:nvPr>
            </p:nvGraphicFramePr>
            <p:xfrm flipH="1">
              <a:off x="4874003" y="2018078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018078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63F16A6-032D-EF99-EC35-F94798032DE9}"/>
              </a:ext>
            </a:extLst>
          </p:cNvPr>
          <p:cNvSpPr/>
          <p:nvPr/>
        </p:nvSpPr>
        <p:spPr>
          <a:xfrm>
            <a:off x="4194495" y="4823670"/>
            <a:ext cx="75501" cy="66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3BF0-C628-77B5-3004-5AB4A214A1A0}"/>
              </a:ext>
            </a:extLst>
          </p:cNvPr>
          <p:cNvSpPr txBox="1"/>
          <p:nvPr/>
        </p:nvSpPr>
        <p:spPr>
          <a:xfrm>
            <a:off x="2877424" y="4764947"/>
            <a:ext cx="1115736" cy="5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 descr="\documentclass{article}&#10;\usepackage{amsmath}&#10;\pagestyle{empty}&#10;\begin{document}&#10;&#10;\begin{equation}&#10;    \Delta T = 0.489 \, ^{\circ} C&#10;\end{equation}&#10;&#10;&#10;\end{document}" title="IguanaTex Bitmap Display">
            <a:extLst>
              <a:ext uri="{FF2B5EF4-FFF2-40B4-BE49-F238E27FC236}">
                <a16:creationId xmlns:a16="http://schemas.microsoft.com/office/drawing/2014/main" id="{4D2B8BE7-8D76-0282-7F09-5F7A7FE86E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t="-1" r="66805" b="2200"/>
          <a:stretch/>
        </p:blipFill>
        <p:spPr>
          <a:xfrm>
            <a:off x="2279941" y="5030596"/>
            <a:ext cx="1713219" cy="24887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9D7F22D-D07F-63A5-4892-9B9B1432DEC6}"/>
              </a:ext>
            </a:extLst>
          </p:cNvPr>
          <p:cNvSpPr/>
          <p:nvPr/>
        </p:nvSpPr>
        <p:spPr>
          <a:xfrm rot="5400000">
            <a:off x="4535946" y="4442140"/>
            <a:ext cx="73976" cy="384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}&#10;    \Delta t \approx 39 \, min&#10;\end{equation}&#10;&#10;&#10;\end{document}" title="IguanaTex Bitmap Display">
            <a:extLst>
              <a:ext uri="{FF2B5EF4-FFF2-40B4-BE49-F238E27FC236}">
                <a16:creationId xmlns:a16="http://schemas.microsoft.com/office/drawing/2014/main" id="{9A364F44-F6E4-6B92-D671-1483A52935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t="-1" r="71116" b="2200"/>
          <a:stretch/>
        </p:blipFill>
        <p:spPr>
          <a:xfrm>
            <a:off x="3922646" y="4323052"/>
            <a:ext cx="1320474" cy="226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&#10;    \Delta T = 0.306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A2287FC6-E867-60C5-9978-A549B9BD2D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10391" y="4440630"/>
            <a:ext cx="1648762" cy="193524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7450EAA7-E140-8B0C-D5FF-DA4EBEAE5A1A}"/>
              </a:ext>
            </a:extLst>
          </p:cNvPr>
          <p:cNvSpPr/>
          <p:nvPr/>
        </p:nvSpPr>
        <p:spPr>
          <a:xfrm>
            <a:off x="9018165" y="4349417"/>
            <a:ext cx="75501" cy="441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FE8C1C4F-00D9-AAF5-FCD9-E49988FFB6D7}"/>
              </a:ext>
            </a:extLst>
          </p:cNvPr>
          <p:cNvSpPr/>
          <p:nvPr/>
        </p:nvSpPr>
        <p:spPr>
          <a:xfrm>
            <a:off x="1773851" y="1812022"/>
            <a:ext cx="45719" cy="1694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\documentclass{article}&#10;\usepackage{amsmath}&#10;\pagestyle{empty}&#10;\begin{document}&#10;&#10;\begin{equation*}&#10;    \Delta T = 0.152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D79C1225-7389-D8A7-F459-5211F3F547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1417" y="2581567"/>
            <a:ext cx="1324682" cy="15548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0A6F620-9CA5-A418-8E85-B99E826539D1}"/>
              </a:ext>
            </a:extLst>
          </p:cNvPr>
          <p:cNvSpPr/>
          <p:nvPr/>
        </p:nvSpPr>
        <p:spPr>
          <a:xfrm>
            <a:off x="2021747" y="2206305"/>
            <a:ext cx="134081" cy="1300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\documentclass{article}&#10;\usepackage{amsmath}&#10;\pagestyle{empty}&#10;\begin{document}&#10;&#10;\begin{equation*}&#10;    \Delta T = 0.119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F22E8F-D455-6BBE-7271-127FA4932A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95930" y="2771661"/>
            <a:ext cx="1444771" cy="16958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\Delta T = 0.057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932217E1-6C66-C851-1491-16854C130F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767127" y="3733100"/>
            <a:ext cx="1343766" cy="15772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D9F4988-F98E-B4C2-DD6E-6BDE5021CB6B}"/>
              </a:ext>
            </a:extLst>
          </p:cNvPr>
          <p:cNvSpPr/>
          <p:nvPr/>
        </p:nvSpPr>
        <p:spPr>
          <a:xfrm>
            <a:off x="10586906" y="3506598"/>
            <a:ext cx="134081" cy="67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B8F573-78F2-B39C-19BD-D3F68C396F3E}"/>
              </a:ext>
            </a:extLst>
          </p:cNvPr>
          <p:cNvSpPr/>
          <p:nvPr/>
        </p:nvSpPr>
        <p:spPr>
          <a:xfrm rot="5400000">
            <a:off x="9569113" y="2309420"/>
            <a:ext cx="64171" cy="1971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*}&#10;    \Delta t \approx 1 \, h \, 57 \, min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C41F6C37-7675-C3E6-803D-9E832C3F13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84054" y="2847526"/>
            <a:ext cx="1734095" cy="1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784.027"/>
  <p:tag name="LATEXADDIN" val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/>
  <p:tag name="IGUANATEXSIZE" val="20"/>
  <p:tag name="IGUANATEXCURSOR" val="39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057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53.3933"/>
  <p:tag name="LATEXADDIN" val="\documentclass{article}&#10;\usepackage{amsmath}&#10;\pagestyle{empty}&#10;\begin{document}&#10;&#10;\begin{equation*}&#10;    \Delta t \approx 1 \, h \, 57 \, min\\&#10;\end{equation*}&#10;&#10;&#10;\end{document}"/>
  <p:tag name="IGUANATEXSIZE" val="20"/>
  <p:tag name="IGUANATEXCURSOR" val="13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1274.091"/>
  <p:tag name="LATEXADDIN" val="\documentclass{article}&#10;\usepackage{amsmath}&#10;\pagestyle{empty}&#10;\begin{document}&#10;&#10;\begin{equation*}&#10;    \begin{aligned}&#10;        &amp;P_{tot} = P_{pump }+P_{heaters }\\&#10;        &amp;P_{average}  \rightarrow 2043.9 \mathrm{~W}&#10;        \end{aligned}&#10;\end{equation*}&#10;&#10;&#10;\end{document}"/>
  <p:tag name="IGUANATEXSIZE" val="20"/>
  <p:tag name="IGUANATEXCURSOR" val="27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&#10;&#10;\end{document}"/>
  <p:tag name="IGUANATEXSIZE" val="20"/>
  <p:tag name="IGUANATEXCURSOR" val="353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9.584"/>
  <p:tag name="ORIGINALWIDTH" val="2187.477"/>
  <p:tag name="LATEXADDIN" val="\documentclass{article}&#10;\usepackage{amsmath}&#10;\pagestyle{empty}&#10;\begin{document}&#10;&#10;\begin{equation*}&#10;        \begin{cases}&#10;        P_{heater}=Q_{h M a i n} \\&#10;        P_{zones}=Q_{h 1}+Q_{h 2}\\&#10;        P_{pump }=w \frac{\Delta p}{\rho} \\&#10;        P_{env}=G_{1}(T_{1}-T_{env})+G_{2}(T_{2}-T_{env})&#10;        \end{cases}     &#10;\end{equation*}&#10;\begin{equation*}&#10;    \begin{cases}&#10;        \bar \alpha = 0.5 \\&#10;        \bar \beta = 0 \\&#10;        \bar{T}_{z}=\frac{\bar{\beta} K_{h e}+\bar{\alpha} G T_{G r i d}+G_{L o s s} T_{env}}{\bar{\alpha} G+G_{l o s s}}=T_{env}&#10;    \end{cases}&#10;\end{equation*}&#10;&#10;\end{document}"/>
  <p:tag name="IGUANATEXSIZE" val="20"/>
  <p:tag name="IGUANATEXCURSOR" val="605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773.903"/>
  <p:tag name="LATEXADDIN" val="\documentclass{article}&#10;\usepackage{amsmath}&#10;\pagestyle{empty}&#10;\begin{document}&#10;\begin{equation*}&#10;c_z\dot T_z=\beta K_{he}+\alpha G(T_{Grid}-T_z)-G_{Loss}(T_z-T_{env}) &#10;\end{equation*}&#10;\end{document}"/>
  <p:tag name="IGUANATEXSIZE" val="20"/>
  <p:tag name="IGUANATEXCURSOR" val="184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39.933"/>
  <p:tag name="LATEXADDIN" val="\documentclass{article}&#10;\usepackage{amsmath}&#10;\pagestyle{empty}&#10;\begin{document}&#10;&#10;\begin{equation}&#10;    \Delta T = 0.489 \, ^{\circ} C&#10;\end{equation}&#10;&#10;&#10;\end{document}"/>
  <p:tag name="IGUANATEXSIZE" val="20"/>
  <p:tag name="IGUANATEXCURSOR" val="164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191"/>
  <p:tag name="LATEXADDIN" val="\documentclass{article}&#10;\usepackage{amsmath}&#10;\pagestyle{empty}&#10;\begin{document}&#10;&#10;\begin{equation}&#10;    \Delta t \approx 39 \, min&#10;\end{equation}&#10;&#10;&#10;\end{document}"/>
  <p:tag name="IGUANATEXSIZE" val="20"/>
  <p:tag name="IGUANATEXCURSOR" val="16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306 \, ^{\circ} C \\&#10;\end{equation*}&#10;&#10;&#10;\end{document}"/>
  <p:tag name="IGUANATEXSIZE" val="20"/>
  <p:tag name="IGUANATEXCURSOR" val="16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52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19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520</TotalTime>
  <Words>168</Words>
  <Application>Microsoft Office PowerPoint</Application>
  <PresentationFormat>Widescreen</PresentationFormat>
  <Paragraphs>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Gill Sans SemiBold</vt:lpstr>
      <vt:lpstr>Times New Roman</vt:lpstr>
      <vt:lpstr>Tema di Office</vt:lpstr>
      <vt:lpstr>AES_Project_2021_2022</vt:lpstr>
      <vt:lpstr>Uncontrolled system</vt:lpstr>
      <vt:lpstr>Controlled system</vt:lpstr>
      <vt:lpstr>Heater model and tracking</vt:lpstr>
      <vt:lpstr>Pump model</vt:lpstr>
      <vt:lpstr>Zones model</vt:lpstr>
      <vt:lpstr>Zones set point tracking</vt:lpstr>
      <vt:lpstr>PowerPoint Presentation</vt:lpstr>
      <vt:lpstr>PowerPoint Presentation</vt:lpstr>
      <vt:lpstr>Control signals of each actuator</vt:lpstr>
      <vt:lpstr>Power consumption</vt:lpstr>
      <vt:lpstr>Individual power consumptions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Firetto</cp:lastModifiedBy>
  <cp:revision>13</cp:revision>
  <dcterms:created xsi:type="dcterms:W3CDTF">2022-05-30T06:53:00Z</dcterms:created>
  <dcterms:modified xsi:type="dcterms:W3CDTF">2022-06-11T11:26:55Z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