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73" r:id="rId7"/>
    <p:sldId id="272" r:id="rId8"/>
    <p:sldId id="271" r:id="rId9"/>
    <p:sldId id="274" r:id="rId10"/>
    <p:sldId id="270" r:id="rId11"/>
    <p:sldId id="283" r:id="rId12"/>
    <p:sldId id="275" r:id="rId13"/>
    <p:sldId id="284" r:id="rId14"/>
    <p:sldId id="285" r:id="rId15"/>
    <p:sldId id="276" r:id="rId16"/>
    <p:sldId id="280" r:id="rId17"/>
    <p:sldId id="279" r:id="rId18"/>
    <p:sldId id="281" r:id="rId19"/>
    <p:sldId id="278" r:id="rId20"/>
    <p:sldId id="277" r:id="rId21"/>
    <p:sldId id="282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09/06/2022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09/06/2022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056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59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2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7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68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4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8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65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933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67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53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0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agono 17" descr="Esagono pieno di colore scuro al centro dell'immagine in evidenza piena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225397" y="942615"/>
            <a:ext cx="4525189" cy="3849332"/>
          </a:xfrm>
          <a:prstGeom prst="hexagon">
            <a:avLst/>
          </a:prstGeom>
          <a:solidFill>
            <a:srgbClr val="0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29" y="2175417"/>
            <a:ext cx="5335310" cy="62974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AES_Project_2021_2022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29" y="2945662"/>
            <a:ext cx="5781367" cy="1122703"/>
          </a:xfrm>
        </p:spPr>
        <p:txBody>
          <a:bodyPr rtlCol="0"/>
          <a:lstStyle/>
          <a:p>
            <a:pPr rtl="0"/>
            <a:r>
              <a:rPr lang="it-IT" dirty="0"/>
              <a:t>Politecnico di Milano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Control Engineering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50BD6EF-A126-C35A-8C03-85E35DE1A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930" y="1338891"/>
            <a:ext cx="3054121" cy="30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15670-2492-AC8D-58F6-07A224EDAF65}"/>
              </a:ext>
            </a:extLst>
          </p:cNvPr>
          <p:cNvSpPr txBox="1"/>
          <p:nvPr/>
        </p:nvSpPr>
        <p:spPr>
          <a:xfrm>
            <a:off x="6218629" y="4249892"/>
            <a:ext cx="612058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Group’s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Borgnino Michele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Crespi Davide Marco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 Alessandro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Firetto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Alessandro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AD0DD-1112-FD88-8C7E-1DF28D01FF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Aggiungere un piè di pagina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7A6F8-28FD-49F0-978A-281155BE42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noProof="0" smtClean="0"/>
              <a:pPr rtl="0">
                <a:spcAft>
                  <a:spcPts val="600"/>
                </a:spcAft>
              </a:pPr>
              <a:t>10</a:t>
            </a:fld>
            <a:endParaRPr lang="it-IT" noProof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F766A4B-0274-2485-D0F9-6582F421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Power consumption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338681AF-8894-1CFC-C2E3-9F98CCB2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227" y="1604011"/>
            <a:ext cx="8597439" cy="4505325"/>
          </a:xfrm>
        </p:spPr>
      </p:pic>
      <p:pic>
        <p:nvPicPr>
          <p:cNvPr id="22" name="Picture 21" descr="\documentclass{article}&#10;\usepackage{amsmath}&#10;\pagestyle{empty}&#10;\begin{document}&#10;&#10;&#10;\begin{equation}&#10;P_{loss} = P_{pump}+P_{heaters}+P_{ambient}&#10;\end{equation}&#10;\\&#10;\begin{equation}&#10;P_{average} \to 3657.26 \, W&#10;\end{equation}&#10;&#10;&#10;&#10;\end{document}" title="IguanaTex Bitmap Display">
            <a:extLst>
              <a:ext uri="{FF2B5EF4-FFF2-40B4-BE49-F238E27FC236}">
                <a16:creationId xmlns:a16="http://schemas.microsoft.com/office/drawing/2014/main" id="{076D2DAE-2EAC-3DA6-C999-83A4B151D4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r="36686"/>
          <a:stretch/>
        </p:blipFill>
        <p:spPr>
          <a:xfrm>
            <a:off x="7892988" y="2338509"/>
            <a:ext cx="3994210" cy="13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2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EFEE42-AA19-5930-333D-369A70727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34DA2-1B54-5B30-C01F-4E10E413A3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11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6836A7-D030-AC0D-6E26-7DAC3BB8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Individual power consumptions</a:t>
            </a:r>
            <a:endParaRPr lang="en-GB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09B0148F-8EF1-8C08-6CA6-D71F7590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8008" y="1356997"/>
            <a:ext cx="8333222" cy="5025569"/>
          </a:xfrm>
        </p:spPr>
      </p:pic>
      <p:pic>
        <p:nvPicPr>
          <p:cNvPr id="11" name="Picture 10" descr="\documentclass{article}&#10;\usepackage{amsmath}&#10;\pagestyle{empty}&#10;\begin{document}&#10;&#10;\begin{equation}&#10; \begin{cases}&#10;    P_{heaters}=Q_{hMain}+Q_{h1}+Q_{h2} \\&#10;    P_{pump}=w \frac{\Delta p}{\rho}\\&#10;    P_{ambient}=G_1(T_1-T_{ambient})+G_2(T_2-T_{ambient})&#10; 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77A951C1-61E7-5DA9-9185-62E4F85510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r="21721"/>
          <a:stretch/>
        </p:blipFill>
        <p:spPr>
          <a:xfrm>
            <a:off x="6231156" y="1826936"/>
            <a:ext cx="5731545" cy="10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  <p:pic>
        <p:nvPicPr>
          <p:cNvPr id="5" name="Immagine 4" descr="Immagine che contiene testo, cielo, luce, screenshot&#10;&#10;Descrizione generata automaticamente">
            <a:extLst>
              <a:ext uri="{FF2B5EF4-FFF2-40B4-BE49-F238E27FC236}">
                <a16:creationId xmlns:a16="http://schemas.microsoft.com/office/drawing/2014/main" id="{9CDAC7F5-180C-F063-2350-CF040736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725648"/>
            <a:ext cx="11049000" cy="36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06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889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38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18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65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3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Uncontrolled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1980767"/>
            <a:ext cx="10834687" cy="3887066"/>
          </a:xfr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"/>
          <a:stretch/>
        </p:blipFill>
        <p:spPr>
          <a:xfrm>
            <a:off x="585616" y="2040144"/>
            <a:ext cx="10761258" cy="3768313"/>
          </a:xfrm>
        </p:spPr>
      </p:pic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Heater</a:t>
            </a:r>
            <a:r>
              <a:rPr lang="it-IT" dirty="0"/>
              <a:t> model and </a:t>
            </a:r>
            <a:r>
              <a:rPr lang="it-IT" dirty="0" err="1"/>
              <a:t>tracking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7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Pump</a:t>
            </a:r>
            <a:r>
              <a:rPr lang="it-IT" dirty="0"/>
              <a:t> model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9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Zones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and set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tracking</a:t>
            </a:r>
            <a:endParaRPr lang="en-GB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5"/>
          <a:stretch/>
        </p:blipFill>
        <p:spPr>
          <a:xfrm>
            <a:off x="851188" y="2107553"/>
            <a:ext cx="9918412" cy="4154147"/>
          </a:xfrm>
        </p:spPr>
      </p:pic>
      <p:pic>
        <p:nvPicPr>
          <p:cNvPr id="13" name="Immagine 12" descr="\documentclass{article}&#10;\usepackage{amsmath}&#10;\pagestyle{empty}&#10;\begin{document}&#10;\begin{equation}&#10;c_z\dot T_z=\beta K_{he}+\alpha G(T_{Grid}-T_z)-G_{Loss}(T_z-T_{Amb}) &#10;\end{equation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924" b="-9807"/>
          <a:stretch/>
        </p:blipFill>
        <p:spPr>
          <a:xfrm>
            <a:off x="2753028" y="1569133"/>
            <a:ext cx="5947626" cy="326284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7816309"/>
                  </p:ext>
                </p:extLst>
              </p:nvPr>
            </p:nvGraphicFramePr>
            <p:xfrm>
              <a:off x="7503778" y="4351365"/>
              <a:ext cx="1262717" cy="1262717"/>
            </p:xfrm>
            <a:graphic>
              <a:graphicData uri="http://schemas.microsoft.com/office/powerpoint/2016/slidezoom">
                <pslz:sldZm>
                  <pslz:sldZmObj sldId="270" cId="311471150">
                    <pslz:zmPr id="{24D3D1B8-4BCA-4C53-80B4-EA171D201170}" imageType="cover" transitionDur="1000">
                      <p166:blipFill xmlns:p166="http://schemas.microsoft.com/office/powerpoint/2016/6/main">
                        <a:blip r:embed="rId6">
                          <a:extLs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2717" cy="126271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503778" y="4351365"/>
                <a:ext cx="1262717" cy="126271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0003964"/>
                  </p:ext>
                </p:extLst>
              </p:nvPr>
            </p:nvGraphicFramePr>
            <p:xfrm flipH="1">
              <a:off x="4874003" y="2362026"/>
              <a:ext cx="966656" cy="966656"/>
            </p:xfrm>
            <a:graphic>
              <a:graphicData uri="http://schemas.microsoft.com/office/powerpoint/2016/slidezoom">
                <pslz:sldZm>
                  <pslz:sldZmObj sldId="283" cId="2700837890">
                    <pslz:zmPr id="{EB590B66-7C4A-481E-8359-A14F527EE35E}" imageType="cover" transitionDur="1000">
                      <p166:blipFill xmlns:p166="http://schemas.microsoft.com/office/powerpoint/2016/6/main">
                        <a:blip r:embed="rId6">
                          <a:extLs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966656" cy="96665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4874003" y="2362026"/>
                <a:ext cx="966656" cy="96665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23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087F167-91C9-CC7A-5C5C-282208F8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120" y="1080655"/>
            <a:ext cx="9759759" cy="5114781"/>
          </a:xfrm>
        </p:spPr>
      </p:pic>
    </p:spTree>
    <p:extLst>
      <p:ext uri="{BB962C8B-B14F-4D97-AF65-F5344CB8AC3E}">
        <p14:creationId xmlns:p14="http://schemas.microsoft.com/office/powerpoint/2010/main" val="31147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E984D639-E8E8-1FCF-0369-C4F13048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122" y="1108364"/>
            <a:ext cx="9823755" cy="5068599"/>
          </a:xfrm>
        </p:spPr>
      </p:pic>
    </p:spTree>
    <p:extLst>
      <p:ext uri="{BB962C8B-B14F-4D97-AF65-F5344CB8AC3E}">
        <p14:creationId xmlns:p14="http://schemas.microsoft.com/office/powerpoint/2010/main" val="270083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BC6C6B7-BB91-7C9A-8402-71709F92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Control signals of each actuator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41E11D2C-690D-3C49-FBE8-55C511485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8678" y="2189018"/>
            <a:ext cx="5375003" cy="3276609"/>
          </a:xfrm>
        </p:spPr>
      </p:pic>
      <p:pic>
        <p:nvPicPr>
          <p:cNvPr id="28" name="Content Placeholder 27" descr="Chart, histogram&#10;&#10;Description automatically generated">
            <a:extLst>
              <a:ext uri="{FF2B5EF4-FFF2-40B4-BE49-F238E27FC236}">
                <a16:creationId xmlns:a16="http://schemas.microsoft.com/office/drawing/2014/main" id="{22C803CC-7957-1953-F3A9-5FD20962D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537"/>
          <a:stretch/>
        </p:blipFill>
        <p:spPr>
          <a:xfrm>
            <a:off x="6199741" y="2272145"/>
            <a:ext cx="5339660" cy="3193482"/>
          </a:xfrm>
        </p:spPr>
      </p:pic>
    </p:spTree>
    <p:extLst>
      <p:ext uri="{BB962C8B-B14F-4D97-AF65-F5344CB8AC3E}">
        <p14:creationId xmlns:p14="http://schemas.microsoft.com/office/powerpoint/2010/main" val="406369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3548.556"/>
  <p:tag name="LATEXADDIN" val="\documentclass{article}&#10;\usepackage{amsmath}&#10;\pagestyle{empty}&#10;\begin{document}&#10;\begin{equation}&#10;c_z\dot T_z=\beta K_{he}+\alpha G(T_{Grid}-T_z)-G_{Loss}(T_z-T_{Amb}) &#10;\end{equation}&#10;&#10;\end{document}"/>
  <p:tag name="IGUANATEXSIZE" val="20"/>
  <p:tag name="IGUANATEXCURSOR" val="182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3.1683"/>
  <p:tag name="ORIGINALWIDTH" val="3104.612"/>
  <p:tag name="LATEXADDIN" val="\documentclass{article}&#10;\usepackage{amsmath}&#10;\pagestyle{empty}&#10;\begin{document}&#10;&#10;&#10;\begin{equation}&#10;P_{loss} = P_{pump}+P_{heaters}+P_{ambient}&#10;\end{equation}&#10;\\&#10;\begin{equation}&#10;P_{average} \to 3657.26 \, W&#10;\end{equation}&#10;&#10;&#10;&#10;\end{document}"/>
  <p:tag name="IGUANATEXSIZE" val="20"/>
  <p:tag name="IGUANATEXCURSOR" val="81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3603.3"/>
  <p:tag name="LATEXADDIN" val="\documentclass{article}&#10;\usepackage{amsmath}&#10;\pagestyle{empty}&#10;\begin{document}&#10;&#10;\begin{equation}&#10; \begin{cases}&#10;    P_{heaters}=Q_{hMain}+Q_{h1}+Q_{h2} \\&#10;    P_{pump}=w \frac{\Delta p}{\rho}\\&#10;    P_{ambient}=G_1(T_1-T_{ambient})+G_2(T_2-T_{ambient})&#10; \end{cases}&#10;\end{equation}&#10;&#10;&#10;\end{document}"/>
  <p:tag name="IGUANATEXSIZE" val="20"/>
  <p:tag name="IGUANATEXCURSOR" val="297"/>
  <p:tag name="TRANSPARENCY" val="True"/>
  <p:tag name="FILENAME" val="D:\PoliMi\Magistrale\Primo anno\Secondo semestre\AUTOMATION OF ENERGY SYSTEMS (LEVA ALBERTO) {055511 - MODELLING AND CONTROL OF ENERGY SYSTEMS\Project theme\AES_project_2021_2022\Images\Assignment 1\Power\test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semplice</Template>
  <TotalTime>379</TotalTime>
  <Words>162</Words>
  <Application>Microsoft Office PowerPoint</Application>
  <PresentationFormat>Widescreen</PresentationFormat>
  <Paragraphs>64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Gill Sans SemiBold</vt:lpstr>
      <vt:lpstr>Times New Roman</vt:lpstr>
      <vt:lpstr>Tema di Office</vt:lpstr>
      <vt:lpstr>AES_Project_2021_2022</vt:lpstr>
      <vt:lpstr>Uncontrolled system</vt:lpstr>
      <vt:lpstr>Controlled system</vt:lpstr>
      <vt:lpstr>Heater model and tracking</vt:lpstr>
      <vt:lpstr>Pump model</vt:lpstr>
      <vt:lpstr>Zones models and set point tracking</vt:lpstr>
      <vt:lpstr>PowerPoint Presentation</vt:lpstr>
      <vt:lpstr>PowerPoint Presentation</vt:lpstr>
      <vt:lpstr>Control signals of each actuator</vt:lpstr>
      <vt:lpstr>Power consumption</vt:lpstr>
      <vt:lpstr>Individual power consumptions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AES_Project_2021_2022</dc:title>
  <dc:creator>Davide Marco Crespi</dc:creator>
  <cp:lastModifiedBy>Alessandro Firetto</cp:lastModifiedBy>
  <cp:revision>10</cp:revision>
  <dcterms:created xsi:type="dcterms:W3CDTF">2022-05-30T06:53:00Z</dcterms:created>
  <dcterms:modified xsi:type="dcterms:W3CDTF">2022-06-09T14:24:16Z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