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73" r:id="rId6"/>
    <p:sldId id="287" r:id="rId7"/>
    <p:sldId id="288" r:id="rId8"/>
    <p:sldId id="289" r:id="rId9"/>
    <p:sldId id="302" r:id="rId10"/>
    <p:sldId id="290" r:id="rId11"/>
    <p:sldId id="286" r:id="rId12"/>
    <p:sldId id="274" r:id="rId13"/>
    <p:sldId id="270" r:id="rId14"/>
    <p:sldId id="283" r:id="rId15"/>
    <p:sldId id="275" r:id="rId16"/>
    <p:sldId id="284" r:id="rId17"/>
    <p:sldId id="285" r:id="rId18"/>
    <p:sldId id="291" r:id="rId19"/>
    <p:sldId id="301" r:id="rId20"/>
    <p:sldId id="293" r:id="rId21"/>
    <p:sldId id="294" r:id="rId22"/>
    <p:sldId id="295" r:id="rId23"/>
    <p:sldId id="296" r:id="rId24"/>
    <p:sldId id="297" r:id="rId25"/>
    <p:sldId id="298" r:id="rId26"/>
    <p:sldId id="299" r:id="rId27"/>
    <p:sldId id="30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54E8C9-D538-9AD2-91BA-108807AE3079}" name="Alessandro Riva" initials="AR" userId="S::10629356@polimi.it::821d4274-ff1a-4832-a0a7-d7f3c5b997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74" autoAdjust="0"/>
  </p:normalViewPr>
  <p:slideViewPr>
    <p:cSldViewPr snapToGrid="0" showGuides="1">
      <p:cViewPr varScale="1">
        <p:scale>
          <a:sx n="108" d="100"/>
          <a:sy n="108" d="100"/>
        </p:scale>
        <p:origin x="71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14/06/2022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14/06/2022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1407038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32559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6</a:t>
            </a:fld>
            <a:endParaRPr lang="it-IT" noProof="0" dirty="0"/>
          </a:p>
        </p:txBody>
      </p:sp>
    </p:spTree>
    <p:extLst>
      <p:ext uri="{BB962C8B-B14F-4D97-AF65-F5344CB8AC3E}">
        <p14:creationId xmlns:p14="http://schemas.microsoft.com/office/powerpoint/2010/main" val="128132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7</a:t>
            </a:fld>
            <a:endParaRPr lang="it-IT" noProof="0" dirty="0"/>
          </a:p>
        </p:txBody>
      </p:sp>
    </p:spTree>
    <p:extLst>
      <p:ext uri="{BB962C8B-B14F-4D97-AF65-F5344CB8AC3E}">
        <p14:creationId xmlns:p14="http://schemas.microsoft.com/office/powerpoint/2010/main" val="208554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3463671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220153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7.xml"/><Relationship Id="rId7" Type="http://schemas.openxmlformats.org/officeDocument/2006/relationships/image" Target="../media/image2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2.png"/><Relationship Id="rId5" Type="http://schemas.openxmlformats.org/officeDocument/2006/relationships/notesSlide" Target="../notesSlides/notesSlide8.xml"/><Relationship Id="rId4" Type="http://schemas.openxmlformats.org/officeDocument/2006/relationships/slideLayout" Target="../slideLayouts/slideLayout12.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0.xml"/><Relationship Id="rId7" Type="http://schemas.openxmlformats.org/officeDocument/2006/relationships/image" Target="../media/image2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9.xml"/><Relationship Id="rId11" Type="http://schemas.openxmlformats.org/officeDocument/2006/relationships/image" Target="../media/image30.png"/><Relationship Id="rId5" Type="http://schemas.openxmlformats.org/officeDocument/2006/relationships/slideLayout" Target="../slideLayouts/slideLayout12.xml"/><Relationship Id="rId10" Type="http://schemas.openxmlformats.org/officeDocument/2006/relationships/image" Target="../media/image29.png"/><Relationship Id="rId4" Type="http://schemas.openxmlformats.org/officeDocument/2006/relationships/tags" Target="../tags/tag11.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17.xml"/><Relationship Id="rId7" Type="http://schemas.openxmlformats.org/officeDocument/2006/relationships/image" Target="../media/image4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slideLayout" Target="../slideLayouts/slideLayout6.xml"/><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Layout" Target="../slideLayouts/slideLayout6.xml"/><Relationship Id="rId7" Type="http://schemas.openxmlformats.org/officeDocument/2006/relationships/image" Target="../media/image5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5.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9.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5.png"/><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slideLayout" Target="../slideLayouts/slideLayout12.xml"/><Relationship Id="rId10" Type="http://schemas.openxmlformats.org/officeDocument/2006/relationships/image" Target="../media/image18.jpg"/><Relationship Id="rId4" Type="http://schemas.openxmlformats.org/officeDocument/2006/relationships/tags" Target="../tags/tag4.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12</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13</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14</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774576" y="1227325"/>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455189"/>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pic>
        <p:nvPicPr>
          <p:cNvPr id="7" name="Immagine 6" descr="Immagine che contiene testo&#10;&#10;Descrizione generata automaticamente">
            <a:extLst>
              <a:ext uri="{FF2B5EF4-FFF2-40B4-BE49-F238E27FC236}">
                <a16:creationId xmlns:a16="http://schemas.microsoft.com/office/drawing/2014/main" id="{A83747FB-3679-2B17-481B-8CD6D3896B67}"/>
              </a:ext>
            </a:extLst>
          </p:cNvPr>
          <p:cNvPicPr>
            <a:picLocks noChangeAspect="1"/>
          </p:cNvPicPr>
          <p:nvPr/>
        </p:nvPicPr>
        <p:blipFill>
          <a:blip r:embed="rId4"/>
          <a:stretch>
            <a:fillRect/>
          </a:stretch>
        </p:blipFill>
        <p:spPr>
          <a:xfrm>
            <a:off x="8892278" y="3762564"/>
            <a:ext cx="3048264" cy="176799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9140DDCB-DE90-6E18-23A5-EAA94ABDB423}"/>
              </a:ext>
            </a:extLst>
          </p:cNvPr>
          <p:cNvPicPr>
            <a:picLocks noChangeAspect="1"/>
          </p:cNvPicPr>
          <p:nvPr/>
        </p:nvPicPr>
        <p:blipFill>
          <a:blip r:embed="rId5"/>
          <a:stretch>
            <a:fillRect/>
          </a:stretch>
        </p:blipFill>
        <p:spPr>
          <a:xfrm>
            <a:off x="37526" y="1510746"/>
            <a:ext cx="3371829" cy="394766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158926C-3F2F-7FC7-B711-69BEF4F137B1}"/>
              </a:ext>
            </a:extLst>
          </p:cNvPr>
          <p:cNvPicPr>
            <a:picLocks noChangeAspect="1"/>
          </p:cNvPicPr>
          <p:nvPr/>
        </p:nvPicPr>
        <p:blipFill>
          <a:blip r:embed="rId6"/>
          <a:stretch>
            <a:fillRect/>
          </a:stretch>
        </p:blipFill>
        <p:spPr>
          <a:xfrm>
            <a:off x="8892278" y="1510746"/>
            <a:ext cx="2994920" cy="1767993"/>
          </a:xfrm>
          <a:prstGeom prst="rect">
            <a:avLst/>
          </a:prstGeom>
        </p:spPr>
      </p:pic>
    </p:spTree>
    <p:extLst>
      <p:ext uri="{BB962C8B-B14F-4D97-AF65-F5344CB8AC3E}">
        <p14:creationId xmlns:p14="http://schemas.microsoft.com/office/powerpoint/2010/main" val="21959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18</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mc:Choice xmlns:a14="http://schemas.microsoft.com/office/drawing/2010/main"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while keeping the reference pressure constant,I get the following power consumption diagrams,</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a:latin typeface="Cambria Math" panose="02040503050406030204" pitchFamily="18" charset="0"/>
                      </a:rPr>
                      <m:t> </m:t>
                    </m:r>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𝑎𝑣𝑒𝑟𝑎𝑔𝑒</m:t>
                        </m:r>
                      </m:sub>
                    </m:sSub>
                    <m:r>
                      <a:rPr lang="it-IT" sz="1800">
                        <a:latin typeface="Cambria Math" panose="02040503050406030204" pitchFamily="18" charset="0"/>
                      </a:rPr>
                      <m:t>=</m:t>
                    </m:r>
                    <m:f>
                      <m:fPr>
                        <m:ctrlPr>
                          <a:rPr lang="it-IT" sz="1800" i="1">
                            <a:latin typeface="Cambria Math" panose="02040503050406030204" pitchFamily="18" charset="0"/>
                          </a:rPr>
                        </m:ctrlPr>
                      </m:fPr>
                      <m:num>
                        <m:nary>
                          <m:naryPr>
                            <m:ctrlPr>
                              <a:rPr lang="it-IT" sz="1800" i="1">
                                <a:latin typeface="Cambria Math" panose="02040503050406030204" pitchFamily="18" charset="0"/>
                              </a:rPr>
                            </m:ctrlPr>
                          </m:naryPr>
                          <m:sub>
                            <m:r>
                              <m:rPr>
                                <m:brk m:alnAt="23"/>
                              </m:rPr>
                              <a:rPr lang="it-IT" sz="1800">
                                <a:latin typeface="Cambria Math" panose="02040503050406030204" pitchFamily="18" charset="0"/>
                              </a:rPr>
                              <m:t>0</m:t>
                            </m:r>
                          </m:sub>
                          <m:sup>
                            <m:r>
                              <a:rPr lang="it-IT" sz="1800">
                                <a:latin typeface="Cambria Math" panose="02040503050406030204" pitchFamily="18" charset="0"/>
                              </a:rPr>
                              <m:t>𝑡</m:t>
                            </m:r>
                          </m:sup>
                          <m:e>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𝑡𝑜𝑡</m:t>
                                </m:r>
                              </m:sub>
                            </m:sSub>
                          </m:e>
                        </m:nary>
                      </m:num>
                      <m:den>
                        <m:r>
                          <a:rPr lang="it-IT" sz="1800">
                            <a:latin typeface="Cambria Math" panose="02040503050406030204" pitchFamily="18" charset="0"/>
                          </a:rPr>
                          <m:t>𝑡</m:t>
                        </m:r>
                      </m:den>
                    </m:f>
                  </m:oMath>
                </a14:m>
                <a:r>
                  <a:rPr lang="it-IT" sz="1800" dirty="0"/>
                  <a:t>. </a:t>
                </a:r>
              </a:p>
            </p:txBody>
          </p:sp>
        </mc:Choice>
        <mc:Fallback>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b="-10615"/>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mc:AlternateContent xmlns:mc="http://schemas.openxmlformats.org/markup-compatibility/2006">
        <mc:Choice xmlns:a14="http://schemas.microsoft.com/office/drawing/2010/main" Requires="a14">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 In </a:t>
                </a:r>
                <a:r>
                  <a:rPr lang="it-IT" sz="1800" dirty="0" err="1"/>
                  <a:t>this</a:t>
                </a:r>
                <a:r>
                  <a:rPr lang="it-IT" sz="1800" dirty="0"/>
                  <a:t> case I </a:t>
                </a:r>
                <a:r>
                  <a:rPr lang="it-IT" sz="1800" dirty="0" err="1"/>
                  <a:t>change</a:t>
                </a:r>
                <a:r>
                  <a:rPr lang="it-IT" sz="1800" dirty="0"/>
                  <a:t> the pressure keeping the temperature </a:t>
                </a:r>
                <a:r>
                  <a:rPr lang="it-IT" sz="1800" dirty="0" err="1"/>
                  <a:t>at</a:t>
                </a:r>
                <a:r>
                  <a:rPr lang="it-IT" sz="1800" dirty="0"/>
                  <a:t> 45</a:t>
                </a:r>
                <a14:m>
                  <m:oMath xmlns:m="http://schemas.openxmlformats.org/officeDocument/2006/math">
                    <m:r>
                      <a:rPr lang="it-IT" sz="1800" i="1" smtClean="0">
                        <a:latin typeface="Cambria Math" panose="02040503050406030204" pitchFamily="18" charset="0"/>
                        <a:ea typeface="Cambria Math" panose="02040503050406030204" pitchFamily="18" charset="0"/>
                      </a:rPr>
                      <m:t>℃</m:t>
                    </m:r>
                  </m:oMath>
                </a14:m>
                <a:r>
                  <a:rPr lang="it-IT" sz="1800" dirty="0"/>
                  <a:t>.</a:t>
                </a:r>
              </a:p>
            </p:txBody>
          </p:sp>
        </mc:Choice>
        <mc:Fallback>
          <p:sp>
            <p:nvSpPr>
              <p:cNvPr id="6" name="Segnaposto testo 5">
                <a:extLst>
                  <a:ext uri="{FF2B5EF4-FFF2-40B4-BE49-F238E27FC236}">
                    <a16:creationId xmlns:a16="http://schemas.microsoft.com/office/drawing/2014/main" id="{B642BB4C-A0FB-4F69-9220-8658910171F1}"/>
                  </a:ext>
                </a:extLst>
              </p:cNvPr>
              <p:cNvSpPr>
                <a:spLocks noGrp="1" noRot="1" noChangeAspect="1" noMove="1" noResize="1" noEditPoints="1" noAdjustHandles="1" noChangeArrowheads="1" noChangeShapeType="1" noTextEdit="1"/>
              </p:cNvSpPr>
              <p:nvPr>
                <p:ph type="body" sz="quarter" idx="19"/>
              </p:nvPr>
            </p:nvSpPr>
            <p:spPr>
              <a:xfrm>
                <a:off x="518678" y="5352039"/>
                <a:ext cx="11195802" cy="757742"/>
              </a:xfrm>
              <a:blipFill>
                <a:blip r:embed="rId4"/>
                <a:stretch>
                  <a:fillRect l="-435" t="-8065" b="-233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5"/>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6"/>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7"/>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8"/>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24</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Select experimentally a </a:t>
                </a:r>
                <a:r>
                  <a:rPr lang="en-GB" sz="2000" dirty="0" err="1"/>
                  <a:t>wc</a:t>
                </a:r>
                <a:r>
                  <a:rPr lang="en-GB" sz="2000" dirty="0"/>
                  <a:t> </a:t>
                </a:r>
                <a:r>
                  <a:rPr lang="en-GB" sz="2000" dirty="0">
                    <a:sym typeface="Wingdings" panose="05000000000000000000" pitchFamily="2" charset="2"/>
                  </a:rPr>
                  <a:t> </a:t>
                </a:r>
                <a14:m>
                  <m:oMath xmlns:m="http://schemas.openxmlformats.org/officeDocument/2006/math">
                    <m:r>
                      <m:rPr>
                        <m:sty m:val="p"/>
                      </m:rPr>
                      <a:rPr lang="it-IT" sz="2000" b="0" i="0" dirty="0" smtClean="0">
                        <a:latin typeface="Cambria Math" panose="02040503050406030204" pitchFamily="18" charset="0"/>
                      </a:rPr>
                      <m:t>wc</m:t>
                    </m:r>
                    <m:r>
                      <a:rPr lang="en-GB" sz="2000" i="1" dirty="0" smtClean="0">
                        <a:latin typeface="Cambria Math" panose="02040503050406030204" pitchFamily="18" charset="0"/>
                      </a:rPr>
                      <m:t> =</m:t>
                    </m:r>
                    <m:r>
                      <a:rPr lang="it-IT" sz="2000" b="0" i="1" dirty="0" smtClean="0">
                        <a:latin typeface="Cambria Math" panose="02040503050406030204" pitchFamily="18" charset="0"/>
                      </a:rPr>
                      <m:t>0,008</m:t>
                    </m:r>
                    <m:r>
                      <a:rPr lang="en-GB" sz="2000" i="1" dirty="0" smtClean="0">
                        <a:latin typeface="Cambria Math" panose="02040503050406030204" pitchFamily="18" charset="0"/>
                      </a:rPr>
                      <m:t> </m:t>
                    </m:r>
                    <m:r>
                      <a:rPr lang="it-IT" sz="2000" b="0" i="1" dirty="0" smtClean="0">
                        <a:latin typeface="Cambria Math" panose="02040503050406030204" pitchFamily="18" charset="0"/>
                      </a:rPr>
                      <m:t>𝑟𝑎𝑑</m:t>
                    </m:r>
                    <m:r>
                      <a:rPr lang="it-IT" sz="2000" b="0" i="1" dirty="0" smtClean="0">
                        <a:latin typeface="Cambria Math" panose="02040503050406030204" pitchFamily="18" charset="0"/>
                      </a:rPr>
                      <m:t>/</m:t>
                    </m:r>
                    <m:r>
                      <a:rPr lang="it-IT" sz="2000" b="0" i="1" dirty="0" smtClean="0">
                        <a:latin typeface="Cambria Math" panose="02040503050406030204" pitchFamily="18" charset="0"/>
                      </a:rPr>
                      <m:t>𝑠</m:t>
                    </m:r>
                  </m:oMath>
                </a14:m>
                <a:r>
                  <a:rPr lang="en-GB" sz="2000" dirty="0"/>
                  <a:t> (good </a:t>
                </a:r>
                <a:r>
                  <a:rPr lang="en-GB" sz="2000" dirty="0" err="1"/>
                  <a:t>tradeoff</a:t>
                </a:r>
                <a:r>
                  <a:rPr lang="en-GB" sz="2000" dirty="0"/>
                  <a:t>)</a:t>
                </a:r>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=4,7517∙</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u="sng"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it-IT">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10" name="Segnaposto contenuto 9">
            <a:extLst>
              <a:ext uri="{FF2B5EF4-FFF2-40B4-BE49-F238E27FC236}">
                <a16:creationId xmlns:a16="http://schemas.microsoft.com/office/drawing/2014/main" id="{B02D8E2E-0D6F-D21B-3740-00B3747BCF57}"/>
              </a:ext>
            </a:extLst>
          </p:cNvPr>
          <p:cNvPicPr>
            <a:picLocks noGrp="1" noChangeAspect="1"/>
          </p:cNvPicPr>
          <p:nvPr>
            <p:ph idx="1"/>
          </p:nvPr>
        </p:nvPicPr>
        <p:blipFill>
          <a:blip r:embed="rId2"/>
          <a:stretch>
            <a:fillRect/>
          </a:stretch>
        </p:blipFill>
        <p:spPr>
          <a:xfrm>
            <a:off x="430854" y="1469022"/>
            <a:ext cx="6697242" cy="3304905"/>
          </a:xfrm>
        </p:spPr>
      </p:pic>
      <p:pic>
        <p:nvPicPr>
          <p:cNvPr id="12" name="Immagine 11">
            <a:extLst>
              <a:ext uri="{FF2B5EF4-FFF2-40B4-BE49-F238E27FC236}">
                <a16:creationId xmlns:a16="http://schemas.microsoft.com/office/drawing/2014/main" id="{032E6319-C6D3-9DDE-834A-FE7C55441F94}"/>
              </a:ext>
            </a:extLst>
          </p:cNvPr>
          <p:cNvPicPr>
            <a:picLocks noChangeAspect="1"/>
          </p:cNvPicPr>
          <p:nvPr/>
        </p:nvPicPr>
        <p:blipFill>
          <a:blip r:embed="rId3"/>
          <a:stretch>
            <a:fillRect/>
          </a:stretch>
        </p:blipFill>
        <p:spPr>
          <a:xfrm>
            <a:off x="4705418" y="3121475"/>
            <a:ext cx="7295238" cy="3600000"/>
          </a:xfrm>
          <a:prstGeom prst="rect">
            <a:avLst/>
          </a:prstGeom>
        </p:spPr>
      </p:pic>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2000" kern="1200" dirty="0">
                    <a:solidFill>
                      <a:srgbClr val="000000"/>
                    </a:solidFill>
                    <a:effectLst/>
                    <a:latin typeface="Calibri" panose="020F0502020204030204" pitchFamily="34" charset="0"/>
                  </a:rPr>
                  <a:t>Pump: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2000" i="1" kern="1200">
                            <a:solidFill>
                              <a:srgbClr val="000000"/>
                            </a:solidFill>
                            <a:effectLst/>
                            <a:latin typeface="Cambria Math" panose="02040503050406030204" pitchFamily="18" charset="0"/>
                          </a:rPr>
                        </m:ctrlPr>
                      </m:dPr>
                      <m:e>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2000" i="1" kern="1200">
                            <a:solidFill>
                              <a:srgbClr val="000000"/>
                            </a:solidFill>
                            <a:effectLst/>
                            <a:latin typeface="Cambria Math" panose="02040503050406030204" pitchFamily="18" charset="0"/>
                          </a:rPr>
                        </m:ctrlPr>
                      </m:d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r>
                  <a:rPr lang="en-GB"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000" i="1" kern="1200">
                        <a:solidFill>
                          <a:srgbClr val="000000"/>
                        </a:solidFill>
                        <a:effectLst/>
                        <a:latin typeface="Cambria Math" panose="02040503050406030204" pitchFamily="18" charset="0"/>
                      </a:rPr>
                      <m:t>6∙</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3</m:t>
                        </m:r>
                      </m:sup>
                    </m:sSup>
                    <m:r>
                      <a:rPr lang="it-IT" sz="2000" b="0" i="1" kern="1200">
                        <a:solidFill>
                          <a:srgbClr val="000000"/>
                        </a:solidFill>
                        <a:effectLst/>
                        <a:latin typeface="Cambria Math" panose="02040503050406030204" pitchFamily="18" charset="0"/>
                      </a:rPr>
                      <m:t>𝑛</m:t>
                    </m:r>
                    <m:r>
                      <a:rPr lang="it-IT" sz="2000" b="0" i="1" kern="1200">
                        <a:solidFill>
                          <a:srgbClr val="000000"/>
                        </a:solidFill>
                        <a:effectLst/>
                        <a:latin typeface="Cambria Math" panose="02040503050406030204" pitchFamily="18" charset="0"/>
                      </a:rPr>
                      <m:t>−666,7</m:t>
                    </m:r>
                    <m:r>
                      <a:rPr lang="it-IT" sz="2000" b="0" i="1" kern="1200">
                        <a:solidFill>
                          <a:srgbClr val="000000"/>
                        </a:solidFill>
                        <a:effectLst/>
                        <a:latin typeface="Cambria Math" panose="02040503050406030204" pitchFamily="18" charset="0"/>
                      </a:rPr>
                      <m:t>𝑛</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b="0" i="1" kern="1200">
                            <a:solidFill>
                              <a:srgbClr val="000000"/>
                            </a:solidFill>
                            <a:effectLst/>
                            <a:latin typeface="Cambria Math" panose="02040503050406030204" pitchFamily="18" charset="0"/>
                            <a:cs typeface="Times New Roman" panose="02020603050405020304" pitchFamily="18" charset="0"/>
                          </a:rPr>
                        </m:ctrlPr>
                      </m:sSubPr>
                      <m:e>
                        <m:r>
                          <a:rPr lang="it-IT" sz="2000" b="0" i="1" kern="1200">
                            <a:solidFill>
                              <a:srgbClr val="000000"/>
                            </a:solidFill>
                            <a:effectLst/>
                            <a:latin typeface="Cambria Math" panose="02040503050406030204" pitchFamily="18" charset="0"/>
                            <a:cs typeface="Times New Roman" panose="02020603050405020304" pitchFamily="18" charset="0"/>
                          </a:rPr>
                          <m:t>𝐾</m:t>
                        </m:r>
                      </m:e>
                      <m:sub>
                        <m:r>
                          <a:rPr lang="it-IT" sz="2000" b="0" i="1" kern="1200">
                            <a:solidFill>
                              <a:srgbClr val="000000"/>
                            </a:solidFill>
                            <a:effectLst/>
                            <a:latin typeface="Cambria Math" panose="02040503050406030204" pitchFamily="18" charset="0"/>
                            <a:cs typeface="Times New Roman" panose="02020603050405020304" pitchFamily="18" charset="0"/>
                          </a:rPr>
                          <m:t>𝐿</m:t>
                        </m:r>
                      </m:sub>
                    </m:sSub>
                    <m:r>
                      <a:rPr lang="it-IT" sz="20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2000" i="1" kern="1200">
                        <a:solidFill>
                          <a:srgbClr val="000000"/>
                        </a:solidFill>
                        <a:effectLst/>
                        <a:latin typeface="Cambria Math" panose="02040503050406030204" pitchFamily="18" charset="0"/>
                      </a:rPr>
                      <m:t>∙</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it-IT" sz="2000" b="0" i="1" kern="1200">
                            <a:solidFill>
                              <a:srgbClr val="000000"/>
                            </a:solidFill>
                            <a:effectLst/>
                            <a:latin typeface="Cambria Math" panose="02040503050406030204" pitchFamily="18" charset="0"/>
                          </a:rPr>
                          <m:t>7</m:t>
                        </m:r>
                      </m:sup>
                    </m:sSup>
                  </m:oMath>
                </a14:m>
                <a:r>
                  <a:rPr lang="it-IT" sz="2000" kern="1200" dirty="0">
                    <a:solidFill>
                      <a:srgbClr val="000000"/>
                    </a:solidFill>
                    <a:effectLst/>
                    <a:latin typeface="Calibri" panose="020F0502020204030204" pitchFamily="34" charset="0"/>
                  </a:rPr>
                  <a:t> </a:t>
                </a:r>
                <a14:m>
                  <m:oMath xmlns:m="http://schemas.openxmlformats.org/officeDocument/2006/math">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Flow rate </a:t>
                </a:r>
                <a:r>
                  <a:rPr lang="en-US" sz="2000" kern="1200" dirty="0">
                    <a:solidFill>
                      <a:srgbClr val="000000"/>
                    </a:solidFill>
                    <a:effectLst/>
                    <a:latin typeface="Calibri" panose="020F0502020204030204" pitchFamily="34" charset="0"/>
                  </a:rPr>
                  <a:t>assumed</a:t>
                </a:r>
                <a:r>
                  <a:rPr lang="it-IT" sz="2000" kern="1200" dirty="0">
                    <a:solidFill>
                      <a:srgbClr val="000000"/>
                    </a:solidFill>
                    <a:effectLst/>
                    <a:latin typeface="Calibri" panose="020F0502020204030204" pitchFamily="34" charset="0"/>
                  </a:rPr>
                  <a:t> </a:t>
                </a:r>
                <a:r>
                  <a:rPr lang="it-IT" sz="2000" kern="1200" dirty="0" err="1">
                    <a:solidFill>
                      <a:srgbClr val="000000"/>
                    </a:solidFill>
                    <a:effectLst/>
                    <a:latin typeface="Calibri" panose="020F0502020204030204" pitchFamily="34" charset="0"/>
                  </a:rPr>
                  <a:t>equal</a:t>
                </a:r>
                <a:r>
                  <a:rPr lang="it-IT" sz="2000" kern="1200" dirty="0">
                    <a:solidFill>
                      <a:srgbClr val="000000"/>
                    </a:solidFill>
                    <a:effectLst/>
                    <a:latin typeface="Calibri" panose="020F0502020204030204" pitchFamily="34" charset="0"/>
                  </a:rPr>
                  <a:t> in the </a:t>
                </a:r>
                <a:r>
                  <a:rPr lang="it-IT" sz="2000" kern="1200" dirty="0" err="1">
                    <a:solidFill>
                      <a:srgbClr val="000000"/>
                    </a:solidFill>
                    <a:effectLst/>
                    <a:latin typeface="Calibri" panose="020F0502020204030204" pitchFamily="34" charset="0"/>
                  </a:rPr>
                  <a:t>whole</a:t>
                </a:r>
                <a:r>
                  <a:rPr lang="it-IT" sz="2000" kern="1200" dirty="0">
                    <a:solidFill>
                      <a:srgbClr val="000000"/>
                    </a:solidFill>
                    <a:effectLst/>
                    <a:latin typeface="Calibri" panose="020F0502020204030204" pitchFamily="34" charset="0"/>
                  </a:rPr>
                  <a:t> network </a:t>
                </a:r>
                <a:r>
                  <a:rPr lang="it-IT" sz="2000" kern="1200" dirty="0">
                    <a:solidFill>
                      <a:srgbClr val="000000"/>
                    </a:solidFill>
                    <a:effectLst/>
                    <a:latin typeface="Calibri" panose="020F0502020204030204" pitchFamily="34" charset="0"/>
                    <a:sym typeface="Wingdings" panose="05000000000000000000" pitchFamily="2" charset="2"/>
                  </a:rPr>
                  <a:t></a:t>
                </a:r>
                <a:r>
                  <a:rPr lang="it-IT" sz="2000" kern="1200" dirty="0">
                    <a:solidFill>
                      <a:srgbClr val="000000"/>
                    </a:solidFill>
                    <a:effectLst/>
                    <a:latin typeface="Calibri" panose="020F0502020204030204" pitchFamily="34" charset="0"/>
                  </a:rPr>
                  <a:t> </a:t>
                </a:r>
                <a:r>
                  <a:rPr lang="it-IT" sz="20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dirty="0">
                  <a:solidFill>
                    <a:srgbClr val="FF0000"/>
                  </a:solidFill>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20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r>
                  <a:rPr lang="it-IT" sz="2000" kern="1200" dirty="0">
                    <a:solidFill>
                      <a:srgbClr val="FF0000"/>
                    </a:solidFill>
                    <a:effectLst/>
                    <a:latin typeface="Calibri" panose="020F0502020204030204" pitchFamily="34" charset="0"/>
                  </a:rPr>
                  <a:t>EQUILIBRIUM</a:t>
                </a:r>
                <a:endParaRPr lang="it-IT" sz="2000" dirty="0">
                  <a:effectLst/>
                </a:endParaRPr>
              </a:p>
              <a:p>
                <a:pPr marL="685800">
                  <a:spcBef>
                    <a:spcPts val="500"/>
                  </a:spcBef>
                </a:pPr>
                <a:r>
                  <a:rPr lang="it-IT" sz="2000" kern="1200" dirty="0">
                    <a:solidFill>
                      <a:srgbClr val="000000"/>
                    </a:solidFill>
                    <a:effectLst/>
                    <a:latin typeface="Calibri" panose="020F0502020204030204" pitchFamily="34" charset="0"/>
                  </a:rPr>
                  <a:t>Compute the </a:t>
                </a:r>
                <a:r>
                  <a:rPr lang="it-IT" sz="2000" kern="1200" dirty="0" err="1">
                    <a:solidFill>
                      <a:srgbClr val="000000"/>
                    </a:solidFill>
                    <a:effectLst/>
                    <a:latin typeface="Calibri" panose="020F0502020204030204" pitchFamily="34" charset="0"/>
                  </a:rPr>
                  <a:t>equilibrium</a:t>
                </a:r>
                <a:r>
                  <a:rPr lang="it-IT" sz="2000" kern="1200" dirty="0">
                    <a:solidFill>
                      <a:srgbClr val="000000"/>
                    </a:solidFill>
                    <a:effectLst/>
                    <a:latin typeface="Calibri" panose="020F0502020204030204" pitchFamily="34" charset="0"/>
                  </a:rPr>
                  <a:t> point for n, by </a:t>
                </a:r>
                <a:r>
                  <a:rPr lang="it-IT" sz="2000" kern="1200" dirty="0" err="1">
                    <a:solidFill>
                      <a:srgbClr val="000000"/>
                    </a:solidFill>
                    <a:effectLst/>
                    <a:latin typeface="Calibri" panose="020F0502020204030204" pitchFamily="34" charset="0"/>
                  </a:rPr>
                  <a:t>imposing</a:t>
                </a:r>
                <a:r>
                  <a:rPr lang="it-IT" sz="2000" kern="1200" dirty="0">
                    <a:solidFill>
                      <a:srgbClr val="000000"/>
                    </a:solidFill>
                    <a:effectLst/>
                    <a:latin typeface="Calibri" panose="020F0502020204030204" pitchFamily="34"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2000" kern="1200" dirty="0">
                    <a:solidFill>
                      <a:srgbClr val="000000"/>
                    </a:solidFill>
                    <a:effectLst/>
                    <a:latin typeface="Calibri" panose="020F0502020204030204" pitchFamily="34" charset="0"/>
                  </a:rPr>
                  <a:t> = </a:t>
                </a:r>
                <a14:m>
                  <m:oMath xmlns:m="http://schemas.openxmlformats.org/officeDocument/2006/math">
                    <m:r>
                      <a:rPr lang="en-GB" sz="2000" i="1" kern="1200">
                        <a:solidFill>
                          <a:srgbClr val="000000"/>
                        </a:solidFill>
                        <a:effectLst/>
                        <a:latin typeface="Cambria Math" panose="02040503050406030204" pitchFamily="18" charset="0"/>
                      </a:rPr>
                      <m:t>2,027 ∙</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5 </m:t>
                        </m:r>
                      </m:sup>
                    </m:sSup>
                    <m:r>
                      <a:rPr lang="en-GB" sz="2000" i="1" kern="1200">
                        <a:solidFill>
                          <a:srgbClr val="000000"/>
                        </a:solidFill>
                        <a:effectLst/>
                        <a:latin typeface="Cambria Math" panose="02040503050406030204" pitchFamily="18" charset="0"/>
                      </a:rPr>
                      <m:t>𝑃𝑎</m:t>
                    </m:r>
                  </m:oMath>
                </a14:m>
                <a:r>
                  <a:rPr lang="it-IT" sz="2000" dirty="0">
                    <a:effectLst/>
                  </a:rPr>
                  <a:t> </a:t>
                </a:r>
                <a:r>
                  <a:rPr lang="it-IT" sz="2000" dirty="0">
                    <a:effectLst/>
                    <a:sym typeface="Wingdings" panose="05000000000000000000" pitchFamily="2" charset="2"/>
                  </a:rPr>
                  <a:t> </a:t>
                </a:r>
                <a14:m>
                  <m:oMath xmlns:m="http://schemas.openxmlformats.org/officeDocument/2006/math">
                    <m:acc>
                      <m:accPr>
                        <m:chr m:val="̅"/>
                        <m:ctrlPr>
                          <a:rPr lang="it-IT" sz="2000" i="1">
                            <a:latin typeface="Cambria Math" panose="02040503050406030204" pitchFamily="18" charset="0"/>
                          </a:rPr>
                        </m:ctrlPr>
                      </m:accPr>
                      <m:e>
                        <m:r>
                          <a:rPr lang="en-GB" sz="2000" i="1">
                            <a:latin typeface="Cambria Math" panose="02040503050406030204" pitchFamily="18" charset="0"/>
                          </a:rPr>
                          <m:t>𝑛</m:t>
                        </m:r>
                      </m:e>
                    </m:acc>
                    <m:r>
                      <a:rPr lang="en-GB" sz="2000" i="1">
                        <a:latin typeface="Cambria Math" panose="02040503050406030204" pitchFamily="18" charset="0"/>
                      </a:rPr>
                      <m:t>=0.338</m:t>
                    </m:r>
                  </m:oMath>
                </a14:m>
                <a:endParaRPr lang="it-IT" sz="2000" dirty="0"/>
              </a:p>
              <a:p>
                <a:pPr marL="685800">
                  <a:spcBef>
                    <a:spcPts val="500"/>
                  </a:spcBef>
                </a:pPr>
                <a:endParaRPr lang="it-IT" sz="1800" dirty="0"/>
              </a:p>
              <a:p>
                <a:pPr marL="685800">
                  <a:spcBef>
                    <a:spcPts val="500"/>
                  </a:spcBef>
                </a:pPr>
                <a:endParaRPr lang="it-IT" sz="1800" dirty="0"/>
              </a:p>
              <a:p>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05167" y="1738418"/>
            <a:ext cx="4486833" cy="2143511"/>
          </a:xfrm>
          <a:prstGeom prst="rect">
            <a:avLst/>
          </a:prstGeom>
          <a:noFill/>
          <a:ln>
            <a:noFill/>
          </a:ln>
        </p:spPr>
      </p:pic>
      <p:pic>
        <p:nvPicPr>
          <p:cNvPr id="10" name="Segnaposto contenuto 5">
            <a:extLst>
              <a:ext uri="{FF2B5EF4-FFF2-40B4-BE49-F238E27FC236}">
                <a16:creationId xmlns:a16="http://schemas.microsoft.com/office/drawing/2014/main" id="{DB6FCB91-F013-BF8F-5350-FA0107F9B62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6669" y="3204646"/>
            <a:ext cx="6466131" cy="1031983"/>
          </a:xfrm>
          <a:prstGeom prst="rect">
            <a:avLst/>
          </a:prstGeom>
          <a:noFill/>
          <a:ln>
            <a:noFill/>
          </a:ln>
        </p:spPr>
      </p:pic>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87DEC9FC-E11B-D088-8FD0-8C85CEC5C3F1}"/>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92DF5A20-4EC6-5AB3-4170-EB335F754713}"/>
              </a:ext>
            </a:extLst>
          </p:cNvPr>
          <p:cNvSpPr>
            <a:spLocks noGrp="1"/>
          </p:cNvSpPr>
          <p:nvPr>
            <p:ph type="title"/>
          </p:nvPr>
        </p:nvSpPr>
        <p:spPr/>
        <p:txBody>
          <a:bodyPr/>
          <a:lstStyle/>
          <a:p>
            <a:r>
              <a:rPr lang="it-IT" dirty="0"/>
              <a:t>Pump Model</a:t>
            </a:r>
          </a:p>
        </p:txBody>
      </p:sp>
      <p:pic>
        <p:nvPicPr>
          <p:cNvPr id="11" name="Immagine 10">
            <a:extLst>
              <a:ext uri="{FF2B5EF4-FFF2-40B4-BE49-F238E27FC236}">
                <a16:creationId xmlns:a16="http://schemas.microsoft.com/office/drawing/2014/main" id="{0904B10D-E4CE-9512-6C99-AD7A46BE5F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4478" y="3231542"/>
            <a:ext cx="8640562" cy="698643"/>
          </a:xfrm>
          <a:prstGeom prst="rect">
            <a:avLst/>
          </a:prstGeom>
          <a:noFill/>
          <a:ln>
            <a:noFill/>
          </a:ln>
        </p:spPr>
      </p:pic>
      <p:sp>
        <p:nvSpPr>
          <p:cNvPr id="13" name="Segnaposto contenuto 12">
            <a:extLst>
              <a:ext uri="{FF2B5EF4-FFF2-40B4-BE49-F238E27FC236}">
                <a16:creationId xmlns:a16="http://schemas.microsoft.com/office/drawing/2014/main" id="{73344CE4-73AB-B62D-FF2C-A6ACEA79D85E}"/>
              </a:ext>
            </a:extLst>
          </p:cNvPr>
          <p:cNvSpPr>
            <a:spLocks noGrp="1"/>
          </p:cNvSpPr>
          <p:nvPr>
            <p:ph idx="1"/>
          </p:nvPr>
        </p:nvSpPr>
        <p:spPr>
          <a:xfrm>
            <a:off x="167640" y="1406384"/>
            <a:ext cx="10835122" cy="500962"/>
          </a:xfrm>
        </p:spPr>
        <p:txBody>
          <a:bodyPr/>
          <a:lstStyle/>
          <a:p>
            <a:pPr marL="685800">
              <a:spcBef>
                <a:spcPts val="500"/>
              </a:spcBef>
            </a:pPr>
            <a:r>
              <a:rPr lang="it-IT" sz="2000" dirty="0" err="1">
                <a:solidFill>
                  <a:srgbClr val="FF0000"/>
                </a:solidFill>
                <a:effectLst/>
              </a:rPr>
              <a:t>Linearization</a:t>
            </a:r>
            <a:endParaRPr lang="it-IT" sz="2000" dirty="0">
              <a:solidFill>
                <a:srgbClr val="FF0000"/>
              </a:solidFill>
              <a:effectLst/>
            </a:endParaRPr>
          </a:p>
          <a:p>
            <a:pPr marL="685800">
              <a:spcBef>
                <a:spcPts val="500"/>
              </a:spcBef>
            </a:pPr>
            <a:endParaRPr lang="it-IT" dirty="0"/>
          </a:p>
          <a:p>
            <a:pPr marL="685800">
              <a:spcBef>
                <a:spcPts val="500"/>
              </a:spcBef>
            </a:pPr>
            <a:endParaRPr lang="it-IT" sz="2400" dirty="0">
              <a:effectLst/>
            </a:endParaRPr>
          </a:p>
          <a:p>
            <a:endParaRPr lang="it-IT" sz="1800" dirty="0"/>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88A00B41-3167-3454-0DED-5AC64951891A}"/>
                  </a:ext>
                </a:extLst>
              </p:cNvPr>
              <p:cNvSpPr txBox="1"/>
              <p:nvPr/>
            </p:nvSpPr>
            <p:spPr>
              <a:xfrm>
                <a:off x="430488" y="4131213"/>
                <a:ext cx="10835122" cy="1083758"/>
              </a:xfrm>
              <a:prstGeom prst="rect">
                <a:avLst/>
              </a:prstGeom>
              <a:noFill/>
            </p:spPr>
            <p:txBody>
              <a:bodyPr wrap="square" rtlCol="0">
                <a:spAutoFit/>
              </a:bodyPr>
              <a:lstStyle/>
              <a:p>
                <a:pPr marL="457200" indent="0">
                  <a:spcBef>
                    <a:spcPts val="500"/>
                  </a:spcBef>
                  <a:buNone/>
                </a:pPr>
                <a:r>
                  <a:rPr lang="it-IT" sz="2000" dirty="0"/>
                  <a:t>«</a:t>
                </a:r>
                <a:r>
                  <a:rPr lang="it-IT" sz="2000" dirty="0" err="1"/>
                  <a:t>Albegraic</a:t>
                </a:r>
                <a:r>
                  <a:rPr lang="it-IT" sz="2000" dirty="0"/>
                  <a:t> model» </a:t>
                </a:r>
                <a:r>
                  <a:rPr lang="it-IT" sz="2000" dirty="0">
                    <a:sym typeface="Wingdings" panose="05000000000000000000" pitchFamily="2" charset="2"/>
                  </a:rPr>
                  <a:t> </a:t>
                </a:r>
                <a:r>
                  <a:rPr lang="it-IT" sz="2000" dirty="0" err="1">
                    <a:sym typeface="Wingdings" panose="05000000000000000000" pitchFamily="2" charset="2"/>
                  </a:rPr>
                  <a:t>Hydraulics</a:t>
                </a:r>
                <a:r>
                  <a:rPr lang="it-IT" sz="2000" dirty="0">
                    <a:sym typeface="Wingdings" panose="05000000000000000000" pitchFamily="2" charset="2"/>
                  </a:rPr>
                  <a:t> dynamics </a:t>
                </a:r>
                <a:r>
                  <a:rPr lang="it-IT" sz="2000" dirty="0" err="1">
                    <a:sym typeface="Wingdings" panose="05000000000000000000" pitchFamily="2" charset="2"/>
                  </a:rPr>
                  <a:t>much</a:t>
                </a:r>
                <a:r>
                  <a:rPr lang="it-IT" sz="2000" dirty="0">
                    <a:sym typeface="Wingdings" panose="05000000000000000000" pitchFamily="2" charset="2"/>
                  </a:rPr>
                  <a:t> </a:t>
                </a:r>
                <a:r>
                  <a:rPr lang="it-IT" sz="2000" dirty="0" err="1">
                    <a:sym typeface="Wingdings" panose="05000000000000000000" pitchFamily="2" charset="2"/>
                  </a:rPr>
                  <a:t>faster</a:t>
                </a:r>
                <a:r>
                  <a:rPr lang="it-IT" sz="2000" dirty="0">
                    <a:sym typeface="Wingdings" panose="05000000000000000000" pitchFamily="2" charset="2"/>
                  </a:rPr>
                  <a:t> </a:t>
                </a:r>
                <a:r>
                  <a:rPr lang="it-IT" sz="2000" dirty="0" err="1">
                    <a:sym typeface="Wingdings" panose="05000000000000000000" pitchFamily="2" charset="2"/>
                  </a:rPr>
                  <a:t>than</a:t>
                </a:r>
                <a:r>
                  <a:rPr lang="it-IT" sz="2000" dirty="0">
                    <a:sym typeface="Wingdings" panose="05000000000000000000" pitchFamily="2" charset="2"/>
                  </a:rPr>
                  <a:t> temperature, can be </a:t>
                </a:r>
                <a:r>
                  <a:rPr lang="it-IT" sz="2000" dirty="0" err="1">
                    <a:sym typeface="Wingdings" panose="05000000000000000000" pitchFamily="2" charset="2"/>
                  </a:rPr>
                  <a:t>neglected</a:t>
                </a:r>
                <a:endParaRPr lang="it-IT" sz="2000" dirty="0">
                  <a:sym typeface="Wingdings" panose="05000000000000000000" pitchFamily="2" charset="2"/>
                </a:endParaRPr>
              </a:p>
              <a:p>
                <a:pPr marL="457200" indent="0">
                  <a:spcBef>
                    <a:spcPts val="500"/>
                  </a:spcBef>
                  <a:buNone/>
                </a:pPr>
                <a:r>
                  <a:rPr lang="it-IT" sz="2000" dirty="0">
                    <a:effectLst/>
                    <a:sym typeface="Wingdings" panose="05000000000000000000" pitchFamily="2" charset="2"/>
                  </a:rPr>
                  <a:t>(in reality: G</a:t>
                </a:r>
                <a14:m>
                  <m:oMath xmlns:m="http://schemas.openxmlformats.org/officeDocument/2006/math">
                    <m:d>
                      <m:dPr>
                        <m:ctrlPr>
                          <a:rPr lang="it-IT" sz="1600" i="1" smtClean="0">
                            <a:effectLst/>
                            <a:latin typeface="Cambria Math" panose="020405030504060302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600" i="1">
                            <a:effectLst/>
                            <a:latin typeface="Cambria Math" panose="02040503050406030204" pitchFamily="18" charset="0"/>
                          </a:rPr>
                        </m:ctrlPr>
                      </m:fPr>
                      <m:num>
                        <m:r>
                          <a:rPr lang="en-GB" sz="20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r>
                          <a:rPr lang="en-GB" sz="20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2000" dirty="0">
                    <a:effectLst/>
                    <a:latin typeface="Calibri" panose="020F0502020204030204" pitchFamily="34" charset="0"/>
                    <a:ea typeface="Times New Roman" panose="02020603050405020304" pitchFamily="18" charset="0"/>
                  </a:rPr>
                  <a:t>τ</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20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2000" dirty="0">
                  <a:effectLst/>
                </a:endParaRPr>
              </a:p>
              <a:p>
                <a:endParaRPr lang="it-IT" dirty="0"/>
              </a:p>
            </p:txBody>
          </p:sp>
        </mc:Choice>
        <mc:Fallback xmlns="">
          <p:sp>
            <p:nvSpPr>
              <p:cNvPr id="16" name="CasellaDiTesto 15">
                <a:extLst>
                  <a:ext uri="{FF2B5EF4-FFF2-40B4-BE49-F238E27FC236}">
                    <a16:creationId xmlns:a16="http://schemas.microsoft.com/office/drawing/2014/main" id="{88A00B41-3167-3454-0DED-5AC64951891A}"/>
                  </a:ext>
                </a:extLst>
              </p:cNvPr>
              <p:cNvSpPr txBox="1">
                <a:spLocks noRot="1" noChangeAspect="1" noMove="1" noResize="1" noEditPoints="1" noAdjustHandles="1" noChangeArrowheads="1" noChangeShapeType="1" noTextEdit="1"/>
              </p:cNvSpPr>
              <p:nvPr/>
            </p:nvSpPr>
            <p:spPr>
              <a:xfrm>
                <a:off x="430488" y="4131213"/>
                <a:ext cx="10835122" cy="1083758"/>
              </a:xfrm>
              <a:prstGeom prst="rect">
                <a:avLst/>
              </a:prstGeom>
              <a:blipFill>
                <a:blip r:embed="rId4"/>
                <a:stretch>
                  <a:fillRect t="-3955"/>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3A34440B-6F2A-8AE2-9010-59768A32B5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37879" y="2164532"/>
            <a:ext cx="6583162" cy="922011"/>
          </a:xfrm>
          <a:prstGeom prst="rect">
            <a:avLst/>
          </a:prstGeom>
          <a:noFill/>
          <a:ln>
            <a:noFill/>
          </a:ln>
        </p:spPr>
      </p:pic>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1735B867-C850-84E4-FEA2-F073FF3265C5}"/>
                  </a:ext>
                </a:extLst>
              </p:cNvPr>
              <p:cNvSpPr txBox="1"/>
              <p:nvPr/>
            </p:nvSpPr>
            <p:spPr>
              <a:xfrm>
                <a:off x="2090463" y="5214971"/>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xmlns="">
          <p:sp>
            <p:nvSpPr>
              <p:cNvPr id="17" name="CasellaDiTesto 16">
                <a:extLst>
                  <a:ext uri="{FF2B5EF4-FFF2-40B4-BE49-F238E27FC236}">
                    <a16:creationId xmlns:a16="http://schemas.microsoft.com/office/drawing/2014/main" id="{1735B867-C850-84E4-FEA2-F073FF3265C5}"/>
                  </a:ext>
                </a:extLst>
              </p:cNvPr>
              <p:cNvSpPr txBox="1">
                <a:spLocks noRot="1" noChangeAspect="1" noMove="1" noResize="1" noEditPoints="1" noAdjustHandles="1" noChangeArrowheads="1" noChangeShapeType="1" noTextEdit="1"/>
              </p:cNvSpPr>
              <p:nvPr/>
            </p:nvSpPr>
            <p:spPr>
              <a:xfrm>
                <a:off x="2090463" y="5214971"/>
                <a:ext cx="8255430" cy="1198213"/>
              </a:xfrm>
              <a:prstGeom prst="rect">
                <a:avLst/>
              </a:prstGeom>
              <a:blipFill>
                <a:blip r:embed="rId6"/>
                <a:stretch>
                  <a:fillRect l="-812" r="-148" b="-8122"/>
                </a:stretch>
              </a:blipFill>
            </p:spPr>
            <p:txBody>
              <a:bodyPr/>
              <a:lstStyle/>
              <a:p>
                <a:r>
                  <a:rPr lang="it-IT">
                    <a:noFill/>
                  </a:rPr>
                  <a:t> </a:t>
                </a:r>
              </a:p>
            </p:txBody>
          </p:sp>
        </mc:Fallback>
      </mc:AlternateContent>
    </p:spTree>
    <p:extLst>
      <p:ext uri="{BB962C8B-B14F-4D97-AF65-F5344CB8AC3E}">
        <p14:creationId xmlns:p14="http://schemas.microsoft.com/office/powerpoint/2010/main" val="152952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3"/>
          <a:stretch>
            <a:fillRect/>
          </a:stretch>
        </p:blipFill>
        <p:spPr>
          <a:xfrm>
            <a:off x="338530" y="1184378"/>
            <a:ext cx="11741823" cy="4992586"/>
          </a:xfrm>
          <a:prstGeom prst="rect">
            <a:avLst/>
          </a:prstGeom>
        </p:spPr>
      </p:pic>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8</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a:stretch/>
        </p:blipFill>
        <p:spPr>
          <a:xfrm>
            <a:off x="7206211" y="3618633"/>
            <a:ext cx="4444952"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9</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7">
                          <a:extLst>
                            <a:ext uri="{96DAC541-7B7A-43D3-8B79-37D633B846F1}">
                              <asvg:svgBlip xmlns:asvg="http://schemas.microsoft.com/office/drawing/2016/SVG/main" r:embed="rId5"/>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1032</TotalTime>
  <Words>616</Words>
  <Application>Microsoft Office PowerPoint</Application>
  <PresentationFormat>Widescreen</PresentationFormat>
  <Paragraphs>96</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Model</vt:lpstr>
      <vt:lpstr>Pump Control</vt:lpstr>
      <vt:lpstr>Zones model</vt:lpstr>
      <vt:lpstr>Zones set point tracking</vt:lpstr>
      <vt:lpstr>PowerPoint Presentation</vt:lpstr>
      <vt:lpstr>PowerPoint Presentation</vt:lpstr>
      <vt:lpstr>Control signals of each actuator</vt:lpstr>
      <vt:lpstr>Power consumption</vt:lpstr>
      <vt:lpstr>Individual power consumptions</vt:lpstr>
      <vt:lpstr>PowerPoint Presentation</vt:lpstr>
      <vt:lpstr>PowerPoint Presentation</vt:lpstr>
      <vt:lpstr>PowerPoint Presentation</vt:lpstr>
      <vt:lpstr>PowerPoint Presentation</vt:lpstr>
      <vt:lpstr>PowerPoint Presentation</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Firetto</cp:lastModifiedBy>
  <cp:revision>31</cp:revision>
  <dcterms:created xsi:type="dcterms:W3CDTF">2022-05-30T06:53:00Z</dcterms:created>
  <dcterms:modified xsi:type="dcterms:W3CDTF">2022-06-14T18:26:39Z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