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Ubuntu Medium"/>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UbuntuMedium-italic.fntdata"/><Relationship Id="rId10" Type="http://schemas.openxmlformats.org/officeDocument/2006/relationships/font" Target="fonts/UbuntuMedium-bold.fntdata"/><Relationship Id="rId12" Type="http://schemas.openxmlformats.org/officeDocument/2006/relationships/font" Target="fonts/UbuntuMedium-boldItalic.fntdata"/><Relationship Id="rId9" Type="http://schemas.openxmlformats.org/officeDocument/2006/relationships/font" Target="fonts/Ubuntu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942dc03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942dc03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942dc035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942dc035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9" name="Shape 9"/>
        <p:cNvGrpSpPr/>
        <p:nvPr/>
      </p:nvGrpSpPr>
      <p:grpSpPr>
        <a:xfrm>
          <a:off x="0" y="0"/>
          <a:ext cx="0" cy="0"/>
          <a:chOff x="0" y="0"/>
          <a:chExt cx="0" cy="0"/>
        </a:xfrm>
      </p:grpSpPr>
      <p:sp>
        <p:nvSpPr>
          <p:cNvPr id="10" name="Google Shape;10;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 name="Google Shape;11;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 name="Google Shape;12;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grpSp>
        <p:nvGrpSpPr>
          <p:cNvPr id="13" name="Google Shape;13;p2"/>
          <p:cNvGrpSpPr/>
          <p:nvPr/>
        </p:nvGrpSpPr>
        <p:grpSpPr>
          <a:xfrm>
            <a:off x="-1182055" y="-264754"/>
            <a:ext cx="12119745" cy="7432787"/>
            <a:chOff x="-1313038" y="396717"/>
            <a:chExt cx="16159660" cy="9910383"/>
          </a:xfrm>
        </p:grpSpPr>
        <p:sp>
          <p:nvSpPr>
            <p:cNvPr id="14" name="Google Shape;14;p2"/>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5" name="Google Shape;15;p2"/>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nvGrpSpPr>
            <p:cNvPr id="16" name="Google Shape;16;p2"/>
            <p:cNvGrpSpPr/>
            <p:nvPr/>
          </p:nvGrpSpPr>
          <p:grpSpPr>
            <a:xfrm>
              <a:off x="-1313038" y="4599529"/>
              <a:ext cx="16159660" cy="5707571"/>
              <a:chOff x="-1788051" y="-2715671"/>
              <a:chExt cx="16159660" cy="5707571"/>
            </a:xfrm>
          </p:grpSpPr>
          <p:sp>
            <p:nvSpPr>
              <p:cNvPr id="17" name="Google Shape;17;p2"/>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8" name="Google Shape;18;p2"/>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19" name="Google Shape;19;p2"/>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20" name="Google Shape;20;p2"/>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1" name="Google Shape;21;p2"/>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2" name="Google Shape;22;p2"/>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3" name="Google Shape;23;p2"/>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grpSp>
      <p:pic>
        <p:nvPicPr>
          <p:cNvPr id="24" name="Google Shape;24;p2"/>
          <p:cNvPicPr preferRelativeResize="0"/>
          <p:nvPr/>
        </p:nvPicPr>
        <p:blipFill rotWithShape="1">
          <a:blip r:embed="rId3">
            <a:alphaModFix/>
          </a:blip>
          <a:srcRect b="0" l="0" r="0" t="0"/>
          <a:stretch/>
        </p:blipFill>
        <p:spPr>
          <a:xfrm>
            <a:off x="0" y="-453000"/>
            <a:ext cx="1847850" cy="1847850"/>
          </a:xfrm>
          <a:prstGeom prst="rect">
            <a:avLst/>
          </a:prstGeom>
          <a:noFill/>
          <a:ln>
            <a:noFill/>
          </a:ln>
        </p:spPr>
      </p:pic>
      <p:sp>
        <p:nvSpPr>
          <p:cNvPr id="25" name="Google Shape;25;p2"/>
          <p:cNvSpPr txBox="1"/>
          <p:nvPr/>
        </p:nvSpPr>
        <p:spPr>
          <a:xfrm>
            <a:off x="7057246" y="49755"/>
            <a:ext cx="2071800" cy="3714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lang="es" sz="1400">
                <a:solidFill>
                  <a:srgbClr val="FFFFFF"/>
                </a:solidFill>
                <a:latin typeface="Arial"/>
                <a:ea typeface="Arial"/>
                <a:cs typeface="Arial"/>
                <a:sym typeface="Arial"/>
              </a:rPr>
              <a:t>Tu idea una realidad</a:t>
            </a:r>
            <a:endParaRPr sz="800">
              <a:solidFill>
                <a:schemeClr val="dk1"/>
              </a:solidFill>
              <a:latin typeface="Calibri"/>
              <a:ea typeface="Calibri"/>
              <a:cs typeface="Calibri"/>
              <a:sym typeface="Calibri"/>
            </a:endParaRPr>
          </a:p>
        </p:txBody>
      </p:sp>
      <p:sp>
        <p:nvSpPr>
          <p:cNvPr id="26" name="Google Shape;26;p2"/>
          <p:cNvSpPr txBox="1"/>
          <p:nvPr/>
        </p:nvSpPr>
        <p:spPr>
          <a:xfrm>
            <a:off x="105458" y="4438364"/>
            <a:ext cx="1755000" cy="6525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s" sz="800">
                <a:solidFill>
                  <a:srgbClr val="FFFFFF"/>
                </a:solidFill>
                <a:latin typeface="Ubuntu Medium"/>
                <a:ea typeface="Ubuntu Medium"/>
                <a:cs typeface="Ubuntu Medium"/>
                <a:sym typeface="Ubuntu Medium"/>
              </a:rPr>
              <a:t>Av. Valle de Mompani #383-59</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s" sz="800">
                <a:solidFill>
                  <a:srgbClr val="FFFFFF"/>
                </a:solidFill>
                <a:latin typeface="Ubuntu Medium"/>
                <a:ea typeface="Ubuntu Medium"/>
                <a:cs typeface="Ubuntu Medium"/>
                <a:sym typeface="Ubuntu Medium"/>
              </a:rPr>
              <a:t>Fracc. Valle de Santiago C.P. 76116</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s" sz="800">
                <a:solidFill>
                  <a:srgbClr val="FFFFFF"/>
                </a:solidFill>
                <a:latin typeface="Ubuntu Medium"/>
                <a:ea typeface="Ubuntu Medium"/>
                <a:cs typeface="Ubuntu Medium"/>
                <a:sym typeface="Ubuntu Medium"/>
              </a:rPr>
              <a:t>+52 (442) 439-2997</a:t>
            </a:r>
            <a:endParaRPr sz="800">
              <a:solidFill>
                <a:schemeClr val="dk1"/>
              </a:solidFill>
              <a:latin typeface="Calibri"/>
              <a:ea typeface="Calibri"/>
              <a:cs typeface="Calibri"/>
              <a:sym typeface="Calibri"/>
            </a:endParaRPr>
          </a:p>
        </p:txBody>
      </p:sp>
      <p:pic>
        <p:nvPicPr>
          <p:cNvPr descr="Engranajes con relleno sólido" id="27" name="Google Shape;27;p2"/>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2" name="Shape 122"/>
        <p:cNvGrpSpPr/>
        <p:nvPr/>
      </p:nvGrpSpPr>
      <p:grpSpPr>
        <a:xfrm>
          <a:off x="0" y="0"/>
          <a:ext cx="0" cy="0"/>
          <a:chOff x="0" y="0"/>
          <a:chExt cx="0" cy="0"/>
        </a:xfrm>
      </p:grpSpPr>
      <p:sp>
        <p:nvSpPr>
          <p:cNvPr id="123" name="Google Shape;123;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6" name="Shape 126"/>
        <p:cNvGrpSpPr/>
        <p:nvPr/>
      </p:nvGrpSpPr>
      <p:grpSpPr>
        <a:xfrm>
          <a:off x="0" y="0"/>
          <a:ext cx="0" cy="0"/>
          <a:chOff x="0" y="0"/>
          <a:chExt cx="0" cy="0"/>
        </a:xfrm>
      </p:grpSpPr>
      <p:sp>
        <p:nvSpPr>
          <p:cNvPr id="127" name="Google Shape;127;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8" name="Google Shape;128;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9" name="Google Shape;129;p12"/>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28" name="Shape 28"/>
        <p:cNvGrpSpPr/>
        <p:nvPr/>
      </p:nvGrpSpPr>
      <p:grpSpPr>
        <a:xfrm>
          <a:off x="0" y="0"/>
          <a:ext cx="0" cy="0"/>
          <a:chOff x="0" y="0"/>
          <a:chExt cx="0" cy="0"/>
        </a:xfrm>
      </p:grpSpPr>
      <p:sp>
        <p:nvSpPr>
          <p:cNvPr id="29" name="Google Shape;29;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grpSp>
        <p:nvGrpSpPr>
          <p:cNvPr id="32" name="Google Shape;32;p3"/>
          <p:cNvGrpSpPr/>
          <p:nvPr/>
        </p:nvGrpSpPr>
        <p:grpSpPr>
          <a:xfrm>
            <a:off x="-1182055" y="-264754"/>
            <a:ext cx="12119745" cy="7432787"/>
            <a:chOff x="-1313038" y="396717"/>
            <a:chExt cx="16159660" cy="9910383"/>
          </a:xfrm>
        </p:grpSpPr>
        <p:sp>
          <p:nvSpPr>
            <p:cNvPr id="33" name="Google Shape;33;p3"/>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34" name="Google Shape;34;p3"/>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nvGrpSpPr>
            <p:cNvPr id="35" name="Google Shape;35;p3"/>
            <p:cNvGrpSpPr/>
            <p:nvPr/>
          </p:nvGrpSpPr>
          <p:grpSpPr>
            <a:xfrm>
              <a:off x="-1313038" y="4599529"/>
              <a:ext cx="16159660" cy="5707571"/>
              <a:chOff x="-1788051" y="-2715671"/>
              <a:chExt cx="16159660" cy="5707571"/>
            </a:xfrm>
          </p:grpSpPr>
          <p:sp>
            <p:nvSpPr>
              <p:cNvPr id="36" name="Google Shape;36;p3"/>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37" name="Google Shape;37;p3"/>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38" name="Google Shape;38;p3"/>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39" name="Google Shape;39;p3"/>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0" name="Google Shape;40;p3"/>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1" name="Google Shape;41;p3"/>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2" name="Google Shape;42;p3"/>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grpSp>
      <p:pic>
        <p:nvPicPr>
          <p:cNvPr id="43" name="Google Shape;43;p3"/>
          <p:cNvPicPr preferRelativeResize="0"/>
          <p:nvPr/>
        </p:nvPicPr>
        <p:blipFill rotWithShape="1">
          <a:blip r:embed="rId3">
            <a:alphaModFix/>
          </a:blip>
          <a:srcRect b="0" l="0" r="0" t="0"/>
          <a:stretch/>
        </p:blipFill>
        <p:spPr>
          <a:xfrm>
            <a:off x="0" y="-453000"/>
            <a:ext cx="1847850" cy="1847850"/>
          </a:xfrm>
          <a:prstGeom prst="rect">
            <a:avLst/>
          </a:prstGeom>
          <a:noFill/>
          <a:ln>
            <a:noFill/>
          </a:ln>
        </p:spPr>
      </p:pic>
      <p:pic>
        <p:nvPicPr>
          <p:cNvPr descr="Engranajes con relleno sólido" id="44" name="Google Shape;44;p3"/>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45" name="Shape 45"/>
        <p:cNvGrpSpPr/>
        <p:nvPr/>
      </p:nvGrpSpPr>
      <p:grpSpPr>
        <a:xfrm>
          <a:off x="0" y="0"/>
          <a:ext cx="0" cy="0"/>
          <a:chOff x="0" y="0"/>
          <a:chExt cx="0" cy="0"/>
        </a:xfrm>
      </p:grpSpPr>
      <p:sp>
        <p:nvSpPr>
          <p:cNvPr id="46" name="Google Shape;4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grpSp>
        <p:nvGrpSpPr>
          <p:cNvPr id="49" name="Google Shape;49;p4"/>
          <p:cNvGrpSpPr/>
          <p:nvPr/>
        </p:nvGrpSpPr>
        <p:grpSpPr>
          <a:xfrm>
            <a:off x="-1063976" y="-264754"/>
            <a:ext cx="10578839" cy="5798580"/>
            <a:chOff x="-1155600" y="396717"/>
            <a:chExt cx="14105118" cy="7731440"/>
          </a:xfrm>
        </p:grpSpPr>
        <p:sp>
          <p:nvSpPr>
            <p:cNvPr id="50" name="Google Shape;50;p4"/>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51" name="Google Shape;51;p4"/>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52" name="Google Shape;52;p4"/>
            <p:cNvSpPr/>
            <p:nvPr/>
          </p:nvSpPr>
          <p:spPr>
            <a:xfrm flipH="1">
              <a:off x="4553899" y="6782418"/>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pic>
        <p:nvPicPr>
          <p:cNvPr id="53" name="Google Shape;53;p4"/>
          <p:cNvPicPr preferRelativeResize="0"/>
          <p:nvPr/>
        </p:nvPicPr>
        <p:blipFill rotWithShape="1">
          <a:blip r:embed="rId2">
            <a:alphaModFix/>
          </a:blip>
          <a:srcRect b="0" l="0" r="0" t="0"/>
          <a:stretch/>
        </p:blipFill>
        <p:spPr>
          <a:xfrm>
            <a:off x="0" y="-453000"/>
            <a:ext cx="1847850" cy="1847850"/>
          </a:xfrm>
          <a:prstGeom prst="rect">
            <a:avLst/>
          </a:prstGeom>
          <a:noFill/>
          <a:ln>
            <a:noFill/>
          </a:ln>
        </p:spPr>
      </p:pic>
      <p:pic>
        <p:nvPicPr>
          <p:cNvPr descr="Engranajes con relleno sólido" id="54" name="Google Shape;54;p4"/>
          <p:cNvPicPr preferRelativeResize="0"/>
          <p:nvPr/>
        </p:nvPicPr>
        <p:blipFill rotWithShape="1">
          <a:blip r:embed="rId3">
            <a:alphaModFix/>
          </a:blip>
          <a:srcRect b="0" l="0" r="0" t="0"/>
          <a:stretch/>
        </p:blipFill>
        <p:spPr>
          <a:xfrm flipH="1" rot="2730442">
            <a:off x="7135966" y="-2313709"/>
            <a:ext cx="3721418" cy="3721418"/>
          </a:xfrm>
          <a:prstGeom prst="rect">
            <a:avLst/>
          </a:prstGeom>
          <a:noFill/>
          <a:ln>
            <a:noFill/>
          </a:ln>
        </p:spPr>
      </p:pic>
      <p:pic>
        <p:nvPicPr>
          <p:cNvPr descr="Engranajes con relleno sólido" id="55" name="Google Shape;55;p4"/>
          <p:cNvPicPr preferRelativeResize="0"/>
          <p:nvPr/>
        </p:nvPicPr>
        <p:blipFill rotWithShape="1">
          <a:blip r:embed="rId3">
            <a:alphaModFix/>
          </a:blip>
          <a:srcRect b="0" l="0" r="0" t="0"/>
          <a:stretch/>
        </p:blipFill>
        <p:spPr>
          <a:xfrm flipH="1" rot="5221080">
            <a:off x="-2007027" y="3428269"/>
            <a:ext cx="3721418" cy="372141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6" name="Shape 56"/>
        <p:cNvGrpSpPr/>
        <p:nvPr/>
      </p:nvGrpSpPr>
      <p:grpSpPr>
        <a:xfrm>
          <a:off x="0" y="0"/>
          <a:ext cx="0" cy="0"/>
          <a:chOff x="0" y="0"/>
          <a:chExt cx="0" cy="0"/>
        </a:xfrm>
      </p:grpSpPr>
      <p:sp>
        <p:nvSpPr>
          <p:cNvPr id="57" name="Google Shape;57;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
        <p:nvSpPr>
          <p:cNvPr id="60" name="Google Shape;60;p5"/>
          <p:cNvSpPr/>
          <p:nvPr/>
        </p:nvSpPr>
        <p:spPr>
          <a:xfrm>
            <a:off x="-666749" y="-264763"/>
            <a:ext cx="6151370" cy="187149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1" name="Google Shape;61;p5"/>
          <p:cNvSpPr/>
          <p:nvPr/>
        </p:nvSpPr>
        <p:spPr>
          <a:xfrm flipH="1">
            <a:off x="3222256" y="4524375"/>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62" name="Google Shape;62;p5"/>
          <p:cNvPicPr preferRelativeResize="0"/>
          <p:nvPr/>
        </p:nvPicPr>
        <p:blipFill rotWithShape="1">
          <a:blip r:embed="rId2">
            <a:alphaModFix/>
          </a:blip>
          <a:srcRect b="0" l="0" r="0" t="0"/>
          <a:stretch/>
        </p:blipFill>
        <p:spPr>
          <a:xfrm flipH="1">
            <a:off x="7215560" y="3446024"/>
            <a:ext cx="3721774" cy="3721787"/>
          </a:xfrm>
          <a:prstGeom prst="rect">
            <a:avLst/>
          </a:prstGeom>
          <a:noFill/>
          <a:ln>
            <a:noFill/>
          </a:ln>
        </p:spPr>
      </p:pic>
      <p:sp>
        <p:nvSpPr>
          <p:cNvPr id="63" name="Google Shape;63;p5"/>
          <p:cNvSpPr/>
          <p:nvPr/>
        </p:nvSpPr>
        <p:spPr>
          <a:xfrm>
            <a:off x="8420775" y="3224495"/>
            <a:ext cx="404700" cy="40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4" name="Google Shape;64;p5"/>
          <p:cNvSpPr/>
          <p:nvPr/>
        </p:nvSpPr>
        <p:spPr>
          <a:xfrm>
            <a:off x="8563275" y="2663401"/>
            <a:ext cx="134700" cy="13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5" name="Google Shape;65;p5"/>
          <p:cNvSpPr/>
          <p:nvPr/>
        </p:nvSpPr>
        <p:spPr>
          <a:xfrm>
            <a:off x="8313901" y="2886057"/>
            <a:ext cx="269400" cy="269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6" name="Google Shape;66;p5"/>
          <p:cNvSpPr/>
          <p:nvPr/>
        </p:nvSpPr>
        <p:spPr>
          <a:xfrm>
            <a:off x="8438589" y="2503089"/>
            <a:ext cx="54000" cy="540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id="67" name="Google Shape;67;p5"/>
          <p:cNvPicPr preferRelativeResize="0"/>
          <p:nvPr/>
        </p:nvPicPr>
        <p:blipFill rotWithShape="1">
          <a:blip r:embed="rId3">
            <a:alphaModFix/>
          </a:blip>
          <a:srcRect b="0" l="0" r="0" t="0"/>
          <a:stretch/>
        </p:blipFill>
        <p:spPr>
          <a:xfrm>
            <a:off x="0" y="-491100"/>
            <a:ext cx="1847850" cy="1847850"/>
          </a:xfrm>
          <a:prstGeom prst="rect">
            <a:avLst/>
          </a:prstGeom>
          <a:noFill/>
          <a:ln>
            <a:noFill/>
          </a:ln>
        </p:spPr>
      </p:pic>
      <p:pic>
        <p:nvPicPr>
          <p:cNvPr descr="Engranajes con relleno sólido" id="68" name="Google Shape;68;p5"/>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9" name="Shape 69"/>
        <p:cNvGrpSpPr/>
        <p:nvPr/>
      </p:nvGrpSpPr>
      <p:grpSpPr>
        <a:xfrm>
          <a:off x="0" y="0"/>
          <a:ext cx="0" cy="0"/>
          <a:chOff x="0" y="0"/>
          <a:chExt cx="0" cy="0"/>
        </a:xfrm>
      </p:grpSpPr>
      <p:sp>
        <p:nvSpPr>
          <p:cNvPr id="70" name="Google Shape;70;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grpSp>
        <p:nvGrpSpPr>
          <p:cNvPr id="73" name="Google Shape;73;p6"/>
          <p:cNvGrpSpPr/>
          <p:nvPr/>
        </p:nvGrpSpPr>
        <p:grpSpPr>
          <a:xfrm>
            <a:off x="-1182055" y="-264754"/>
            <a:ext cx="12119745" cy="7432787"/>
            <a:chOff x="-1313038" y="396717"/>
            <a:chExt cx="16159660" cy="9910383"/>
          </a:xfrm>
        </p:grpSpPr>
        <p:sp>
          <p:nvSpPr>
            <p:cNvPr id="74" name="Google Shape;74;p6"/>
            <p:cNvSpPr/>
            <p:nvPr/>
          </p:nvSpPr>
          <p:spPr>
            <a:xfrm>
              <a:off x="-1155600" y="396717"/>
              <a:ext cx="13974667" cy="221288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nvGrpSpPr>
            <p:cNvPr id="75" name="Google Shape;75;p6"/>
            <p:cNvGrpSpPr/>
            <p:nvPr/>
          </p:nvGrpSpPr>
          <p:grpSpPr>
            <a:xfrm>
              <a:off x="-1313038" y="4599529"/>
              <a:ext cx="16159660" cy="5707571"/>
              <a:chOff x="-1788051" y="-2715671"/>
              <a:chExt cx="16159660" cy="5707571"/>
            </a:xfrm>
          </p:grpSpPr>
          <p:sp>
            <p:nvSpPr>
              <p:cNvPr id="76" name="Google Shape;76;p6"/>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77" name="Google Shape;77;p6"/>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78" name="Google Shape;78;p6"/>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79" name="Google Shape;79;p6"/>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80" name="Google Shape;80;p6"/>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81" name="Google Shape;81;p6"/>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grpSp>
      <p:pic>
        <p:nvPicPr>
          <p:cNvPr id="82" name="Google Shape;82;p6"/>
          <p:cNvPicPr preferRelativeResize="0"/>
          <p:nvPr/>
        </p:nvPicPr>
        <p:blipFill rotWithShape="1">
          <a:blip r:embed="rId3">
            <a:alphaModFix/>
          </a:blip>
          <a:srcRect b="0" l="0" r="0" t="0"/>
          <a:stretch/>
        </p:blipFill>
        <p:spPr>
          <a:xfrm>
            <a:off x="63771" y="64222"/>
            <a:ext cx="916654" cy="916654"/>
          </a:xfrm>
          <a:prstGeom prst="rect">
            <a:avLst/>
          </a:prstGeom>
          <a:noFill/>
          <a:ln>
            <a:noFill/>
          </a:ln>
        </p:spPr>
      </p:pic>
      <p:pic>
        <p:nvPicPr>
          <p:cNvPr descr="Engranajes con relleno sólido" id="83" name="Google Shape;83;p6"/>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84" name="Shape 84"/>
        <p:cNvGrpSpPr/>
        <p:nvPr/>
      </p:nvGrpSpPr>
      <p:grpSpPr>
        <a:xfrm>
          <a:off x="0" y="0"/>
          <a:ext cx="0" cy="0"/>
          <a:chOff x="0" y="0"/>
          <a:chExt cx="0" cy="0"/>
        </a:xfrm>
      </p:grpSpPr>
      <p:sp>
        <p:nvSpPr>
          <p:cNvPr id="85" name="Google Shape;85;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
        <p:nvSpPr>
          <p:cNvPr id="88" name="Google Shape;88;p7"/>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89" name="Google Shape;89;p7"/>
          <p:cNvSpPr/>
          <p:nvPr/>
        </p:nvSpPr>
        <p:spPr>
          <a:xfrm flipH="1" rot="5400000">
            <a:off x="-2795647" y="207053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90" name="Google Shape;90;p7"/>
          <p:cNvPicPr preferRelativeResize="0"/>
          <p:nvPr/>
        </p:nvPicPr>
        <p:blipFill rotWithShape="1">
          <a:blip r:embed="rId2">
            <a:alphaModFix/>
          </a:blip>
          <a:srcRect b="0" l="0" r="0" t="0"/>
          <a:stretch/>
        </p:blipFill>
        <p:spPr>
          <a:xfrm flipH="1">
            <a:off x="6180920" y="73819"/>
            <a:ext cx="7803610" cy="7803635"/>
          </a:xfrm>
          <a:prstGeom prst="rect">
            <a:avLst/>
          </a:prstGeom>
          <a:noFill/>
          <a:ln>
            <a:noFill/>
          </a:ln>
        </p:spPr>
      </p:pic>
      <p:pic>
        <p:nvPicPr>
          <p:cNvPr id="91" name="Google Shape;91;p7"/>
          <p:cNvPicPr preferRelativeResize="0"/>
          <p:nvPr/>
        </p:nvPicPr>
        <p:blipFill rotWithShape="1">
          <a:blip r:embed="rId3">
            <a:alphaModFix/>
          </a:blip>
          <a:srcRect b="0" l="0" r="0" t="0"/>
          <a:stretch/>
        </p:blipFill>
        <p:spPr>
          <a:xfrm>
            <a:off x="729962" y="-481211"/>
            <a:ext cx="1909261" cy="1909261"/>
          </a:xfrm>
          <a:prstGeom prst="rect">
            <a:avLst/>
          </a:prstGeom>
          <a:noFill/>
          <a:ln>
            <a:noFill/>
          </a:ln>
        </p:spPr>
      </p:pic>
      <p:pic>
        <p:nvPicPr>
          <p:cNvPr descr="Engranajes con relleno sólido" id="92" name="Google Shape;92;p7"/>
          <p:cNvPicPr preferRelativeResize="0"/>
          <p:nvPr/>
        </p:nvPicPr>
        <p:blipFill rotWithShape="1">
          <a:blip r:embed="rId4">
            <a:alphaModFix/>
          </a:blip>
          <a:srcRect b="0" l="0" r="0" t="0"/>
          <a:stretch/>
        </p:blipFill>
        <p:spPr>
          <a:xfrm flipH="1">
            <a:off x="6180920" y="102394"/>
            <a:ext cx="7803000" cy="7803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93" name="Shape 93"/>
        <p:cNvGrpSpPr/>
        <p:nvPr/>
      </p:nvGrpSpPr>
      <p:grpSpPr>
        <a:xfrm>
          <a:off x="0" y="0"/>
          <a:ext cx="0" cy="0"/>
          <a:chOff x="0" y="0"/>
          <a:chExt cx="0" cy="0"/>
        </a:xfrm>
      </p:grpSpPr>
      <p:sp>
        <p:nvSpPr>
          <p:cNvPr id="94" name="Google Shape;94;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
        <p:nvSpPr>
          <p:cNvPr id="97" name="Google Shape;97;p8"/>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98" name="Google Shape;98;p8"/>
          <p:cNvSpPr/>
          <p:nvPr/>
        </p:nvSpPr>
        <p:spPr>
          <a:xfrm rot="5400000">
            <a:off x="-2795647" y="2064399"/>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b="0" l="0" r="0" t="0"/>
          <a:stretch/>
        </p:blipFill>
        <p:spPr>
          <a:xfrm>
            <a:off x="729962" y="-481211"/>
            <a:ext cx="1909261" cy="1909261"/>
          </a:xfrm>
          <a:prstGeom prst="rect">
            <a:avLst/>
          </a:prstGeom>
          <a:noFill/>
          <a:ln>
            <a:noFill/>
          </a:ln>
        </p:spPr>
      </p:pic>
      <p:sp>
        <p:nvSpPr>
          <p:cNvPr id="100" name="Google Shape;100;p8"/>
          <p:cNvSpPr/>
          <p:nvPr/>
        </p:nvSpPr>
        <p:spPr>
          <a:xfrm rot="5400000">
            <a:off x="5306856" y="1897428"/>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1" name="Google Shape;101;p8"/>
          <p:cNvSpPr/>
          <p:nvPr/>
        </p:nvSpPr>
        <p:spPr>
          <a:xfrm flipH="1" rot="-5400000">
            <a:off x="5695109" y="216065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02" name="Shape 102"/>
        <p:cNvGrpSpPr/>
        <p:nvPr/>
      </p:nvGrpSpPr>
      <p:grpSpPr>
        <a:xfrm>
          <a:off x="0" y="0"/>
          <a:ext cx="0" cy="0"/>
          <a:chOff x="0" y="0"/>
          <a:chExt cx="0" cy="0"/>
        </a:xfrm>
      </p:grpSpPr>
      <p:sp>
        <p:nvSpPr>
          <p:cNvPr id="103" name="Google Shape;103;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
        <p:nvSpPr>
          <p:cNvPr id="106" name="Google Shape;106;p9"/>
          <p:cNvSpPr/>
          <p:nvPr/>
        </p:nvSpPr>
        <p:spPr>
          <a:xfrm>
            <a:off x="-1182023" y="4117118"/>
            <a:ext cx="10693851" cy="1260634"/>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7" name="Google Shape;107;p9"/>
          <p:cNvSpPr/>
          <p:nvPr/>
        </p:nvSpPr>
        <p:spPr>
          <a:xfrm flipH="1">
            <a:off x="3222256" y="4495800"/>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8" name="Google Shape;108;p9"/>
          <p:cNvSpPr/>
          <p:nvPr/>
        </p:nvSpPr>
        <p:spPr>
          <a:xfrm>
            <a:off x="312212" y="3580086"/>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9" name="Google Shape;109;p9"/>
          <p:cNvSpPr/>
          <p:nvPr/>
        </p:nvSpPr>
        <p:spPr>
          <a:xfrm>
            <a:off x="454712" y="3018992"/>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0" name="Google Shape;110;p9"/>
          <p:cNvSpPr/>
          <p:nvPr/>
        </p:nvSpPr>
        <p:spPr>
          <a:xfrm>
            <a:off x="582236" y="3232152"/>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1" name="Google Shape;111;p9"/>
          <p:cNvSpPr/>
          <p:nvPr/>
        </p:nvSpPr>
        <p:spPr>
          <a:xfrm>
            <a:off x="717011" y="2852304"/>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2" name="Google Shape;112;p9"/>
          <p:cNvSpPr/>
          <p:nvPr/>
        </p:nvSpPr>
        <p:spPr>
          <a:xfrm>
            <a:off x="8074359" y="3638835"/>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3" name="Google Shape;113;p9"/>
          <p:cNvSpPr/>
          <p:nvPr/>
        </p:nvSpPr>
        <p:spPr>
          <a:xfrm>
            <a:off x="8526783" y="3038879"/>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4" name="Google Shape;114;p9"/>
          <p:cNvSpPr/>
          <p:nvPr/>
        </p:nvSpPr>
        <p:spPr>
          <a:xfrm>
            <a:off x="8380575" y="3314720"/>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5" name="Google Shape;115;p9"/>
          <p:cNvSpPr/>
          <p:nvPr/>
        </p:nvSpPr>
        <p:spPr>
          <a:xfrm>
            <a:off x="8353576" y="2879303"/>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id="116" name="Google Shape;116;p9"/>
          <p:cNvPicPr preferRelativeResize="0"/>
          <p:nvPr/>
        </p:nvPicPr>
        <p:blipFill rotWithShape="1">
          <a:blip r:embed="rId2">
            <a:alphaModFix/>
          </a:blip>
          <a:srcRect b="0" l="0" r="0" t="0"/>
          <a:stretch/>
        </p:blipFill>
        <p:spPr>
          <a:xfrm>
            <a:off x="0" y="-472893"/>
            <a:ext cx="1908900" cy="1908900"/>
          </a:xfrm>
          <a:prstGeom prst="rect">
            <a:avLst/>
          </a:prstGeom>
          <a:noFill/>
          <a:ln>
            <a:noFill/>
          </a:ln>
        </p:spPr>
      </p:pic>
      <p:pic>
        <p:nvPicPr>
          <p:cNvPr descr="Engranajes con relleno sólido" id="117" name="Google Shape;117;p9"/>
          <p:cNvPicPr preferRelativeResize="0"/>
          <p:nvPr/>
        </p:nvPicPr>
        <p:blipFill rotWithShape="1">
          <a:blip r:embed="rId3">
            <a:alphaModFix/>
          </a:blip>
          <a:srcRect b="0" l="0" r="0" t="0"/>
          <a:stretch/>
        </p:blipFill>
        <p:spPr>
          <a:xfrm flipH="1">
            <a:off x="2014799" y="2935855"/>
            <a:ext cx="6717600" cy="67176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bg>
      <p:bgPr>
        <a:blipFill>
          <a:blip r:embed="rId2">
            <a:alphaModFix amt="20000"/>
          </a:blip>
          <a:stretch>
            <a:fillRect/>
          </a:stretch>
        </a:blipFill>
      </p:bgPr>
    </p:bg>
    <p:spTree>
      <p:nvGrpSpPr>
        <p:cNvPr id="118" name="Shape 118"/>
        <p:cNvGrpSpPr/>
        <p:nvPr/>
      </p:nvGrpSpPr>
      <p:grpSpPr>
        <a:xfrm>
          <a:off x="0" y="0"/>
          <a:ext cx="0" cy="0"/>
          <a:chOff x="0" y="0"/>
          <a:chExt cx="0" cy="0"/>
        </a:xfrm>
      </p:grpSpPr>
      <p:sp>
        <p:nvSpPr>
          <p:cNvPr id="119" name="Google Shape;11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 name="Google Shape;7;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2462" y="136975"/>
            <a:ext cx="3963000" cy="20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5200"/>
              <a:t>Dev_lutions</a:t>
            </a:r>
            <a:endParaRPr b="1" sz="5200"/>
          </a:p>
          <a:p>
            <a:pPr indent="0" lvl="0" marL="0" rtl="0" algn="l">
              <a:spcBef>
                <a:spcPts val="0"/>
              </a:spcBef>
              <a:spcAft>
                <a:spcPts val="0"/>
              </a:spcAft>
              <a:buNone/>
            </a:pPr>
            <a:r>
              <a:rPr i="1" lang="es" sz="2400">
                <a:latin typeface="Comic Sans MS"/>
                <a:ea typeface="Comic Sans MS"/>
                <a:cs typeface="Comic Sans MS"/>
                <a:sym typeface="Comic Sans MS"/>
              </a:rPr>
              <a:t>Tu idea una realidad</a:t>
            </a:r>
            <a:endParaRPr i="1" sz="2400">
              <a:latin typeface="Comic Sans MS"/>
              <a:ea typeface="Comic Sans MS"/>
              <a:cs typeface="Comic Sans MS"/>
              <a:sym typeface="Comic Sans MS"/>
            </a:endParaRPr>
          </a:p>
        </p:txBody>
      </p:sp>
      <p:sp>
        <p:nvSpPr>
          <p:cNvPr id="135" name="Google Shape;135;p13"/>
          <p:cNvSpPr txBox="1"/>
          <p:nvPr>
            <p:ph idx="1" type="subTitle"/>
          </p:nvPr>
        </p:nvSpPr>
        <p:spPr>
          <a:xfrm>
            <a:off x="1850875" y="2189575"/>
            <a:ext cx="5423400" cy="12138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40"/>
              <a:buNone/>
            </a:pPr>
            <a:r>
              <a:rPr lang="es" sz="2020"/>
              <a:t>Garcia Vargas Michell Alejandro</a:t>
            </a:r>
            <a:endParaRPr sz="2020"/>
          </a:p>
          <a:p>
            <a:pPr indent="0" lvl="0" marL="0" rtl="0" algn="ctr">
              <a:lnSpc>
                <a:spcPct val="80000"/>
              </a:lnSpc>
              <a:spcBef>
                <a:spcPts val="0"/>
              </a:spcBef>
              <a:spcAft>
                <a:spcPts val="0"/>
              </a:spcAft>
              <a:buSzPts val="440"/>
              <a:buNone/>
            </a:pPr>
            <a:r>
              <a:rPr lang="es" sz="2020"/>
              <a:t>Velázquez Campos Leonardo</a:t>
            </a:r>
            <a:endParaRPr sz="2020"/>
          </a:p>
          <a:p>
            <a:pPr indent="0" lvl="0" marL="0" rtl="0" algn="ctr">
              <a:lnSpc>
                <a:spcPct val="80000"/>
              </a:lnSpc>
              <a:spcBef>
                <a:spcPts val="0"/>
              </a:spcBef>
              <a:spcAft>
                <a:spcPts val="0"/>
              </a:spcAft>
              <a:buSzPts val="440"/>
              <a:buNone/>
            </a:pPr>
            <a:r>
              <a:rPr lang="es" sz="2020"/>
              <a:t>Flores Espinoza Luis Eduardo</a:t>
            </a:r>
            <a:endParaRPr sz="2020"/>
          </a:p>
          <a:p>
            <a:pPr indent="0" lvl="0" marL="0" rtl="0" algn="ctr">
              <a:lnSpc>
                <a:spcPct val="80000"/>
              </a:lnSpc>
              <a:spcBef>
                <a:spcPts val="0"/>
              </a:spcBef>
              <a:spcAft>
                <a:spcPts val="0"/>
              </a:spcAft>
              <a:buSzPts val="440"/>
              <a:buNone/>
            </a:pPr>
            <a:r>
              <a:rPr lang="es" sz="2020"/>
              <a:t>Mendieta Robledo Carlos Abraham</a:t>
            </a:r>
            <a:endParaRPr sz="2020"/>
          </a:p>
        </p:txBody>
      </p:sp>
      <p:sp>
        <p:nvSpPr>
          <p:cNvPr id="136" name="Google Shape;136;p13"/>
          <p:cNvSpPr/>
          <p:nvPr/>
        </p:nvSpPr>
        <p:spPr>
          <a:xfrm>
            <a:off x="84125" y="136975"/>
            <a:ext cx="2114100" cy="61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13"/>
          <p:cNvPicPr preferRelativeResize="0"/>
          <p:nvPr/>
        </p:nvPicPr>
        <p:blipFill>
          <a:blip r:embed="rId3">
            <a:alphaModFix/>
          </a:blip>
          <a:stretch>
            <a:fillRect/>
          </a:stretch>
        </p:blipFill>
        <p:spPr>
          <a:xfrm>
            <a:off x="1245788" y="292900"/>
            <a:ext cx="1896675" cy="189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4"/>
          <p:cNvSpPr/>
          <p:nvPr/>
        </p:nvSpPr>
        <p:spPr>
          <a:xfrm>
            <a:off x="241275" y="133588"/>
            <a:ext cx="4139100" cy="30795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solidFill>
                <a:schemeClr val="lt1"/>
              </a:solidFill>
            </a:endParaRPr>
          </a:p>
        </p:txBody>
      </p:sp>
      <p:sp>
        <p:nvSpPr>
          <p:cNvPr id="143" name="Google Shape;143;p14"/>
          <p:cNvSpPr/>
          <p:nvPr/>
        </p:nvSpPr>
        <p:spPr>
          <a:xfrm>
            <a:off x="4816425" y="133588"/>
            <a:ext cx="3874200" cy="1501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s" sz="1700"/>
              <a:t>Segmentos de clientes</a:t>
            </a:r>
            <a:endParaRPr b="1" sz="1700"/>
          </a:p>
          <a:p>
            <a:pPr indent="0" lvl="0" marL="0" rtl="0" algn="l">
              <a:spcBef>
                <a:spcPts val="0"/>
              </a:spcBef>
              <a:spcAft>
                <a:spcPts val="0"/>
              </a:spcAft>
              <a:buNone/>
            </a:pPr>
            <a:r>
              <a:t/>
            </a:r>
            <a:endParaRPr/>
          </a:p>
          <a:p>
            <a:pPr indent="0" lvl="0" marL="0" rtl="0" algn="l">
              <a:spcBef>
                <a:spcPts val="0"/>
              </a:spcBef>
              <a:spcAft>
                <a:spcPts val="0"/>
              </a:spcAft>
              <a:buNone/>
            </a:pPr>
            <a:r>
              <a:rPr lang="es"/>
              <a:t>Establecimientos de alimentos, como </a:t>
            </a:r>
            <a:r>
              <a:rPr lang="es"/>
              <a:t>cafeterías</a:t>
            </a:r>
            <a:r>
              <a:rPr lang="es"/>
              <a:t>. </a:t>
            </a:r>
            <a:endParaRPr/>
          </a:p>
        </p:txBody>
      </p:sp>
      <p:sp>
        <p:nvSpPr>
          <p:cNvPr id="144" name="Google Shape;144;p14"/>
          <p:cNvSpPr/>
          <p:nvPr/>
        </p:nvSpPr>
        <p:spPr>
          <a:xfrm>
            <a:off x="4909125" y="1905150"/>
            <a:ext cx="3841200" cy="1434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solidFill>
                  <a:schemeClr val="lt1"/>
                </a:solidFill>
              </a:rPr>
              <a:t>Relación con el cliente</a:t>
            </a:r>
            <a:endParaRPr b="1" sz="17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Relación comercial, laboral, mantenimiento, comunicación, retroalimentación, soporte. </a:t>
            </a:r>
            <a:endParaRPr>
              <a:solidFill>
                <a:schemeClr val="lt1"/>
              </a:solidFill>
            </a:endParaRPr>
          </a:p>
        </p:txBody>
      </p:sp>
      <p:sp>
        <p:nvSpPr>
          <p:cNvPr id="145" name="Google Shape;145;p14"/>
          <p:cNvSpPr/>
          <p:nvPr/>
        </p:nvSpPr>
        <p:spPr>
          <a:xfrm>
            <a:off x="1902525" y="3610413"/>
            <a:ext cx="5000100" cy="12471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t>Canales</a:t>
            </a:r>
            <a:endParaRPr b="1" sz="1700"/>
          </a:p>
          <a:p>
            <a:pPr indent="0" lvl="0" marL="0" rtl="0" algn="l">
              <a:spcBef>
                <a:spcPts val="0"/>
              </a:spcBef>
              <a:spcAft>
                <a:spcPts val="0"/>
              </a:spcAft>
              <a:buNone/>
            </a:pPr>
            <a:r>
              <a:rPr lang="es"/>
              <a:t>Correos electrónicos, llamadas telefónicas, personalmente.</a:t>
            </a:r>
            <a:endParaRPr/>
          </a:p>
        </p:txBody>
      </p:sp>
      <p:sp>
        <p:nvSpPr>
          <p:cNvPr id="146" name="Google Shape;146;p14"/>
          <p:cNvSpPr/>
          <p:nvPr/>
        </p:nvSpPr>
        <p:spPr>
          <a:xfrm>
            <a:off x="388275" y="285988"/>
            <a:ext cx="4139100" cy="3079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solidFill>
                  <a:schemeClr val="lt1"/>
                </a:solidFill>
              </a:rPr>
              <a:t>Propuesta de Valor</a:t>
            </a:r>
            <a:endParaRPr b="1" sz="1700">
              <a:solidFill>
                <a:schemeClr val="lt1"/>
              </a:solidFill>
              <a:highlight>
                <a:schemeClr val="lt1"/>
              </a:highlight>
            </a:endParaRPr>
          </a:p>
          <a:p>
            <a:pPr indent="0" lvl="0" marL="0" rtl="0" algn="ctr">
              <a:spcBef>
                <a:spcPts val="0"/>
              </a:spcBef>
              <a:spcAft>
                <a:spcPts val="0"/>
              </a:spcAft>
              <a:buNone/>
            </a:pPr>
            <a:r>
              <a:t/>
            </a:r>
            <a:endParaRPr sz="1700">
              <a:solidFill>
                <a:schemeClr val="lt1"/>
              </a:solidFill>
            </a:endParaRPr>
          </a:p>
          <a:p>
            <a:pPr indent="0" lvl="0" marL="0" rtl="0" algn="just">
              <a:spcBef>
                <a:spcPts val="0"/>
              </a:spcBef>
              <a:spcAft>
                <a:spcPts val="0"/>
              </a:spcAft>
              <a:buNone/>
            </a:pPr>
            <a:r>
              <a:rPr lang="es">
                <a:solidFill>
                  <a:schemeClr val="lt1"/>
                </a:solidFill>
              </a:rPr>
              <a:t>Un sistema para plataformas móviles, el cual ofrezca un servicio de pick-up, con está el cliente de un establecimiento de alimentos (cafetería) podrá realizar el pedido de un producto, un vez confirmado por el cliente, el establecimiento realizará la elaboración del pedido, el cual el cliente podrá recogerlo en el establecimiento, pagando el producto en la aplicación una vez que lo solicita por medios como PayPal. </a:t>
            </a:r>
            <a:endParaRPr>
              <a:solidFill>
                <a:schemeClr val="lt1"/>
              </a:solidFill>
            </a:endParaRPr>
          </a:p>
        </p:txBody>
      </p:sp>
      <p:sp>
        <p:nvSpPr>
          <p:cNvPr id="147" name="Google Shape;147;p14"/>
          <p:cNvSpPr/>
          <p:nvPr/>
        </p:nvSpPr>
        <p:spPr>
          <a:xfrm>
            <a:off x="4968825" y="285988"/>
            <a:ext cx="3874200" cy="15012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s" sz="1700"/>
              <a:t>Segmentos de clientes</a:t>
            </a:r>
            <a:endParaRPr b="1" sz="1700"/>
          </a:p>
          <a:p>
            <a:pPr indent="0" lvl="0" marL="0" rtl="0" algn="l">
              <a:spcBef>
                <a:spcPts val="0"/>
              </a:spcBef>
              <a:spcAft>
                <a:spcPts val="0"/>
              </a:spcAft>
              <a:buNone/>
            </a:pPr>
            <a:r>
              <a:t/>
            </a:r>
            <a:endParaRPr/>
          </a:p>
          <a:p>
            <a:pPr indent="0" lvl="0" marL="0" rtl="0" algn="l">
              <a:spcBef>
                <a:spcPts val="0"/>
              </a:spcBef>
              <a:spcAft>
                <a:spcPts val="0"/>
              </a:spcAft>
              <a:buNone/>
            </a:pPr>
            <a:r>
              <a:rPr lang="es"/>
              <a:t>Establecimientos de alimentos, como cafeterías. </a:t>
            </a:r>
            <a:endParaRPr/>
          </a:p>
        </p:txBody>
      </p:sp>
      <p:sp>
        <p:nvSpPr>
          <p:cNvPr id="148" name="Google Shape;148;p14"/>
          <p:cNvSpPr/>
          <p:nvPr/>
        </p:nvSpPr>
        <p:spPr>
          <a:xfrm>
            <a:off x="2054925" y="3762813"/>
            <a:ext cx="5000100" cy="12471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t>Canales</a:t>
            </a:r>
            <a:endParaRPr b="1" sz="1700"/>
          </a:p>
          <a:p>
            <a:pPr indent="0" lvl="0" marL="0" rtl="0" algn="l">
              <a:spcBef>
                <a:spcPts val="0"/>
              </a:spcBef>
              <a:spcAft>
                <a:spcPts val="0"/>
              </a:spcAft>
              <a:buNone/>
            </a:pPr>
            <a:r>
              <a:rPr lang="es"/>
              <a:t>Correos electrónicos, llamadas telefónicas, personalmente.</a:t>
            </a:r>
            <a:endParaRPr/>
          </a:p>
        </p:txBody>
      </p:sp>
      <p:sp>
        <p:nvSpPr>
          <p:cNvPr id="149" name="Google Shape;149;p14"/>
          <p:cNvSpPr/>
          <p:nvPr/>
        </p:nvSpPr>
        <p:spPr>
          <a:xfrm>
            <a:off x="5061525" y="2057550"/>
            <a:ext cx="3841200" cy="14349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solidFill>
                  <a:schemeClr val="lt1"/>
                </a:solidFill>
              </a:rPr>
              <a:t>Relación con el cliente</a:t>
            </a:r>
            <a:endParaRPr b="1" sz="17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Relación comercial, laboral, mantenimiento, comunicación, retroalimentación, soporte.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p:nvPr/>
        </p:nvSpPr>
        <p:spPr>
          <a:xfrm>
            <a:off x="226700" y="156350"/>
            <a:ext cx="3513600" cy="1780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t>Actividades Clave</a:t>
            </a:r>
            <a:endParaRPr b="1" sz="1700"/>
          </a:p>
          <a:p>
            <a:pPr indent="0" lvl="0" marL="0" rtl="0" algn="l">
              <a:spcBef>
                <a:spcPts val="0"/>
              </a:spcBef>
              <a:spcAft>
                <a:spcPts val="0"/>
              </a:spcAft>
              <a:buNone/>
            </a:pPr>
            <a:r>
              <a:t/>
            </a:r>
            <a:endParaRPr sz="1700"/>
          </a:p>
          <a:p>
            <a:pPr indent="0" lvl="0" marL="0" rtl="0" algn="l">
              <a:spcBef>
                <a:spcPts val="0"/>
              </a:spcBef>
              <a:spcAft>
                <a:spcPts val="0"/>
              </a:spcAft>
              <a:buNone/>
            </a:pPr>
            <a:r>
              <a:rPr lang="es"/>
              <a:t>Diseño,planeación, análisis, desarrollo,</a:t>
            </a:r>
            <a:endParaRPr/>
          </a:p>
          <a:p>
            <a:pPr indent="0" lvl="0" marL="0" rtl="0" algn="l">
              <a:spcBef>
                <a:spcPts val="0"/>
              </a:spcBef>
              <a:spcAft>
                <a:spcPts val="0"/>
              </a:spcAft>
              <a:buNone/>
            </a:pPr>
            <a:r>
              <a:rPr lang="es"/>
              <a:t>documentación, </a:t>
            </a:r>
            <a:endParaRPr/>
          </a:p>
        </p:txBody>
      </p:sp>
      <p:sp>
        <p:nvSpPr>
          <p:cNvPr id="155" name="Google Shape;155;p15"/>
          <p:cNvSpPr/>
          <p:nvPr/>
        </p:nvSpPr>
        <p:spPr>
          <a:xfrm>
            <a:off x="185150" y="2185963"/>
            <a:ext cx="3989400" cy="119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t>Aliados (Pa</a:t>
            </a:r>
            <a:endParaRPr/>
          </a:p>
        </p:txBody>
      </p:sp>
      <p:sp>
        <p:nvSpPr>
          <p:cNvPr id="156" name="Google Shape;156;p15"/>
          <p:cNvSpPr/>
          <p:nvPr/>
        </p:nvSpPr>
        <p:spPr>
          <a:xfrm>
            <a:off x="4216150" y="123200"/>
            <a:ext cx="4590300" cy="1846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t>Recursos clave</a:t>
            </a:r>
            <a:endParaRPr b="1" sz="1700"/>
          </a:p>
          <a:p>
            <a:pPr indent="0" lvl="0" marL="0" rtl="0" algn="l">
              <a:spcBef>
                <a:spcPts val="0"/>
              </a:spcBef>
              <a:spcAft>
                <a:spcPts val="0"/>
              </a:spcAft>
              <a:buNone/>
            </a:pPr>
            <a:r>
              <a:t/>
            </a:r>
            <a:endParaRPr/>
          </a:p>
          <a:p>
            <a:pPr indent="0" lvl="0" marL="0" rtl="0" algn="l">
              <a:spcBef>
                <a:spcPts val="0"/>
              </a:spcBef>
              <a:spcAft>
                <a:spcPts val="0"/>
              </a:spcAft>
              <a:buNone/>
            </a:pPr>
            <a:r>
              <a:rPr lang="es"/>
              <a:t>Computaesarrollo de Google y Apple.</a:t>
            </a:r>
            <a:endParaRPr/>
          </a:p>
        </p:txBody>
      </p:sp>
      <p:sp>
        <p:nvSpPr>
          <p:cNvPr id="157" name="Google Shape;157;p15"/>
          <p:cNvSpPr/>
          <p:nvPr/>
        </p:nvSpPr>
        <p:spPr>
          <a:xfrm>
            <a:off x="226700" y="3625175"/>
            <a:ext cx="3906300" cy="1242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4579200" y="2179600"/>
            <a:ext cx="4139100" cy="2688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379100" y="3777575"/>
            <a:ext cx="3906300" cy="1242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t>Estructura de costos</a:t>
            </a:r>
            <a:endParaRPr b="1" sz="1700"/>
          </a:p>
          <a:p>
            <a:pPr indent="0" lvl="0" marL="0" rtl="0" algn="l">
              <a:spcBef>
                <a:spcPts val="0"/>
              </a:spcBef>
              <a:spcAft>
                <a:spcPts val="0"/>
              </a:spcAft>
              <a:buNone/>
            </a:pPr>
            <a:r>
              <a:rPr lang="es"/>
              <a:t>Recursos de </a:t>
            </a:r>
            <a:r>
              <a:rPr lang="es"/>
              <a:t>cómputo</a:t>
            </a:r>
            <a:r>
              <a:rPr lang="es"/>
              <a:t>, internet, luz, recursos de investigación para confirmar la viabilidad, </a:t>
            </a:r>
            <a:r>
              <a:rPr lang="es"/>
              <a:t>base</a:t>
            </a:r>
            <a:r>
              <a:rPr lang="es"/>
              <a:t> de datos, licencia de publicación de app.</a:t>
            </a:r>
            <a:endParaRPr/>
          </a:p>
        </p:txBody>
      </p:sp>
      <p:sp>
        <p:nvSpPr>
          <p:cNvPr id="160" name="Google Shape;160;p15"/>
          <p:cNvSpPr/>
          <p:nvPr/>
        </p:nvSpPr>
        <p:spPr>
          <a:xfrm>
            <a:off x="4731600" y="2332000"/>
            <a:ext cx="4139100" cy="26883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solidFill>
                  <a:schemeClr val="lt1"/>
                </a:solidFill>
              </a:rPr>
              <a:t>Flujo de Ingreso</a:t>
            </a:r>
            <a:endParaRPr b="1" sz="1700">
              <a:solidFill>
                <a:schemeClr val="lt1"/>
              </a:solidFill>
            </a:endParaRPr>
          </a:p>
          <a:p>
            <a:pPr indent="0" lvl="0" marL="0" rtl="0" algn="l">
              <a:spcBef>
                <a:spcPts val="0"/>
              </a:spcBef>
              <a:spcAft>
                <a:spcPts val="0"/>
              </a:spcAft>
              <a:buNone/>
            </a:pPr>
            <a:r>
              <a:rPr lang="es" sz="1500">
                <a:solidFill>
                  <a:schemeClr val="lt1"/>
                </a:solidFill>
              </a:rPr>
              <a:t>Los ingresos provendrían de una comisión atribuida a cada transacción (12%), la cual se realizará vía PayPal, dicha comisión tomaría en cuenta la comisión del banco que realiza la transferencia (3% aprox), dando un total de comisión de 15%</a:t>
            </a:r>
            <a:endParaRPr sz="1500">
              <a:solidFill>
                <a:schemeClr val="lt1"/>
              </a:solidFill>
            </a:endParaRPr>
          </a:p>
        </p:txBody>
      </p:sp>
      <p:sp>
        <p:nvSpPr>
          <p:cNvPr id="161" name="Google Shape;161;p15"/>
          <p:cNvSpPr/>
          <p:nvPr/>
        </p:nvSpPr>
        <p:spPr>
          <a:xfrm>
            <a:off x="4368550" y="275600"/>
            <a:ext cx="4590300" cy="1846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t>Recursos clave</a:t>
            </a:r>
            <a:endParaRPr b="1" sz="1700"/>
          </a:p>
          <a:p>
            <a:pPr indent="0" lvl="0" marL="0" rtl="0" algn="l">
              <a:spcBef>
                <a:spcPts val="0"/>
              </a:spcBef>
              <a:spcAft>
                <a:spcPts val="0"/>
              </a:spcAft>
              <a:buNone/>
            </a:pPr>
            <a:r>
              <a:t/>
            </a:r>
            <a:endParaRPr/>
          </a:p>
          <a:p>
            <a:pPr indent="0" lvl="0" marL="0" rtl="0" algn="l">
              <a:spcBef>
                <a:spcPts val="0"/>
              </a:spcBef>
              <a:spcAft>
                <a:spcPts val="0"/>
              </a:spcAft>
              <a:buNone/>
            </a:pPr>
            <a:r>
              <a:rPr lang="es"/>
              <a:t>Computadoras, ingenieros de software, internet, luz, área laboral, licencias de desarrollo de Google y Apple.</a:t>
            </a:r>
            <a:endParaRPr/>
          </a:p>
        </p:txBody>
      </p:sp>
      <p:sp>
        <p:nvSpPr>
          <p:cNvPr id="162" name="Google Shape;162;p15"/>
          <p:cNvSpPr/>
          <p:nvPr/>
        </p:nvSpPr>
        <p:spPr>
          <a:xfrm>
            <a:off x="337550" y="2338363"/>
            <a:ext cx="3989400" cy="11901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solidFill>
                  <a:schemeClr val="lt1"/>
                </a:solidFill>
              </a:rPr>
              <a:t>Aliados (Partners Clave)</a:t>
            </a:r>
            <a:endParaRPr b="1" sz="1700">
              <a:solidFill>
                <a:schemeClr val="lt1"/>
              </a:solidFill>
            </a:endParaRPr>
          </a:p>
          <a:p>
            <a:pPr indent="0" lvl="0" marL="0" rtl="0" algn="l">
              <a:spcBef>
                <a:spcPts val="0"/>
              </a:spcBef>
              <a:spcAft>
                <a:spcPts val="0"/>
              </a:spcAft>
              <a:buNone/>
            </a:pPr>
            <a:r>
              <a:t/>
            </a:r>
            <a:endParaRPr b="1" sz="1700">
              <a:solidFill>
                <a:schemeClr val="lt1"/>
              </a:solidFill>
            </a:endParaRPr>
          </a:p>
          <a:p>
            <a:pPr indent="0" lvl="0" marL="0" rtl="0" algn="l">
              <a:spcBef>
                <a:spcPts val="0"/>
              </a:spcBef>
              <a:spcAft>
                <a:spcPts val="0"/>
              </a:spcAft>
              <a:buNone/>
            </a:pPr>
            <a:r>
              <a:rPr lang="es">
                <a:solidFill>
                  <a:schemeClr val="lt1"/>
                </a:solidFill>
              </a:rPr>
              <a:t>El cliente (cafeterías)</a:t>
            </a:r>
            <a:endParaRPr>
              <a:solidFill>
                <a:schemeClr val="lt1"/>
              </a:solidFill>
            </a:endParaRPr>
          </a:p>
        </p:txBody>
      </p:sp>
      <p:sp>
        <p:nvSpPr>
          <p:cNvPr id="163" name="Google Shape;163;p15"/>
          <p:cNvSpPr/>
          <p:nvPr/>
        </p:nvSpPr>
        <p:spPr>
          <a:xfrm>
            <a:off x="379100" y="308750"/>
            <a:ext cx="3513600" cy="1780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t>Actividades Clave</a:t>
            </a:r>
            <a:endParaRPr b="1" sz="1700"/>
          </a:p>
          <a:p>
            <a:pPr indent="0" lvl="0" marL="0" rtl="0" algn="l">
              <a:spcBef>
                <a:spcPts val="0"/>
              </a:spcBef>
              <a:spcAft>
                <a:spcPts val="0"/>
              </a:spcAft>
              <a:buNone/>
            </a:pPr>
            <a:r>
              <a:t/>
            </a:r>
            <a:endParaRPr sz="1700"/>
          </a:p>
          <a:p>
            <a:pPr indent="0" lvl="0" marL="0" rtl="0" algn="l">
              <a:spcBef>
                <a:spcPts val="0"/>
              </a:spcBef>
              <a:spcAft>
                <a:spcPts val="0"/>
              </a:spcAft>
              <a:buNone/>
            </a:pPr>
            <a:r>
              <a:rPr lang="es"/>
              <a:t>Diseño,planeación, análisis, desarrollo,</a:t>
            </a:r>
            <a:endParaRPr/>
          </a:p>
          <a:p>
            <a:pPr indent="0" lvl="0" marL="0" rtl="0" algn="l">
              <a:spcBef>
                <a:spcPts val="0"/>
              </a:spcBef>
              <a:spcAft>
                <a:spcPts val="0"/>
              </a:spcAft>
              <a:buNone/>
            </a:pPr>
            <a:r>
              <a:rPr lang="es"/>
              <a:t>documentación, distribución del sistema,  y la recolección de requerimientos del cliente.</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v_lutio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