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Lexend Medium"/>
      <p:regular r:id="rId23"/>
      <p:bold r:id="rId24"/>
    </p:embeddedFont>
    <p:embeddedFont>
      <p:font typeface="Old Standard TT"/>
      <p:regular r:id="rId25"/>
      <p:bold r:id="rId26"/>
      <p:italic r:id="rId27"/>
    </p:embeddedFont>
    <p:embeddedFont>
      <p:font typeface="Lexen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LexendMedium-bold.fntdata"/><Relationship Id="rId23" Type="http://schemas.openxmlformats.org/officeDocument/2006/relationships/font" Target="fonts/Lexend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ldStandardTT-bold.fntdata"/><Relationship Id="rId25" Type="http://schemas.openxmlformats.org/officeDocument/2006/relationships/font" Target="fonts/OldStandardTT-regular.fntdata"/><Relationship Id="rId28" Type="http://schemas.openxmlformats.org/officeDocument/2006/relationships/font" Target="fonts/Lexend-regular.fntdata"/><Relationship Id="rId27"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exend-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d7a36dc12b_0_13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d7a36dc12b_0_1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d51002907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d51002907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d7c211659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d7c211659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d2f35fa305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d2f35fa305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d7c211659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d7c211659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d2f35fa305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d2f35fa305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d2f35fa30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d2f35fa30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d5100290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d5100290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AUTOLAYOUT_2">
    <p:spTree>
      <p:nvGrpSpPr>
        <p:cNvPr id="55" name="Shape 55"/>
        <p:cNvGrpSpPr/>
        <p:nvPr/>
      </p:nvGrpSpPr>
      <p:grpSpPr>
        <a:xfrm>
          <a:off x="0" y="0"/>
          <a:ext cx="0" cy="0"/>
          <a:chOff x="0" y="0"/>
          <a:chExt cx="0" cy="0"/>
        </a:xfrm>
      </p:grpSpPr>
      <p:sp>
        <p:nvSpPr>
          <p:cNvPr id="56" name="Google Shape;56;p13"/>
          <p:cNvSpPr/>
          <p:nvPr/>
        </p:nvSpPr>
        <p:spPr>
          <a:xfrm>
            <a:off x="0" y="0"/>
            <a:ext cx="9144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13"/>
          <p:cNvGrpSpPr/>
          <p:nvPr/>
        </p:nvGrpSpPr>
        <p:grpSpPr>
          <a:xfrm>
            <a:off x="311112" y="4512638"/>
            <a:ext cx="2812694" cy="150575"/>
            <a:chOff x="0" y="3797750"/>
            <a:chExt cx="9144000" cy="150575"/>
          </a:xfrm>
        </p:grpSpPr>
        <p:cxnSp>
          <p:nvCxnSpPr>
            <p:cNvPr id="58" name="Google Shape;58;p13"/>
            <p:cNvCxnSpPr/>
            <p:nvPr/>
          </p:nvCxnSpPr>
          <p:spPr>
            <a:xfrm>
              <a:off x="0" y="3797750"/>
              <a:ext cx="9144000" cy="0"/>
            </a:xfrm>
            <a:prstGeom prst="straightConnector1">
              <a:avLst/>
            </a:prstGeom>
            <a:noFill/>
            <a:ln cap="flat" cmpd="sng" w="19050">
              <a:solidFill>
                <a:srgbClr val="90A4AE"/>
              </a:solidFill>
              <a:prstDash val="solid"/>
              <a:round/>
              <a:headEnd len="sm" w="sm" type="none"/>
              <a:tailEnd len="sm" w="sm" type="none"/>
            </a:ln>
          </p:spPr>
        </p:cxnSp>
        <p:cxnSp>
          <p:nvCxnSpPr>
            <p:cNvPr id="59" name="Google Shape;59;p13"/>
            <p:cNvCxnSpPr/>
            <p:nvPr/>
          </p:nvCxnSpPr>
          <p:spPr>
            <a:xfrm>
              <a:off x="0" y="3948325"/>
              <a:ext cx="9144000" cy="0"/>
            </a:xfrm>
            <a:prstGeom prst="straightConnector1">
              <a:avLst/>
            </a:prstGeom>
            <a:noFill/>
            <a:ln cap="flat" cmpd="sng" w="19050">
              <a:solidFill>
                <a:srgbClr val="90A4AE"/>
              </a:solidFill>
              <a:prstDash val="solid"/>
              <a:round/>
              <a:headEnd len="sm" w="sm" type="none"/>
              <a:tailEnd len="sm" w="sm" type="none"/>
            </a:ln>
          </p:spPr>
        </p:cxnSp>
        <p:cxnSp>
          <p:nvCxnSpPr>
            <p:cNvPr id="60" name="Google Shape;60;p13"/>
            <p:cNvCxnSpPr/>
            <p:nvPr/>
          </p:nvCxnSpPr>
          <p:spPr>
            <a:xfrm>
              <a:off x="0" y="3873038"/>
              <a:ext cx="9144000" cy="0"/>
            </a:xfrm>
            <a:prstGeom prst="straightConnector1">
              <a:avLst/>
            </a:prstGeom>
            <a:noFill/>
            <a:ln cap="flat" cmpd="sng" w="19050">
              <a:solidFill>
                <a:srgbClr val="90A4AE"/>
              </a:solidFill>
              <a:prstDash val="solid"/>
              <a:round/>
              <a:headEnd len="sm" w="sm" type="none"/>
              <a:tailEnd len="sm" w="sm" type="none"/>
            </a:ln>
          </p:spPr>
        </p:cxnSp>
      </p:grpSp>
      <p:sp>
        <p:nvSpPr>
          <p:cNvPr id="61" name="Google Shape;61;p13"/>
          <p:cNvSpPr txBox="1"/>
          <p:nvPr>
            <p:ph type="title"/>
          </p:nvPr>
        </p:nvSpPr>
        <p:spPr>
          <a:xfrm>
            <a:off x="311700" y="555600"/>
            <a:ext cx="2808000" cy="7557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2400"/>
              <a:buNone/>
              <a:defRPr sz="2400">
                <a:solidFill>
                  <a:srgbClr val="FFFFFF"/>
                </a:solidFill>
              </a:defRPr>
            </a:lvl1pPr>
            <a:lvl2pPr lvl="1" algn="l">
              <a:lnSpc>
                <a:spcPct val="100000"/>
              </a:lnSpc>
              <a:spcBef>
                <a:spcPts val="0"/>
              </a:spcBef>
              <a:spcAft>
                <a:spcPts val="0"/>
              </a:spcAft>
              <a:buClr>
                <a:srgbClr val="FFFFFF"/>
              </a:buClr>
              <a:buSzPts val="2400"/>
              <a:buNone/>
              <a:defRPr sz="2400">
                <a:solidFill>
                  <a:srgbClr val="FFFFFF"/>
                </a:solidFill>
              </a:defRPr>
            </a:lvl2pPr>
            <a:lvl3pPr lvl="2" algn="l">
              <a:lnSpc>
                <a:spcPct val="100000"/>
              </a:lnSpc>
              <a:spcBef>
                <a:spcPts val="0"/>
              </a:spcBef>
              <a:spcAft>
                <a:spcPts val="0"/>
              </a:spcAft>
              <a:buClr>
                <a:srgbClr val="FFFFFF"/>
              </a:buClr>
              <a:buSzPts val="2400"/>
              <a:buNone/>
              <a:defRPr sz="2400">
                <a:solidFill>
                  <a:srgbClr val="FFFFFF"/>
                </a:solidFill>
              </a:defRPr>
            </a:lvl3pPr>
            <a:lvl4pPr lvl="3" algn="l">
              <a:lnSpc>
                <a:spcPct val="100000"/>
              </a:lnSpc>
              <a:spcBef>
                <a:spcPts val="0"/>
              </a:spcBef>
              <a:spcAft>
                <a:spcPts val="0"/>
              </a:spcAft>
              <a:buClr>
                <a:srgbClr val="FFFFFF"/>
              </a:buClr>
              <a:buSzPts val="2400"/>
              <a:buNone/>
              <a:defRPr sz="2400">
                <a:solidFill>
                  <a:srgbClr val="FFFFFF"/>
                </a:solidFill>
              </a:defRPr>
            </a:lvl4pPr>
            <a:lvl5pPr lvl="4" algn="l">
              <a:lnSpc>
                <a:spcPct val="100000"/>
              </a:lnSpc>
              <a:spcBef>
                <a:spcPts val="0"/>
              </a:spcBef>
              <a:spcAft>
                <a:spcPts val="0"/>
              </a:spcAft>
              <a:buClr>
                <a:srgbClr val="FFFFFF"/>
              </a:buClr>
              <a:buSzPts val="2400"/>
              <a:buNone/>
              <a:defRPr sz="2400">
                <a:solidFill>
                  <a:srgbClr val="FFFFFF"/>
                </a:solidFill>
              </a:defRPr>
            </a:lvl5pPr>
            <a:lvl6pPr lvl="5" algn="l">
              <a:lnSpc>
                <a:spcPct val="100000"/>
              </a:lnSpc>
              <a:spcBef>
                <a:spcPts val="0"/>
              </a:spcBef>
              <a:spcAft>
                <a:spcPts val="0"/>
              </a:spcAft>
              <a:buClr>
                <a:srgbClr val="FFFFFF"/>
              </a:buClr>
              <a:buSzPts val="2400"/>
              <a:buNone/>
              <a:defRPr sz="2400">
                <a:solidFill>
                  <a:srgbClr val="FFFFFF"/>
                </a:solidFill>
              </a:defRPr>
            </a:lvl6pPr>
            <a:lvl7pPr lvl="6" algn="l">
              <a:lnSpc>
                <a:spcPct val="100000"/>
              </a:lnSpc>
              <a:spcBef>
                <a:spcPts val="0"/>
              </a:spcBef>
              <a:spcAft>
                <a:spcPts val="0"/>
              </a:spcAft>
              <a:buClr>
                <a:srgbClr val="FFFFFF"/>
              </a:buClr>
              <a:buSzPts val="2400"/>
              <a:buNone/>
              <a:defRPr sz="2400">
                <a:solidFill>
                  <a:srgbClr val="FFFFFF"/>
                </a:solidFill>
              </a:defRPr>
            </a:lvl7pPr>
            <a:lvl8pPr lvl="7" algn="l">
              <a:lnSpc>
                <a:spcPct val="100000"/>
              </a:lnSpc>
              <a:spcBef>
                <a:spcPts val="0"/>
              </a:spcBef>
              <a:spcAft>
                <a:spcPts val="0"/>
              </a:spcAft>
              <a:buClr>
                <a:srgbClr val="FFFFFF"/>
              </a:buClr>
              <a:buSzPts val="2400"/>
              <a:buNone/>
              <a:defRPr sz="2400">
                <a:solidFill>
                  <a:srgbClr val="FFFFFF"/>
                </a:solidFill>
              </a:defRPr>
            </a:lvl8pPr>
            <a:lvl9pPr lvl="8" algn="l">
              <a:lnSpc>
                <a:spcPct val="100000"/>
              </a:lnSpc>
              <a:spcBef>
                <a:spcPts val="0"/>
              </a:spcBef>
              <a:spcAft>
                <a:spcPts val="0"/>
              </a:spcAft>
              <a:buClr>
                <a:srgbClr val="FFFFFF"/>
              </a:buClr>
              <a:buSzPts val="2400"/>
              <a:buNone/>
              <a:defRPr sz="2400">
                <a:solidFill>
                  <a:srgbClr val="FFFFFF"/>
                </a:solidFill>
              </a:defRPr>
            </a:lvl9pPr>
          </a:lstStyle>
          <a:p/>
        </p:txBody>
      </p:sp>
      <p:sp>
        <p:nvSpPr>
          <p:cNvPr id="62" name="Google Shape;62;p13"/>
          <p:cNvSpPr txBox="1"/>
          <p:nvPr>
            <p:ph idx="1" type="body"/>
          </p:nvPr>
        </p:nvSpPr>
        <p:spPr>
          <a:xfrm>
            <a:off x="311700" y="1389600"/>
            <a:ext cx="2808000" cy="2886300"/>
          </a:xfrm>
          <a:prstGeom prst="rect">
            <a:avLst/>
          </a:prstGeom>
          <a:noFill/>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FFFFFF"/>
              </a:buClr>
              <a:buSzPts val="1200"/>
              <a:buChar char="●"/>
              <a:defRPr sz="1200">
                <a:solidFill>
                  <a:srgbClr val="FFFFFF"/>
                </a:solidFill>
              </a:defRPr>
            </a:lvl1pPr>
            <a:lvl2pPr indent="-304800" lvl="1" marL="914400" algn="l">
              <a:lnSpc>
                <a:spcPct val="115000"/>
              </a:lnSpc>
              <a:spcBef>
                <a:spcPts val="1600"/>
              </a:spcBef>
              <a:spcAft>
                <a:spcPts val="0"/>
              </a:spcAft>
              <a:buClr>
                <a:srgbClr val="FFFFFF"/>
              </a:buClr>
              <a:buSzPts val="1200"/>
              <a:buChar char="○"/>
              <a:defRPr sz="1200">
                <a:solidFill>
                  <a:srgbClr val="FFFFFF"/>
                </a:solidFill>
              </a:defRPr>
            </a:lvl2pPr>
            <a:lvl3pPr indent="-304800" lvl="2" marL="1371600" algn="l">
              <a:lnSpc>
                <a:spcPct val="115000"/>
              </a:lnSpc>
              <a:spcBef>
                <a:spcPts val="1600"/>
              </a:spcBef>
              <a:spcAft>
                <a:spcPts val="0"/>
              </a:spcAft>
              <a:buClr>
                <a:srgbClr val="FFFFFF"/>
              </a:buClr>
              <a:buSzPts val="1200"/>
              <a:buChar char="■"/>
              <a:defRPr sz="1200">
                <a:solidFill>
                  <a:srgbClr val="FFFFFF"/>
                </a:solidFill>
              </a:defRPr>
            </a:lvl3pPr>
            <a:lvl4pPr indent="-304800" lvl="3" marL="1828800" algn="l">
              <a:lnSpc>
                <a:spcPct val="115000"/>
              </a:lnSpc>
              <a:spcBef>
                <a:spcPts val="1600"/>
              </a:spcBef>
              <a:spcAft>
                <a:spcPts val="0"/>
              </a:spcAft>
              <a:buClr>
                <a:srgbClr val="FFFFFF"/>
              </a:buClr>
              <a:buSzPts val="1200"/>
              <a:buChar char="●"/>
              <a:defRPr sz="1200">
                <a:solidFill>
                  <a:srgbClr val="FFFFFF"/>
                </a:solidFill>
              </a:defRPr>
            </a:lvl4pPr>
            <a:lvl5pPr indent="-304800" lvl="4" marL="2286000" algn="l">
              <a:lnSpc>
                <a:spcPct val="115000"/>
              </a:lnSpc>
              <a:spcBef>
                <a:spcPts val="1600"/>
              </a:spcBef>
              <a:spcAft>
                <a:spcPts val="0"/>
              </a:spcAft>
              <a:buClr>
                <a:srgbClr val="FFFFFF"/>
              </a:buClr>
              <a:buSzPts val="1200"/>
              <a:buChar char="○"/>
              <a:defRPr sz="1200">
                <a:solidFill>
                  <a:srgbClr val="FFFFFF"/>
                </a:solidFill>
              </a:defRPr>
            </a:lvl5pPr>
            <a:lvl6pPr indent="-304800" lvl="5" marL="2743200" algn="l">
              <a:lnSpc>
                <a:spcPct val="115000"/>
              </a:lnSpc>
              <a:spcBef>
                <a:spcPts val="1600"/>
              </a:spcBef>
              <a:spcAft>
                <a:spcPts val="0"/>
              </a:spcAft>
              <a:buClr>
                <a:srgbClr val="FFFFFF"/>
              </a:buClr>
              <a:buSzPts val="1200"/>
              <a:buChar char="■"/>
              <a:defRPr sz="1200">
                <a:solidFill>
                  <a:srgbClr val="FFFFFF"/>
                </a:solidFill>
              </a:defRPr>
            </a:lvl6pPr>
            <a:lvl7pPr indent="-304800" lvl="6" marL="3200400" algn="l">
              <a:lnSpc>
                <a:spcPct val="115000"/>
              </a:lnSpc>
              <a:spcBef>
                <a:spcPts val="1600"/>
              </a:spcBef>
              <a:spcAft>
                <a:spcPts val="0"/>
              </a:spcAft>
              <a:buClr>
                <a:srgbClr val="FFFFFF"/>
              </a:buClr>
              <a:buSzPts val="1200"/>
              <a:buChar char="●"/>
              <a:defRPr sz="1200">
                <a:solidFill>
                  <a:srgbClr val="FFFFFF"/>
                </a:solidFill>
              </a:defRPr>
            </a:lvl7pPr>
            <a:lvl8pPr indent="-304800" lvl="7" marL="3657600" algn="l">
              <a:lnSpc>
                <a:spcPct val="115000"/>
              </a:lnSpc>
              <a:spcBef>
                <a:spcPts val="1600"/>
              </a:spcBef>
              <a:spcAft>
                <a:spcPts val="0"/>
              </a:spcAft>
              <a:buClr>
                <a:srgbClr val="FFFFFF"/>
              </a:buClr>
              <a:buSzPts val="1200"/>
              <a:buChar char="○"/>
              <a:defRPr sz="1200">
                <a:solidFill>
                  <a:srgbClr val="FFFFFF"/>
                </a:solidFill>
              </a:defRPr>
            </a:lvl8pPr>
            <a:lvl9pPr indent="-304800" lvl="8" marL="411480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63" name="Google Shape;63;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p:nvPr/>
        </p:nvSpPr>
        <p:spPr>
          <a:xfrm>
            <a:off x="281025" y="3152075"/>
            <a:ext cx="1173000" cy="1173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txBox="1"/>
          <p:nvPr>
            <p:ph type="ctrTitle"/>
          </p:nvPr>
        </p:nvSpPr>
        <p:spPr>
          <a:xfrm>
            <a:off x="512700" y="390575"/>
            <a:ext cx="8118600" cy="96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s" sz="5300">
                <a:latin typeface="Verdana"/>
                <a:ea typeface="Verdana"/>
                <a:cs typeface="Verdana"/>
                <a:sym typeface="Verdana"/>
              </a:rPr>
              <a:t>Energía Solar</a:t>
            </a:r>
            <a:endParaRPr b="1" sz="5300">
              <a:latin typeface="Verdana"/>
              <a:ea typeface="Verdana"/>
              <a:cs typeface="Verdana"/>
              <a:sym typeface="Verdana"/>
            </a:endParaRPr>
          </a:p>
        </p:txBody>
      </p:sp>
      <p:sp>
        <p:nvSpPr>
          <p:cNvPr id="70" name="Google Shape;70;p14"/>
          <p:cNvSpPr txBox="1"/>
          <p:nvPr>
            <p:ph idx="1" type="subTitle"/>
          </p:nvPr>
        </p:nvSpPr>
        <p:spPr>
          <a:xfrm>
            <a:off x="354325" y="2044675"/>
            <a:ext cx="5583600" cy="275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latin typeface="Lexend"/>
                <a:ea typeface="Lexend"/>
                <a:cs typeface="Lexend"/>
                <a:sym typeface="Lexend"/>
              </a:rPr>
              <a:t>Integrantes:</a:t>
            </a:r>
            <a:endParaRPr sz="1800">
              <a:latin typeface="Lexend"/>
              <a:ea typeface="Lexend"/>
              <a:cs typeface="Lexend"/>
              <a:sym typeface="Lexend"/>
            </a:endParaRPr>
          </a:p>
          <a:p>
            <a:pPr indent="-342900" lvl="0" marL="457200" rtl="0" algn="l">
              <a:spcBef>
                <a:spcPts val="0"/>
              </a:spcBef>
              <a:spcAft>
                <a:spcPts val="0"/>
              </a:spcAft>
              <a:buSzPts val="1800"/>
              <a:buFont typeface="Lexend"/>
              <a:buChar char="●"/>
            </a:pPr>
            <a:r>
              <a:rPr lang="es" sz="1800">
                <a:latin typeface="Lexend"/>
                <a:ea typeface="Lexend"/>
                <a:cs typeface="Lexend"/>
                <a:sym typeface="Lexend"/>
              </a:rPr>
              <a:t>Michell Alejandro García Vargas - 259663</a:t>
            </a:r>
            <a:endParaRPr sz="1800">
              <a:latin typeface="Lexend"/>
              <a:ea typeface="Lexend"/>
              <a:cs typeface="Lexend"/>
              <a:sym typeface="Lexend"/>
            </a:endParaRPr>
          </a:p>
          <a:p>
            <a:pPr indent="-342900" lvl="0" marL="457200" rtl="0" algn="l">
              <a:spcBef>
                <a:spcPts val="0"/>
              </a:spcBef>
              <a:spcAft>
                <a:spcPts val="0"/>
              </a:spcAft>
              <a:buSzPts val="1800"/>
              <a:buFont typeface="Lexend"/>
              <a:buChar char="●"/>
            </a:pPr>
            <a:r>
              <a:rPr lang="es" sz="1800">
                <a:latin typeface="Lexend"/>
                <a:ea typeface="Lexend"/>
                <a:cs typeface="Lexend"/>
                <a:sym typeface="Lexend"/>
              </a:rPr>
              <a:t>Carlos Abraham Mendieta Robledo - 290273</a:t>
            </a:r>
            <a:endParaRPr sz="1800">
              <a:latin typeface="Lexend"/>
              <a:ea typeface="Lexend"/>
              <a:cs typeface="Lexend"/>
              <a:sym typeface="Lexend"/>
            </a:endParaRPr>
          </a:p>
          <a:p>
            <a:pPr indent="-342900" lvl="0" marL="457200" rtl="0" algn="l">
              <a:spcBef>
                <a:spcPts val="0"/>
              </a:spcBef>
              <a:spcAft>
                <a:spcPts val="0"/>
              </a:spcAft>
              <a:buSzPts val="1800"/>
              <a:buFont typeface="Lexend"/>
              <a:buChar char="●"/>
            </a:pPr>
            <a:r>
              <a:rPr lang="es" sz="1800">
                <a:latin typeface="Lexend"/>
                <a:ea typeface="Lexend"/>
                <a:cs typeface="Lexend"/>
                <a:sym typeface="Lexend"/>
              </a:rPr>
              <a:t>Luis Eduardo Flores Espinoza - 252589</a:t>
            </a:r>
            <a:endParaRPr sz="1800">
              <a:latin typeface="Lexend"/>
              <a:ea typeface="Lexend"/>
              <a:cs typeface="Lexend"/>
              <a:sym typeface="Lexend"/>
            </a:endParaRPr>
          </a:p>
          <a:p>
            <a:pPr indent="-342900" lvl="0" marL="457200" rtl="0" algn="l">
              <a:spcBef>
                <a:spcPts val="0"/>
              </a:spcBef>
              <a:spcAft>
                <a:spcPts val="0"/>
              </a:spcAft>
              <a:buSzPts val="1800"/>
              <a:buFont typeface="Lexend"/>
              <a:buChar char="●"/>
            </a:pPr>
            <a:r>
              <a:rPr lang="es" sz="1800">
                <a:latin typeface="Lexend"/>
                <a:ea typeface="Lexend"/>
                <a:cs typeface="Lexend"/>
                <a:sym typeface="Lexend"/>
              </a:rPr>
              <a:t>Leonardo Velázquez Campos - 250893</a:t>
            </a:r>
            <a:endParaRPr sz="1800">
              <a:latin typeface="Lexend"/>
              <a:ea typeface="Lexend"/>
              <a:cs typeface="Lexend"/>
              <a:sym typeface="Lexend"/>
            </a:endParaRPr>
          </a:p>
          <a:p>
            <a:pPr indent="0" lvl="0" marL="0" rtl="0" algn="l">
              <a:spcBef>
                <a:spcPts val="0"/>
              </a:spcBef>
              <a:spcAft>
                <a:spcPts val="0"/>
              </a:spcAft>
              <a:buNone/>
            </a:pPr>
            <a:r>
              <a:t/>
            </a:r>
            <a:endParaRPr sz="1800">
              <a:latin typeface="Lexend"/>
              <a:ea typeface="Lexend"/>
              <a:cs typeface="Lexend"/>
              <a:sym typeface="Lexend"/>
            </a:endParaRPr>
          </a:p>
          <a:p>
            <a:pPr indent="0" lvl="0" marL="0" rtl="0" algn="l">
              <a:spcBef>
                <a:spcPts val="0"/>
              </a:spcBef>
              <a:spcAft>
                <a:spcPts val="0"/>
              </a:spcAft>
              <a:buNone/>
            </a:pPr>
            <a:r>
              <a:rPr lang="es" sz="1800">
                <a:latin typeface="Lexend"/>
                <a:ea typeface="Lexend"/>
                <a:cs typeface="Lexend"/>
                <a:sym typeface="Lexend"/>
              </a:rPr>
              <a:t>Administración de Proyectos de Software</a:t>
            </a:r>
            <a:endParaRPr sz="1800">
              <a:latin typeface="Lexend"/>
              <a:ea typeface="Lexend"/>
              <a:cs typeface="Lexend"/>
              <a:sym typeface="Lexend"/>
            </a:endParaRPr>
          </a:p>
          <a:p>
            <a:pPr indent="0" lvl="0" marL="0" rtl="0" algn="l">
              <a:spcBef>
                <a:spcPts val="0"/>
              </a:spcBef>
              <a:spcAft>
                <a:spcPts val="0"/>
              </a:spcAft>
              <a:buNone/>
            </a:pPr>
            <a:r>
              <a:t/>
            </a:r>
            <a:endParaRPr sz="1800">
              <a:latin typeface="Lexend"/>
              <a:ea typeface="Lexend"/>
              <a:cs typeface="Lexend"/>
              <a:sym typeface="Lexend"/>
            </a:endParaRPr>
          </a:p>
          <a:p>
            <a:pPr indent="0" lvl="0" marL="0" rtl="0" algn="l">
              <a:spcBef>
                <a:spcPts val="0"/>
              </a:spcBef>
              <a:spcAft>
                <a:spcPts val="0"/>
              </a:spcAft>
              <a:buNone/>
            </a:pPr>
            <a:r>
              <a:rPr lang="es" sz="1800">
                <a:latin typeface="Lexend"/>
                <a:ea typeface="Lexend"/>
                <a:cs typeface="Lexend"/>
                <a:sym typeface="Lexend"/>
              </a:rPr>
              <a:t>Gpo: 30	Sem: 7mo.		Fecha: 16/01/23</a:t>
            </a:r>
            <a:endParaRPr sz="1800">
              <a:latin typeface="Lexend"/>
              <a:ea typeface="Lexend"/>
              <a:cs typeface="Lexend"/>
              <a:sym typeface="Lexend"/>
            </a:endParaRPr>
          </a:p>
        </p:txBody>
      </p:sp>
      <p:pic>
        <p:nvPicPr>
          <p:cNvPr id="71" name="Google Shape;71;p14"/>
          <p:cNvPicPr preferRelativeResize="0"/>
          <p:nvPr/>
        </p:nvPicPr>
        <p:blipFill>
          <a:blip r:embed="rId3">
            <a:alphaModFix/>
          </a:blip>
          <a:stretch>
            <a:fillRect/>
          </a:stretch>
        </p:blipFill>
        <p:spPr>
          <a:xfrm>
            <a:off x="5864625" y="1996675"/>
            <a:ext cx="2852700" cy="2852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p:nvPr/>
        </p:nvSpPr>
        <p:spPr>
          <a:xfrm>
            <a:off x="415400" y="2599400"/>
            <a:ext cx="1173000" cy="1173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txBox="1"/>
          <p:nvPr>
            <p:ph type="title"/>
          </p:nvPr>
        </p:nvSpPr>
        <p:spPr>
          <a:xfrm>
            <a:off x="339200" y="288300"/>
            <a:ext cx="3435000" cy="44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s" sz="2000">
                <a:solidFill>
                  <a:schemeClr val="lt2"/>
                </a:solidFill>
                <a:latin typeface="Verdana"/>
                <a:ea typeface="Verdana"/>
                <a:cs typeface="Verdana"/>
                <a:sym typeface="Verdana"/>
              </a:rPr>
              <a:t>Semiconductores</a:t>
            </a:r>
            <a:endParaRPr b="1" sz="2000">
              <a:solidFill>
                <a:schemeClr val="lt2"/>
              </a:solidFill>
              <a:latin typeface="Verdana"/>
              <a:ea typeface="Verdana"/>
              <a:cs typeface="Verdana"/>
              <a:sym typeface="Verdana"/>
            </a:endParaRPr>
          </a:p>
        </p:txBody>
      </p:sp>
      <p:sp>
        <p:nvSpPr>
          <p:cNvPr id="166" name="Google Shape;166;p23"/>
          <p:cNvSpPr txBox="1"/>
          <p:nvPr/>
        </p:nvSpPr>
        <p:spPr>
          <a:xfrm>
            <a:off x="291950" y="791450"/>
            <a:ext cx="3482100" cy="3848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a:solidFill>
                  <a:schemeClr val="lt1"/>
                </a:solidFill>
                <a:latin typeface="Lexend"/>
                <a:ea typeface="Lexend"/>
                <a:cs typeface="Lexend"/>
                <a:sym typeface="Lexend"/>
              </a:rPr>
              <a:t>La </a:t>
            </a:r>
            <a:r>
              <a:rPr lang="es">
                <a:solidFill>
                  <a:schemeClr val="lt1"/>
                </a:solidFill>
                <a:latin typeface="Lexend"/>
                <a:ea typeface="Lexend"/>
                <a:cs typeface="Lexend"/>
                <a:sym typeface="Lexend"/>
              </a:rPr>
              <a:t>energía</a:t>
            </a:r>
            <a:r>
              <a:rPr lang="es">
                <a:solidFill>
                  <a:schemeClr val="lt1"/>
                </a:solidFill>
                <a:latin typeface="Lexend"/>
                <a:ea typeface="Lexend"/>
                <a:cs typeface="Lexend"/>
                <a:sym typeface="Lexend"/>
              </a:rPr>
              <a:t> que liga los electrones de valencia con su </a:t>
            </a:r>
            <a:r>
              <a:rPr lang="es">
                <a:solidFill>
                  <a:schemeClr val="lt1"/>
                </a:solidFill>
                <a:latin typeface="Lexend"/>
                <a:ea typeface="Lexend"/>
                <a:cs typeface="Lexend"/>
                <a:sym typeface="Lexend"/>
              </a:rPr>
              <a:t>núcleo</a:t>
            </a:r>
            <a:r>
              <a:rPr lang="es">
                <a:solidFill>
                  <a:schemeClr val="lt1"/>
                </a:solidFill>
                <a:latin typeface="Lexend"/>
                <a:ea typeface="Lexend"/>
                <a:cs typeface="Lexend"/>
                <a:sym typeface="Lexend"/>
              </a:rPr>
              <a:t> es similar a la </a:t>
            </a:r>
            <a:r>
              <a:rPr lang="es">
                <a:solidFill>
                  <a:schemeClr val="lt1"/>
                </a:solidFill>
                <a:latin typeface="Lexend"/>
                <a:ea typeface="Lexend"/>
                <a:cs typeface="Lexend"/>
                <a:sym typeface="Lexend"/>
              </a:rPr>
              <a:t>energía</a:t>
            </a:r>
            <a:r>
              <a:rPr lang="es">
                <a:solidFill>
                  <a:schemeClr val="lt1"/>
                </a:solidFill>
                <a:latin typeface="Lexend"/>
                <a:ea typeface="Lexend"/>
                <a:cs typeface="Lexend"/>
                <a:sym typeface="Lexend"/>
              </a:rPr>
              <a:t> de los fotones (</a:t>
            </a:r>
            <a:r>
              <a:rPr lang="es">
                <a:solidFill>
                  <a:schemeClr val="lt1"/>
                </a:solidFill>
                <a:latin typeface="Lexend"/>
                <a:ea typeface="Lexend"/>
                <a:cs typeface="Lexend"/>
                <a:sym typeface="Lexend"/>
              </a:rPr>
              <a:t>partículas</a:t>
            </a:r>
            <a:r>
              <a:rPr lang="es">
                <a:solidFill>
                  <a:schemeClr val="lt1"/>
                </a:solidFill>
                <a:latin typeface="Lexend"/>
                <a:ea typeface="Lexend"/>
                <a:cs typeface="Lexend"/>
                <a:sym typeface="Lexend"/>
              </a:rPr>
              <a:t> que forman la luz solar).</a:t>
            </a:r>
            <a:endParaRPr>
              <a:solidFill>
                <a:schemeClr val="lt1"/>
              </a:solidFill>
              <a:latin typeface="Lexend"/>
              <a:ea typeface="Lexend"/>
              <a:cs typeface="Lexend"/>
              <a:sym typeface="Lexend"/>
            </a:endParaRPr>
          </a:p>
          <a:p>
            <a:pPr indent="0" lvl="0" marL="0" rtl="0" algn="just">
              <a:spcBef>
                <a:spcPts val="0"/>
              </a:spcBef>
              <a:spcAft>
                <a:spcPts val="0"/>
              </a:spcAft>
              <a:buNone/>
            </a:pPr>
            <a:r>
              <a:t/>
            </a:r>
            <a:endParaRPr>
              <a:solidFill>
                <a:schemeClr val="lt1"/>
              </a:solidFill>
              <a:latin typeface="Lexend"/>
              <a:ea typeface="Lexend"/>
              <a:cs typeface="Lexend"/>
              <a:sym typeface="Lexend"/>
            </a:endParaRPr>
          </a:p>
          <a:p>
            <a:pPr indent="0" lvl="0" marL="0" rtl="0" algn="just">
              <a:spcBef>
                <a:spcPts val="0"/>
              </a:spcBef>
              <a:spcAft>
                <a:spcPts val="0"/>
              </a:spcAft>
              <a:buNone/>
            </a:pPr>
            <a:r>
              <a:rPr lang="es">
                <a:solidFill>
                  <a:schemeClr val="lt1"/>
                </a:solidFill>
                <a:latin typeface="Lexend"/>
                <a:ea typeface="Lexend"/>
                <a:cs typeface="Lexend"/>
                <a:sym typeface="Lexend"/>
              </a:rPr>
              <a:t>Cuando la luz solar incide sobre el material semiconductor, se </a:t>
            </a:r>
            <a:r>
              <a:rPr lang="es">
                <a:solidFill>
                  <a:schemeClr val="lt1"/>
                </a:solidFill>
                <a:latin typeface="Lexend"/>
                <a:ea typeface="Lexend"/>
                <a:cs typeface="Lexend"/>
                <a:sym typeface="Lexend"/>
              </a:rPr>
              <a:t>rompen</a:t>
            </a:r>
            <a:r>
              <a:rPr lang="es">
                <a:solidFill>
                  <a:schemeClr val="lt1"/>
                </a:solidFill>
                <a:latin typeface="Lexend"/>
                <a:ea typeface="Lexend"/>
                <a:cs typeface="Lexend"/>
                <a:sym typeface="Lexend"/>
              </a:rPr>
              <a:t> los enlaces entre núcleo y electrones de valencia, que a su vez quedan </a:t>
            </a:r>
            <a:r>
              <a:rPr lang="es">
                <a:solidFill>
                  <a:schemeClr val="lt1"/>
                </a:solidFill>
                <a:latin typeface="Lexend"/>
                <a:ea typeface="Lexend"/>
                <a:cs typeface="Lexend"/>
                <a:sym typeface="Lexend"/>
              </a:rPr>
              <a:t>libres</a:t>
            </a:r>
            <a:r>
              <a:rPr lang="es">
                <a:solidFill>
                  <a:schemeClr val="lt1"/>
                </a:solidFill>
                <a:latin typeface="Lexend"/>
                <a:ea typeface="Lexend"/>
                <a:cs typeface="Lexend"/>
                <a:sym typeface="Lexend"/>
              </a:rPr>
              <a:t> para circular sobre el semiconductor.</a:t>
            </a:r>
            <a:endParaRPr>
              <a:solidFill>
                <a:schemeClr val="lt1"/>
              </a:solidFill>
              <a:latin typeface="Lexend"/>
              <a:ea typeface="Lexend"/>
              <a:cs typeface="Lexend"/>
              <a:sym typeface="Lexend"/>
            </a:endParaRPr>
          </a:p>
          <a:p>
            <a:pPr indent="0" lvl="0" marL="0" rtl="0" algn="just">
              <a:spcBef>
                <a:spcPts val="0"/>
              </a:spcBef>
              <a:spcAft>
                <a:spcPts val="0"/>
              </a:spcAft>
              <a:buNone/>
            </a:pPr>
            <a:r>
              <a:t/>
            </a:r>
            <a:endParaRPr>
              <a:solidFill>
                <a:schemeClr val="lt1"/>
              </a:solidFill>
              <a:latin typeface="Lexend"/>
              <a:ea typeface="Lexend"/>
              <a:cs typeface="Lexend"/>
              <a:sym typeface="Lexend"/>
            </a:endParaRPr>
          </a:p>
          <a:p>
            <a:pPr indent="0" lvl="0" marL="0" rtl="0" algn="just">
              <a:spcBef>
                <a:spcPts val="0"/>
              </a:spcBef>
              <a:spcAft>
                <a:spcPts val="0"/>
              </a:spcAft>
              <a:buNone/>
            </a:pPr>
            <a:r>
              <a:rPr lang="es">
                <a:solidFill>
                  <a:schemeClr val="lt1"/>
                </a:solidFill>
                <a:latin typeface="Lexend"/>
                <a:ea typeface="Lexend"/>
                <a:cs typeface="Lexend"/>
                <a:sym typeface="Lexend"/>
              </a:rPr>
              <a:t>Los electrones libres y los huecos creados por la radiación tienden a recombinarse perdiendo actividad, para que eso no ocurra, se crea en el semiconductor un campo </a:t>
            </a:r>
            <a:r>
              <a:rPr lang="es">
                <a:solidFill>
                  <a:schemeClr val="lt1"/>
                </a:solidFill>
                <a:latin typeface="Lexend"/>
                <a:ea typeface="Lexend"/>
                <a:cs typeface="Lexend"/>
                <a:sym typeface="Lexend"/>
              </a:rPr>
              <a:t>eléctrico</a:t>
            </a:r>
            <a:r>
              <a:rPr lang="es">
                <a:solidFill>
                  <a:schemeClr val="lt1"/>
                </a:solidFill>
                <a:latin typeface="Lexend"/>
                <a:ea typeface="Lexend"/>
                <a:cs typeface="Lexend"/>
                <a:sym typeface="Lexend"/>
              </a:rPr>
              <a:t>. </a:t>
            </a:r>
            <a:endParaRPr>
              <a:solidFill>
                <a:schemeClr val="lt1"/>
              </a:solidFill>
              <a:latin typeface="Lexend"/>
              <a:ea typeface="Lexend"/>
              <a:cs typeface="Lexend"/>
              <a:sym typeface="Lexend"/>
            </a:endParaRPr>
          </a:p>
        </p:txBody>
      </p:sp>
      <p:pic>
        <p:nvPicPr>
          <p:cNvPr id="167" name="Google Shape;167;p23"/>
          <p:cNvPicPr preferRelativeResize="0"/>
          <p:nvPr/>
        </p:nvPicPr>
        <p:blipFill>
          <a:blip r:embed="rId3">
            <a:alphaModFix/>
          </a:blip>
          <a:stretch>
            <a:fillRect/>
          </a:stretch>
        </p:blipFill>
        <p:spPr>
          <a:xfrm>
            <a:off x="3976375" y="2247625"/>
            <a:ext cx="4988950" cy="2494475"/>
          </a:xfrm>
          <a:prstGeom prst="rect">
            <a:avLst/>
          </a:prstGeom>
          <a:noFill/>
          <a:ln>
            <a:noFill/>
          </a:ln>
        </p:spPr>
      </p:pic>
      <p:pic>
        <p:nvPicPr>
          <p:cNvPr id="168" name="Google Shape;168;p23"/>
          <p:cNvPicPr preferRelativeResize="0"/>
          <p:nvPr/>
        </p:nvPicPr>
        <p:blipFill>
          <a:blip r:embed="rId4">
            <a:alphaModFix/>
          </a:blip>
          <a:stretch>
            <a:fillRect/>
          </a:stretch>
        </p:blipFill>
        <p:spPr>
          <a:xfrm>
            <a:off x="3976375" y="364488"/>
            <a:ext cx="1804732" cy="1686275"/>
          </a:xfrm>
          <a:prstGeom prst="rect">
            <a:avLst/>
          </a:prstGeom>
          <a:noFill/>
          <a:ln>
            <a:noFill/>
          </a:ln>
        </p:spPr>
      </p:pic>
      <p:sp>
        <p:nvSpPr>
          <p:cNvPr id="169" name="Google Shape;169;p23"/>
          <p:cNvSpPr txBox="1"/>
          <p:nvPr/>
        </p:nvSpPr>
        <p:spPr>
          <a:xfrm>
            <a:off x="6115875" y="576563"/>
            <a:ext cx="2521800" cy="1262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a:solidFill>
                  <a:schemeClr val="lt1"/>
                </a:solidFill>
                <a:latin typeface="Lexend"/>
                <a:ea typeface="Lexend"/>
                <a:cs typeface="Lexend"/>
                <a:sym typeface="Lexend"/>
              </a:rPr>
              <a:t>El material más usado en la fabricación de </a:t>
            </a:r>
            <a:r>
              <a:rPr lang="es">
                <a:solidFill>
                  <a:schemeClr val="lt1"/>
                </a:solidFill>
                <a:latin typeface="Lexend"/>
                <a:ea typeface="Lexend"/>
                <a:cs typeface="Lexend"/>
                <a:sym typeface="Lexend"/>
              </a:rPr>
              <a:t>células</a:t>
            </a:r>
            <a:r>
              <a:rPr lang="es">
                <a:solidFill>
                  <a:schemeClr val="lt1"/>
                </a:solidFill>
                <a:latin typeface="Lexend"/>
                <a:ea typeface="Lexend"/>
                <a:cs typeface="Lexend"/>
                <a:sym typeface="Lexend"/>
              </a:rPr>
              <a:t> solares es el silicio, que contiene electrones de valencia.</a:t>
            </a:r>
            <a:endParaRPr>
              <a:solidFill>
                <a:schemeClr val="lt1"/>
              </a:solidFill>
              <a:latin typeface="Lexend"/>
              <a:ea typeface="Lexend"/>
              <a:cs typeface="Lexend"/>
              <a:sym typeface="Lexend"/>
            </a:endParaRPr>
          </a:p>
        </p:txBody>
      </p:sp>
      <p:sp>
        <p:nvSpPr>
          <p:cNvPr id="170" name="Google Shape;170;p23"/>
          <p:cNvSpPr txBox="1"/>
          <p:nvPr/>
        </p:nvSpPr>
        <p:spPr>
          <a:xfrm>
            <a:off x="-50800" y="4560000"/>
            <a:ext cx="4215000" cy="4155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0"/>
              </a:spcAft>
              <a:buNone/>
            </a:pPr>
            <a:r>
              <a:rPr lang="es" sz="1500">
                <a:solidFill>
                  <a:schemeClr val="lt2"/>
                </a:solidFill>
                <a:latin typeface="Verdana"/>
                <a:ea typeface="Verdana"/>
                <a:cs typeface="Verdana"/>
                <a:sym typeface="Verdana"/>
              </a:rPr>
              <a:t>[ 3 ] (Fundación Confemetal, 2007)</a:t>
            </a:r>
            <a:endParaRPr sz="1500">
              <a:solidFill>
                <a:schemeClr val="lt2"/>
              </a:solidFill>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4"/>
          <p:cNvSpPr txBox="1"/>
          <p:nvPr>
            <p:ph type="title"/>
          </p:nvPr>
        </p:nvSpPr>
        <p:spPr>
          <a:xfrm>
            <a:off x="668250" y="250050"/>
            <a:ext cx="2741400" cy="44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2000">
                <a:latin typeface="Verdana"/>
                <a:ea typeface="Verdana"/>
                <a:cs typeface="Verdana"/>
                <a:sym typeface="Verdana"/>
              </a:rPr>
              <a:t>Semiconductores</a:t>
            </a:r>
            <a:endParaRPr sz="2000">
              <a:latin typeface="Verdana"/>
              <a:ea typeface="Verdana"/>
              <a:cs typeface="Verdana"/>
              <a:sym typeface="Verdana"/>
            </a:endParaRPr>
          </a:p>
        </p:txBody>
      </p:sp>
      <p:sp>
        <p:nvSpPr>
          <p:cNvPr id="176" name="Google Shape;176;p24"/>
          <p:cNvSpPr txBox="1"/>
          <p:nvPr/>
        </p:nvSpPr>
        <p:spPr>
          <a:xfrm>
            <a:off x="297900" y="793288"/>
            <a:ext cx="3482100" cy="3848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a:solidFill>
                  <a:schemeClr val="dk1"/>
                </a:solidFill>
                <a:latin typeface="Lexend"/>
                <a:ea typeface="Lexend"/>
                <a:cs typeface="Lexend"/>
                <a:sym typeface="Lexend"/>
              </a:rPr>
              <a:t>La energía que liga los electrones de valencia con su núcleo es similar a la energía de los fotones (partículas que forman la luz solar).</a:t>
            </a:r>
            <a:endParaRPr>
              <a:solidFill>
                <a:schemeClr val="dk1"/>
              </a:solidFill>
              <a:latin typeface="Lexend"/>
              <a:ea typeface="Lexend"/>
              <a:cs typeface="Lexend"/>
              <a:sym typeface="Lexend"/>
            </a:endParaRPr>
          </a:p>
          <a:p>
            <a:pPr indent="0" lvl="0" marL="0" rtl="0" algn="just">
              <a:spcBef>
                <a:spcPts val="0"/>
              </a:spcBef>
              <a:spcAft>
                <a:spcPts val="0"/>
              </a:spcAft>
              <a:buNone/>
            </a:pPr>
            <a:r>
              <a:t/>
            </a:r>
            <a:endParaRPr>
              <a:solidFill>
                <a:schemeClr val="dk1"/>
              </a:solidFill>
              <a:latin typeface="Lexend"/>
              <a:ea typeface="Lexend"/>
              <a:cs typeface="Lexend"/>
              <a:sym typeface="Lexend"/>
            </a:endParaRPr>
          </a:p>
          <a:p>
            <a:pPr indent="0" lvl="0" marL="0" rtl="0" algn="just">
              <a:spcBef>
                <a:spcPts val="0"/>
              </a:spcBef>
              <a:spcAft>
                <a:spcPts val="0"/>
              </a:spcAft>
              <a:buNone/>
            </a:pPr>
            <a:r>
              <a:rPr lang="es">
                <a:solidFill>
                  <a:schemeClr val="dk1"/>
                </a:solidFill>
                <a:latin typeface="Lexend"/>
                <a:ea typeface="Lexend"/>
                <a:cs typeface="Lexend"/>
                <a:sym typeface="Lexend"/>
              </a:rPr>
              <a:t>Cuando la luz solar incide sobre el material semiconductor, se rompen los enlaces entre núcleo y electrones de valencia, que a su vez quedan libres para circular sobre el semiconductor.</a:t>
            </a:r>
            <a:endParaRPr>
              <a:solidFill>
                <a:schemeClr val="dk1"/>
              </a:solidFill>
              <a:latin typeface="Lexend"/>
              <a:ea typeface="Lexend"/>
              <a:cs typeface="Lexend"/>
              <a:sym typeface="Lexend"/>
            </a:endParaRPr>
          </a:p>
          <a:p>
            <a:pPr indent="0" lvl="0" marL="0" rtl="0" algn="just">
              <a:spcBef>
                <a:spcPts val="0"/>
              </a:spcBef>
              <a:spcAft>
                <a:spcPts val="0"/>
              </a:spcAft>
              <a:buNone/>
            </a:pPr>
            <a:r>
              <a:t/>
            </a:r>
            <a:endParaRPr>
              <a:solidFill>
                <a:schemeClr val="dk1"/>
              </a:solidFill>
              <a:latin typeface="Lexend"/>
              <a:ea typeface="Lexend"/>
              <a:cs typeface="Lexend"/>
              <a:sym typeface="Lexend"/>
            </a:endParaRPr>
          </a:p>
          <a:p>
            <a:pPr indent="0" lvl="0" marL="0" rtl="0" algn="just">
              <a:spcBef>
                <a:spcPts val="0"/>
              </a:spcBef>
              <a:spcAft>
                <a:spcPts val="0"/>
              </a:spcAft>
              <a:buNone/>
            </a:pPr>
            <a:r>
              <a:rPr lang="es">
                <a:solidFill>
                  <a:schemeClr val="dk1"/>
                </a:solidFill>
                <a:latin typeface="Lexend"/>
                <a:ea typeface="Lexend"/>
                <a:cs typeface="Lexend"/>
                <a:sym typeface="Lexend"/>
              </a:rPr>
              <a:t>Los electrones libres y los huecos creados por la radiación tienden a recombinarse perdiendo actividad, para que eso no ocurra, se crea en el semiconductor un campo eléctrico. </a:t>
            </a:r>
            <a:endParaRPr>
              <a:solidFill>
                <a:schemeClr val="dk1"/>
              </a:solidFill>
              <a:latin typeface="Lexend"/>
              <a:ea typeface="Lexend"/>
              <a:cs typeface="Lexend"/>
              <a:sym typeface="Lexend"/>
            </a:endParaRPr>
          </a:p>
        </p:txBody>
      </p:sp>
      <p:sp>
        <p:nvSpPr>
          <p:cNvPr id="177" name="Google Shape;177;p24"/>
          <p:cNvSpPr txBox="1"/>
          <p:nvPr>
            <p:ph type="title"/>
          </p:nvPr>
        </p:nvSpPr>
        <p:spPr>
          <a:xfrm>
            <a:off x="4940350" y="250050"/>
            <a:ext cx="3098700" cy="44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2000">
                <a:latin typeface="Verdana"/>
                <a:ea typeface="Verdana"/>
                <a:cs typeface="Verdana"/>
                <a:sym typeface="Verdana"/>
              </a:rPr>
              <a:t>Células</a:t>
            </a:r>
            <a:r>
              <a:rPr lang="es" sz="2000">
                <a:latin typeface="Verdana"/>
                <a:ea typeface="Verdana"/>
                <a:cs typeface="Verdana"/>
                <a:sym typeface="Verdana"/>
              </a:rPr>
              <a:t> Fotovoltaicas</a:t>
            </a:r>
            <a:endParaRPr sz="2000">
              <a:latin typeface="Verdana"/>
              <a:ea typeface="Verdana"/>
              <a:cs typeface="Verdana"/>
              <a:sym typeface="Verdana"/>
            </a:endParaRPr>
          </a:p>
        </p:txBody>
      </p:sp>
      <p:sp>
        <p:nvSpPr>
          <p:cNvPr id="178" name="Google Shape;178;p24"/>
          <p:cNvSpPr txBox="1"/>
          <p:nvPr/>
        </p:nvSpPr>
        <p:spPr>
          <a:xfrm>
            <a:off x="4109500" y="793300"/>
            <a:ext cx="4760400" cy="2770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a:solidFill>
                  <a:schemeClr val="dk1"/>
                </a:solidFill>
                <a:latin typeface="Lexend"/>
                <a:ea typeface="Lexend"/>
                <a:cs typeface="Lexend"/>
                <a:sym typeface="Lexend"/>
              </a:rPr>
              <a:t>Dispositivo formado por </a:t>
            </a:r>
            <a:r>
              <a:rPr lang="es">
                <a:solidFill>
                  <a:schemeClr val="dk1"/>
                </a:solidFill>
                <a:latin typeface="Lexend"/>
                <a:ea typeface="Lexend"/>
                <a:cs typeface="Lexend"/>
                <a:sym typeface="Lexend"/>
              </a:rPr>
              <a:t>una lámina</a:t>
            </a:r>
            <a:r>
              <a:rPr lang="es">
                <a:solidFill>
                  <a:schemeClr val="dk1"/>
                </a:solidFill>
                <a:latin typeface="Lexend"/>
                <a:ea typeface="Lexend"/>
                <a:cs typeface="Lexend"/>
                <a:sym typeface="Lexend"/>
              </a:rPr>
              <a:t> de material semiconductor, cuyo grosor </a:t>
            </a:r>
            <a:r>
              <a:rPr lang="es">
                <a:solidFill>
                  <a:schemeClr val="dk1"/>
                </a:solidFill>
                <a:latin typeface="Lexend"/>
                <a:ea typeface="Lexend"/>
                <a:cs typeface="Lexend"/>
                <a:sym typeface="Lexend"/>
              </a:rPr>
              <a:t>varía</a:t>
            </a:r>
            <a:r>
              <a:rPr lang="es">
                <a:solidFill>
                  <a:schemeClr val="dk1"/>
                </a:solidFill>
                <a:latin typeface="Lexend"/>
                <a:ea typeface="Lexend"/>
                <a:cs typeface="Lexend"/>
                <a:sym typeface="Lexend"/>
              </a:rPr>
              <a:t> de 0.25mm a los 0.36mm, generalmente de forma cuadrada. </a:t>
            </a:r>
            <a:endParaRPr>
              <a:solidFill>
                <a:schemeClr val="dk1"/>
              </a:solidFill>
              <a:latin typeface="Lexend"/>
              <a:ea typeface="Lexend"/>
              <a:cs typeface="Lexend"/>
              <a:sym typeface="Lexend"/>
            </a:endParaRPr>
          </a:p>
          <a:p>
            <a:pPr indent="0" lvl="0" marL="0" rtl="0" algn="just">
              <a:spcBef>
                <a:spcPts val="0"/>
              </a:spcBef>
              <a:spcAft>
                <a:spcPts val="0"/>
              </a:spcAft>
              <a:buNone/>
            </a:pPr>
            <a:r>
              <a:t/>
            </a:r>
            <a:endParaRPr>
              <a:solidFill>
                <a:schemeClr val="dk1"/>
              </a:solidFill>
              <a:latin typeface="Lexend"/>
              <a:ea typeface="Lexend"/>
              <a:cs typeface="Lexend"/>
              <a:sym typeface="Lexend"/>
            </a:endParaRPr>
          </a:p>
          <a:p>
            <a:pPr indent="0" lvl="0" marL="0" rtl="0" algn="just">
              <a:spcBef>
                <a:spcPts val="0"/>
              </a:spcBef>
              <a:spcAft>
                <a:spcPts val="0"/>
              </a:spcAft>
              <a:buNone/>
            </a:pPr>
            <a:r>
              <a:rPr lang="es">
                <a:solidFill>
                  <a:schemeClr val="dk1"/>
                </a:solidFill>
                <a:latin typeface="Lexend"/>
                <a:ea typeface="Lexend"/>
                <a:cs typeface="Lexend"/>
                <a:sym typeface="Lexend"/>
              </a:rPr>
              <a:t>Cuando la luz incide sobre la célula los fotones rompen el par electrón-hueco. Mientras la luz siga incidiendo habrá corriente eléctrica, y su intensidad será proporcional a la cantidad de luz que reciba la célula.</a:t>
            </a:r>
            <a:endParaRPr>
              <a:solidFill>
                <a:schemeClr val="dk1"/>
              </a:solidFill>
              <a:latin typeface="Lexend"/>
              <a:ea typeface="Lexend"/>
              <a:cs typeface="Lexend"/>
              <a:sym typeface="Lexend"/>
            </a:endParaRPr>
          </a:p>
          <a:p>
            <a:pPr indent="0" lvl="0" marL="0" rtl="0" algn="just">
              <a:spcBef>
                <a:spcPts val="0"/>
              </a:spcBef>
              <a:spcAft>
                <a:spcPts val="0"/>
              </a:spcAft>
              <a:buNone/>
            </a:pPr>
            <a:r>
              <a:t/>
            </a:r>
            <a:endParaRPr>
              <a:solidFill>
                <a:schemeClr val="dk1"/>
              </a:solidFill>
              <a:latin typeface="Lexend"/>
              <a:ea typeface="Lexend"/>
              <a:cs typeface="Lexend"/>
              <a:sym typeface="Lexend"/>
            </a:endParaRPr>
          </a:p>
          <a:p>
            <a:pPr indent="0" lvl="0" marL="0" rtl="0" algn="just">
              <a:spcBef>
                <a:spcPts val="0"/>
              </a:spcBef>
              <a:spcAft>
                <a:spcPts val="0"/>
              </a:spcAft>
              <a:buNone/>
            </a:pPr>
            <a:r>
              <a:rPr lang="es">
                <a:solidFill>
                  <a:schemeClr val="dk1"/>
                </a:solidFill>
                <a:latin typeface="Lexend"/>
                <a:ea typeface="Lexend"/>
                <a:cs typeface="Lexend"/>
                <a:sym typeface="Lexend"/>
              </a:rPr>
              <a:t>Las células fotovoltaicas más utilizadas son las construidas con silicio monocristalino.</a:t>
            </a:r>
            <a:endParaRPr>
              <a:solidFill>
                <a:schemeClr val="dk1"/>
              </a:solidFill>
              <a:latin typeface="Lexend"/>
              <a:ea typeface="Lexend"/>
              <a:cs typeface="Lexend"/>
              <a:sym typeface="Lexend"/>
            </a:endParaRPr>
          </a:p>
        </p:txBody>
      </p:sp>
      <p:pic>
        <p:nvPicPr>
          <p:cNvPr id="179" name="Google Shape;179;p24"/>
          <p:cNvPicPr preferRelativeResize="0"/>
          <p:nvPr/>
        </p:nvPicPr>
        <p:blipFill>
          <a:blip r:embed="rId3">
            <a:alphaModFix/>
          </a:blip>
          <a:stretch>
            <a:fillRect/>
          </a:stretch>
        </p:blipFill>
        <p:spPr>
          <a:xfrm>
            <a:off x="4109503" y="3662750"/>
            <a:ext cx="5112526" cy="2138575"/>
          </a:xfrm>
          <a:prstGeom prst="rect">
            <a:avLst/>
          </a:prstGeom>
          <a:noFill/>
          <a:ln>
            <a:noFill/>
          </a:ln>
        </p:spPr>
      </p:pic>
      <p:sp>
        <p:nvSpPr>
          <p:cNvPr id="180" name="Google Shape;180;p24"/>
          <p:cNvSpPr txBox="1"/>
          <p:nvPr/>
        </p:nvSpPr>
        <p:spPr>
          <a:xfrm>
            <a:off x="-68550" y="4642000"/>
            <a:ext cx="4215000" cy="4155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0"/>
              </a:spcAft>
              <a:buNone/>
            </a:pPr>
            <a:r>
              <a:rPr lang="es" sz="1500">
                <a:solidFill>
                  <a:schemeClr val="lt1"/>
                </a:solidFill>
                <a:latin typeface="Verdana"/>
                <a:ea typeface="Verdana"/>
                <a:cs typeface="Verdana"/>
                <a:sym typeface="Verdana"/>
              </a:rPr>
              <a:t>[ 3 ] (Fundación Confemetal, 2007)</a:t>
            </a:r>
            <a:endParaRPr sz="1500">
              <a:solidFill>
                <a:schemeClr val="lt1"/>
              </a:solidFill>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p:nvPr/>
        </p:nvSpPr>
        <p:spPr>
          <a:xfrm>
            <a:off x="207675" y="3762925"/>
            <a:ext cx="4044000" cy="1173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6" name="Google Shape;186;p25"/>
          <p:cNvPicPr preferRelativeResize="0"/>
          <p:nvPr/>
        </p:nvPicPr>
        <p:blipFill rotWithShape="1">
          <a:blip r:embed="rId3">
            <a:alphaModFix/>
          </a:blip>
          <a:srcRect b="0" l="0" r="50347" t="0"/>
          <a:stretch/>
        </p:blipFill>
        <p:spPr>
          <a:xfrm>
            <a:off x="4887925" y="238"/>
            <a:ext cx="4256075" cy="5143024"/>
          </a:xfrm>
          <a:prstGeom prst="rect">
            <a:avLst/>
          </a:prstGeom>
          <a:noFill/>
          <a:ln>
            <a:noFill/>
          </a:ln>
        </p:spPr>
      </p:pic>
      <p:sp>
        <p:nvSpPr>
          <p:cNvPr id="187" name="Google Shape;187;p25"/>
          <p:cNvSpPr txBox="1"/>
          <p:nvPr>
            <p:ph type="title"/>
          </p:nvPr>
        </p:nvSpPr>
        <p:spPr>
          <a:xfrm>
            <a:off x="936875" y="62225"/>
            <a:ext cx="28080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s" sz="3000">
                <a:solidFill>
                  <a:schemeClr val="lt1"/>
                </a:solidFill>
                <a:latin typeface="Verdana"/>
                <a:ea typeface="Verdana"/>
                <a:cs typeface="Verdana"/>
                <a:sym typeface="Verdana"/>
              </a:rPr>
              <a:t>Ventajas</a:t>
            </a:r>
            <a:endParaRPr b="1" sz="3000">
              <a:solidFill>
                <a:schemeClr val="lt1"/>
              </a:solidFill>
              <a:latin typeface="Verdana"/>
              <a:ea typeface="Verdana"/>
              <a:cs typeface="Verdana"/>
              <a:sym typeface="Verdana"/>
            </a:endParaRPr>
          </a:p>
        </p:txBody>
      </p:sp>
      <p:sp>
        <p:nvSpPr>
          <p:cNvPr id="188" name="Google Shape;188;p25"/>
          <p:cNvSpPr txBox="1"/>
          <p:nvPr>
            <p:ph idx="1" type="body"/>
          </p:nvPr>
        </p:nvSpPr>
        <p:spPr>
          <a:xfrm>
            <a:off x="184325" y="945875"/>
            <a:ext cx="4313100" cy="3126300"/>
          </a:xfrm>
          <a:prstGeom prst="rect">
            <a:avLst/>
          </a:prstGeom>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Lexend"/>
              <a:buChar char="●"/>
            </a:pPr>
            <a:r>
              <a:rPr lang="es" sz="1400">
                <a:solidFill>
                  <a:schemeClr val="dk1"/>
                </a:solidFill>
                <a:latin typeface="Lexend"/>
                <a:ea typeface="Lexend"/>
                <a:cs typeface="Lexend"/>
                <a:sym typeface="Lexend"/>
              </a:rPr>
              <a:t>N</a:t>
            </a:r>
            <a:r>
              <a:rPr lang="es" sz="1400">
                <a:solidFill>
                  <a:schemeClr val="dk1"/>
                </a:solidFill>
                <a:latin typeface="Lexend"/>
                <a:ea typeface="Lexend"/>
                <a:cs typeface="Lexend"/>
                <a:sym typeface="Lexend"/>
              </a:rPr>
              <a:t>o genera gases de efecto invernadero.</a:t>
            </a:r>
            <a:endParaRPr sz="1400">
              <a:solidFill>
                <a:schemeClr val="dk1"/>
              </a:solidFill>
              <a:latin typeface="Lexend"/>
              <a:ea typeface="Lexend"/>
              <a:cs typeface="Lexend"/>
              <a:sym typeface="Lexend"/>
            </a:endParaRPr>
          </a:p>
          <a:p>
            <a:pPr indent="-317500" lvl="0" marL="457200" rtl="0" algn="just">
              <a:spcBef>
                <a:spcPts val="0"/>
              </a:spcBef>
              <a:spcAft>
                <a:spcPts val="0"/>
              </a:spcAft>
              <a:buSzPts val="1400"/>
              <a:buFont typeface="Lexend"/>
              <a:buChar char="●"/>
            </a:pPr>
            <a:r>
              <a:rPr lang="es" sz="1400">
                <a:solidFill>
                  <a:schemeClr val="dk1"/>
                </a:solidFill>
                <a:latin typeface="Lexend"/>
                <a:ea typeface="Lexend"/>
                <a:cs typeface="Lexend"/>
                <a:sym typeface="Lexend"/>
              </a:rPr>
              <a:t>Produce una energía limpia y r</a:t>
            </a:r>
            <a:r>
              <a:rPr lang="es" sz="1400">
                <a:solidFill>
                  <a:schemeClr val="dk1"/>
                </a:solidFill>
                <a:latin typeface="Lexend"/>
                <a:ea typeface="Lexend"/>
                <a:cs typeface="Lexend"/>
                <a:sym typeface="Lexend"/>
              </a:rPr>
              <a:t>enovable.</a:t>
            </a:r>
            <a:endParaRPr sz="1400">
              <a:solidFill>
                <a:schemeClr val="dk1"/>
              </a:solidFill>
              <a:latin typeface="Lexend"/>
              <a:ea typeface="Lexend"/>
              <a:cs typeface="Lexend"/>
              <a:sym typeface="Lexend"/>
            </a:endParaRPr>
          </a:p>
          <a:p>
            <a:pPr indent="-317500" lvl="0" marL="457200" rtl="0" algn="just">
              <a:spcBef>
                <a:spcPts val="0"/>
              </a:spcBef>
              <a:spcAft>
                <a:spcPts val="0"/>
              </a:spcAft>
              <a:buSzPts val="1400"/>
              <a:buFont typeface="Lexend"/>
              <a:buChar char="●"/>
            </a:pPr>
            <a:r>
              <a:rPr lang="es" sz="1400">
                <a:solidFill>
                  <a:schemeClr val="dk1"/>
                </a:solidFill>
                <a:latin typeface="Lexend"/>
                <a:ea typeface="Lexend"/>
                <a:cs typeface="Lexend"/>
                <a:sym typeface="Lexend"/>
              </a:rPr>
              <a:t>Un 90% de los materiales que forman un panel se reciclan.</a:t>
            </a:r>
            <a:endParaRPr sz="1400">
              <a:solidFill>
                <a:schemeClr val="dk1"/>
              </a:solidFill>
              <a:latin typeface="Lexend"/>
              <a:ea typeface="Lexend"/>
              <a:cs typeface="Lexend"/>
              <a:sym typeface="Lexend"/>
            </a:endParaRPr>
          </a:p>
          <a:p>
            <a:pPr indent="-317500" lvl="0" marL="457200" rtl="0" algn="just">
              <a:spcBef>
                <a:spcPts val="0"/>
              </a:spcBef>
              <a:spcAft>
                <a:spcPts val="0"/>
              </a:spcAft>
              <a:buSzPts val="1400"/>
              <a:buFont typeface="Lexend"/>
              <a:buChar char="●"/>
            </a:pPr>
            <a:r>
              <a:rPr lang="es" sz="1400">
                <a:solidFill>
                  <a:schemeClr val="dk1"/>
                </a:solidFill>
                <a:latin typeface="Lexend"/>
                <a:ea typeface="Lexend"/>
                <a:cs typeface="Lexend"/>
                <a:sym typeface="Lexend"/>
              </a:rPr>
              <a:t>S</a:t>
            </a:r>
            <a:r>
              <a:rPr lang="es" sz="1400">
                <a:solidFill>
                  <a:schemeClr val="dk1"/>
                </a:solidFill>
                <a:latin typeface="Lexend"/>
                <a:ea typeface="Lexend"/>
                <a:cs typeface="Lexend"/>
                <a:sym typeface="Lexend"/>
              </a:rPr>
              <a:t>e puede aprovechar en cualquier lugar.</a:t>
            </a:r>
            <a:endParaRPr sz="1400">
              <a:solidFill>
                <a:schemeClr val="dk1"/>
              </a:solidFill>
              <a:latin typeface="Lexend"/>
              <a:ea typeface="Lexend"/>
              <a:cs typeface="Lexend"/>
              <a:sym typeface="Lexend"/>
            </a:endParaRPr>
          </a:p>
          <a:p>
            <a:pPr indent="-317500" lvl="0" marL="457200" rtl="0" algn="just">
              <a:spcBef>
                <a:spcPts val="0"/>
              </a:spcBef>
              <a:spcAft>
                <a:spcPts val="0"/>
              </a:spcAft>
              <a:buClr>
                <a:schemeClr val="lt1"/>
              </a:buClr>
              <a:buSzPts val="1400"/>
              <a:buFont typeface="Lexend"/>
              <a:buChar char="●"/>
            </a:pPr>
            <a:r>
              <a:rPr lang="es" sz="1400">
                <a:solidFill>
                  <a:schemeClr val="dk1"/>
                </a:solidFill>
                <a:latin typeface="Lexend"/>
                <a:ea typeface="Lexend"/>
                <a:cs typeface="Lexend"/>
                <a:sym typeface="Lexend"/>
              </a:rPr>
              <a:t>Los paneles son fáciles de instalar, silenciosos y tienen una larga vida útil</a:t>
            </a:r>
            <a:endParaRPr sz="1400">
              <a:solidFill>
                <a:schemeClr val="dk1"/>
              </a:solidFill>
              <a:latin typeface="Lexend"/>
              <a:ea typeface="Lexend"/>
              <a:cs typeface="Lexend"/>
              <a:sym typeface="Lexend"/>
            </a:endParaRPr>
          </a:p>
          <a:p>
            <a:pPr indent="-317500" lvl="0" marL="457200" rtl="0" algn="just">
              <a:spcBef>
                <a:spcPts val="0"/>
              </a:spcBef>
              <a:spcAft>
                <a:spcPts val="0"/>
              </a:spcAft>
              <a:buSzPts val="1400"/>
              <a:buFont typeface="Lexend"/>
              <a:buChar char="●"/>
            </a:pPr>
            <a:r>
              <a:rPr lang="es" sz="1400">
                <a:solidFill>
                  <a:schemeClr val="dk1"/>
                </a:solidFill>
                <a:latin typeface="Lexend"/>
                <a:ea typeface="Lexend"/>
                <a:cs typeface="Lexend"/>
                <a:sym typeface="Lexend"/>
              </a:rPr>
              <a:t>No requiere extracción constante de materiales para su funcionamiento.</a:t>
            </a:r>
            <a:endParaRPr sz="1400">
              <a:solidFill>
                <a:schemeClr val="dk1"/>
              </a:solidFill>
              <a:latin typeface="Lexend"/>
              <a:ea typeface="Lexend"/>
              <a:cs typeface="Lexend"/>
              <a:sym typeface="Lexend"/>
            </a:endParaRPr>
          </a:p>
          <a:p>
            <a:pPr indent="-317500" lvl="0" marL="457200" rtl="0" algn="just">
              <a:spcBef>
                <a:spcPts val="0"/>
              </a:spcBef>
              <a:spcAft>
                <a:spcPts val="0"/>
              </a:spcAft>
              <a:buClr>
                <a:schemeClr val="lt1"/>
              </a:buClr>
              <a:buSzPts val="1400"/>
              <a:buFont typeface="Lexend"/>
              <a:buChar char="●"/>
            </a:pPr>
            <a:r>
              <a:rPr lang="es" sz="1400">
                <a:solidFill>
                  <a:schemeClr val="dk1"/>
                </a:solidFill>
                <a:latin typeface="Lexend"/>
                <a:ea typeface="Lexend"/>
                <a:cs typeface="Lexend"/>
                <a:sym typeface="Lexend"/>
              </a:rPr>
              <a:t>Aprovechamiento de regiones desérticas</a:t>
            </a:r>
            <a:endParaRPr sz="1400">
              <a:solidFill>
                <a:schemeClr val="dk1"/>
              </a:solidFill>
              <a:latin typeface="Lexend"/>
              <a:ea typeface="Lexend"/>
              <a:cs typeface="Lexend"/>
              <a:sym typeface="Lexend"/>
            </a:endParaRPr>
          </a:p>
          <a:p>
            <a:pPr indent="-317500" lvl="0" marL="457200" rtl="0" algn="just">
              <a:spcBef>
                <a:spcPts val="0"/>
              </a:spcBef>
              <a:spcAft>
                <a:spcPts val="0"/>
              </a:spcAft>
              <a:buClr>
                <a:schemeClr val="lt1"/>
              </a:buClr>
              <a:buSzPts val="1400"/>
              <a:buFont typeface="Lexend"/>
              <a:buChar char="●"/>
            </a:pPr>
            <a:r>
              <a:rPr lang="es" sz="1400">
                <a:solidFill>
                  <a:schemeClr val="dk1"/>
                </a:solidFill>
                <a:latin typeface="Lexend"/>
                <a:ea typeface="Lexend"/>
                <a:cs typeface="Lexend"/>
                <a:sym typeface="Lexend"/>
              </a:rPr>
              <a:t>Acceso de electricidad en sitios apartados.</a:t>
            </a:r>
            <a:endParaRPr>
              <a:solidFill>
                <a:schemeClr val="dk1"/>
              </a:solidFill>
              <a:latin typeface="Lexend"/>
              <a:ea typeface="Lexend"/>
              <a:cs typeface="Lexend"/>
              <a:sym typeface="Lexend"/>
            </a:endParaRPr>
          </a:p>
        </p:txBody>
      </p:sp>
      <p:sp>
        <p:nvSpPr>
          <p:cNvPr id="189" name="Google Shape;189;p25"/>
          <p:cNvSpPr txBox="1"/>
          <p:nvPr/>
        </p:nvSpPr>
        <p:spPr>
          <a:xfrm>
            <a:off x="563225" y="4072175"/>
            <a:ext cx="3555300" cy="6927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0"/>
              </a:spcAft>
              <a:buNone/>
            </a:pPr>
            <a:r>
              <a:rPr lang="es" sz="1500">
                <a:solidFill>
                  <a:schemeClr val="lt1"/>
                </a:solidFill>
                <a:latin typeface="Verdana"/>
                <a:ea typeface="Verdana"/>
                <a:cs typeface="Verdana"/>
                <a:sym typeface="Verdana"/>
              </a:rPr>
              <a:t>[ 4 ] (Hilcu, M., 2020)</a:t>
            </a:r>
            <a:endParaRPr sz="1500">
              <a:solidFill>
                <a:schemeClr val="lt1"/>
              </a:solidFill>
              <a:latin typeface="Verdana"/>
              <a:ea typeface="Verdana"/>
              <a:cs typeface="Verdana"/>
              <a:sym typeface="Verdana"/>
            </a:endParaRPr>
          </a:p>
          <a:p>
            <a:pPr indent="0" lvl="0" marL="0" rtl="0" algn="ctr">
              <a:lnSpc>
                <a:spcPct val="120000"/>
              </a:lnSpc>
              <a:spcBef>
                <a:spcPts val="0"/>
              </a:spcBef>
              <a:spcAft>
                <a:spcPts val="0"/>
              </a:spcAft>
              <a:buNone/>
            </a:pPr>
            <a:r>
              <a:rPr lang="es" sz="1500">
                <a:solidFill>
                  <a:schemeClr val="lt1"/>
                </a:solidFill>
                <a:latin typeface="Verdana"/>
                <a:ea typeface="Verdana"/>
                <a:cs typeface="Verdana"/>
                <a:sym typeface="Verdana"/>
              </a:rPr>
              <a:t>[ 9 ] (TotalEnergies., 2021)</a:t>
            </a:r>
            <a:endParaRPr sz="10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p:nvPr/>
        </p:nvSpPr>
        <p:spPr>
          <a:xfrm>
            <a:off x="207675" y="3762925"/>
            <a:ext cx="4044000" cy="1173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pic>
        <p:nvPicPr>
          <p:cNvPr id="195" name="Google Shape;195;p26"/>
          <p:cNvPicPr preferRelativeResize="0"/>
          <p:nvPr/>
        </p:nvPicPr>
        <p:blipFill rotWithShape="1">
          <a:blip r:embed="rId3">
            <a:alphaModFix/>
          </a:blip>
          <a:srcRect b="0" l="50347" r="0" t="0"/>
          <a:stretch/>
        </p:blipFill>
        <p:spPr>
          <a:xfrm>
            <a:off x="4887925" y="238"/>
            <a:ext cx="4256075" cy="5143024"/>
          </a:xfrm>
          <a:prstGeom prst="rect">
            <a:avLst/>
          </a:prstGeom>
          <a:noFill/>
          <a:ln>
            <a:noFill/>
          </a:ln>
        </p:spPr>
      </p:pic>
      <p:sp>
        <p:nvSpPr>
          <p:cNvPr id="196" name="Google Shape;196;p26"/>
          <p:cNvSpPr txBox="1"/>
          <p:nvPr>
            <p:ph type="title"/>
          </p:nvPr>
        </p:nvSpPr>
        <p:spPr>
          <a:xfrm>
            <a:off x="776850" y="272325"/>
            <a:ext cx="30489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s" sz="3000">
                <a:solidFill>
                  <a:schemeClr val="lt1"/>
                </a:solidFill>
                <a:latin typeface="Verdana"/>
                <a:ea typeface="Verdana"/>
                <a:cs typeface="Verdana"/>
                <a:sym typeface="Verdana"/>
              </a:rPr>
              <a:t>Desventajas</a:t>
            </a:r>
            <a:endParaRPr b="1" sz="3000">
              <a:solidFill>
                <a:schemeClr val="lt1"/>
              </a:solidFill>
              <a:latin typeface="Verdana"/>
              <a:ea typeface="Verdana"/>
              <a:cs typeface="Verdana"/>
              <a:sym typeface="Verdana"/>
            </a:endParaRPr>
          </a:p>
        </p:txBody>
      </p:sp>
      <p:sp>
        <p:nvSpPr>
          <p:cNvPr id="197" name="Google Shape;197;p26"/>
          <p:cNvSpPr txBox="1"/>
          <p:nvPr>
            <p:ph idx="1" type="body"/>
          </p:nvPr>
        </p:nvSpPr>
        <p:spPr>
          <a:xfrm>
            <a:off x="569550" y="1235800"/>
            <a:ext cx="3463500" cy="3229800"/>
          </a:xfrm>
          <a:prstGeom prst="rect">
            <a:avLst/>
          </a:prstGeom>
        </p:spPr>
        <p:txBody>
          <a:bodyPr anchorCtr="0" anchor="t" bIns="91425" lIns="91425" spcFirstLastPara="1" rIns="91425" wrap="square" tIns="91425">
            <a:spAutoFit/>
          </a:bodyPr>
          <a:lstStyle/>
          <a:p>
            <a:pPr indent="-323850" lvl="0" marL="457200" rtl="0" algn="just">
              <a:spcBef>
                <a:spcPts val="0"/>
              </a:spcBef>
              <a:spcAft>
                <a:spcPts val="0"/>
              </a:spcAft>
              <a:buSzPts val="1500"/>
              <a:buFont typeface="Lexend"/>
              <a:buChar char="●"/>
            </a:pPr>
            <a:r>
              <a:rPr lang="es" sz="1500">
                <a:solidFill>
                  <a:schemeClr val="dk1"/>
                </a:solidFill>
                <a:latin typeface="Lexend"/>
                <a:ea typeface="Lexend"/>
                <a:cs typeface="Lexend"/>
                <a:sym typeface="Lexend"/>
              </a:rPr>
              <a:t>Tiene una eficiencia relativamente baja.</a:t>
            </a:r>
            <a:endParaRPr sz="1500">
              <a:solidFill>
                <a:schemeClr val="dk1"/>
              </a:solidFill>
              <a:latin typeface="Lexend"/>
              <a:ea typeface="Lexend"/>
              <a:cs typeface="Lexend"/>
              <a:sym typeface="Lexend"/>
            </a:endParaRPr>
          </a:p>
          <a:p>
            <a:pPr indent="-323850" lvl="0" marL="457200" rtl="0" algn="just">
              <a:spcBef>
                <a:spcPts val="0"/>
              </a:spcBef>
              <a:spcAft>
                <a:spcPts val="0"/>
              </a:spcAft>
              <a:buClr>
                <a:schemeClr val="lt1"/>
              </a:buClr>
              <a:buSzPts val="1500"/>
              <a:buFont typeface="Lexend"/>
              <a:buChar char="●"/>
            </a:pPr>
            <a:r>
              <a:rPr lang="es" sz="1500">
                <a:solidFill>
                  <a:schemeClr val="dk1"/>
                </a:solidFill>
                <a:latin typeface="Lexend"/>
                <a:ea typeface="Lexend"/>
                <a:cs typeface="Lexend"/>
                <a:sym typeface="Lexend"/>
              </a:rPr>
              <a:t>Ocupa grandes extensiones de tierra.</a:t>
            </a:r>
            <a:endParaRPr sz="1500">
              <a:solidFill>
                <a:schemeClr val="dk1"/>
              </a:solidFill>
              <a:latin typeface="Lexend"/>
              <a:ea typeface="Lexend"/>
              <a:cs typeface="Lexend"/>
              <a:sym typeface="Lexend"/>
            </a:endParaRPr>
          </a:p>
          <a:p>
            <a:pPr indent="-323850" lvl="0" marL="457200" rtl="0" algn="just">
              <a:spcBef>
                <a:spcPts val="0"/>
              </a:spcBef>
              <a:spcAft>
                <a:spcPts val="0"/>
              </a:spcAft>
              <a:buSzPts val="1500"/>
              <a:buFont typeface="Lexend"/>
              <a:buChar char="●"/>
            </a:pPr>
            <a:r>
              <a:rPr lang="es" sz="1500">
                <a:solidFill>
                  <a:schemeClr val="dk1"/>
                </a:solidFill>
                <a:latin typeface="Lexend"/>
                <a:ea typeface="Lexend"/>
                <a:cs typeface="Lexend"/>
                <a:sym typeface="Lexend"/>
              </a:rPr>
              <a:t>Alto costo de inversión.</a:t>
            </a:r>
            <a:endParaRPr sz="1500">
              <a:solidFill>
                <a:schemeClr val="dk1"/>
              </a:solidFill>
              <a:latin typeface="Lexend"/>
              <a:ea typeface="Lexend"/>
              <a:cs typeface="Lexend"/>
              <a:sym typeface="Lexend"/>
            </a:endParaRPr>
          </a:p>
          <a:p>
            <a:pPr indent="-323850" lvl="0" marL="457200" rtl="0" algn="just">
              <a:spcBef>
                <a:spcPts val="0"/>
              </a:spcBef>
              <a:spcAft>
                <a:spcPts val="0"/>
              </a:spcAft>
              <a:buSzPts val="1500"/>
              <a:buFont typeface="Lexend"/>
              <a:buChar char="●"/>
            </a:pPr>
            <a:r>
              <a:rPr lang="es" sz="1500">
                <a:solidFill>
                  <a:schemeClr val="dk1"/>
                </a:solidFill>
                <a:latin typeface="Lexend"/>
                <a:ea typeface="Lexend"/>
                <a:cs typeface="Lexend"/>
                <a:sym typeface="Lexend"/>
              </a:rPr>
              <a:t>Dependiente del clima.</a:t>
            </a:r>
            <a:endParaRPr sz="1500">
              <a:solidFill>
                <a:schemeClr val="dk1"/>
              </a:solidFill>
              <a:latin typeface="Lexend"/>
              <a:ea typeface="Lexend"/>
              <a:cs typeface="Lexend"/>
              <a:sym typeface="Lexend"/>
            </a:endParaRPr>
          </a:p>
          <a:p>
            <a:pPr indent="-323850" lvl="0" marL="457200" rtl="0" algn="just">
              <a:spcBef>
                <a:spcPts val="0"/>
              </a:spcBef>
              <a:spcAft>
                <a:spcPts val="0"/>
              </a:spcAft>
              <a:buSzPts val="1500"/>
              <a:buFont typeface="Lexend"/>
              <a:buChar char="●"/>
            </a:pPr>
            <a:r>
              <a:rPr lang="es" sz="1500">
                <a:solidFill>
                  <a:schemeClr val="dk1"/>
                </a:solidFill>
                <a:latin typeface="Lexend"/>
                <a:ea typeface="Lexend"/>
                <a:cs typeface="Lexend"/>
                <a:sym typeface="Lexend"/>
              </a:rPr>
              <a:t>Variabilidad de la luz solar.</a:t>
            </a:r>
            <a:endParaRPr sz="1500">
              <a:solidFill>
                <a:schemeClr val="dk1"/>
              </a:solidFill>
              <a:latin typeface="Lexend"/>
              <a:ea typeface="Lexend"/>
              <a:cs typeface="Lexend"/>
              <a:sym typeface="Lexend"/>
            </a:endParaRPr>
          </a:p>
          <a:p>
            <a:pPr indent="-323850" lvl="0" marL="457200" rtl="0" algn="just">
              <a:spcBef>
                <a:spcPts val="0"/>
              </a:spcBef>
              <a:spcAft>
                <a:spcPts val="0"/>
              </a:spcAft>
              <a:buSzPts val="1500"/>
              <a:buFont typeface="Lexend"/>
              <a:buChar char="●"/>
            </a:pPr>
            <a:r>
              <a:rPr lang="es" sz="1500">
                <a:solidFill>
                  <a:schemeClr val="dk1"/>
                </a:solidFill>
                <a:latin typeface="Lexend"/>
                <a:ea typeface="Lexend"/>
                <a:cs typeface="Lexend"/>
                <a:sym typeface="Lexend"/>
              </a:rPr>
              <a:t>Centros poblados alejados de centros de generación de energía.</a:t>
            </a:r>
            <a:endParaRPr sz="1500">
              <a:solidFill>
                <a:schemeClr val="dk1"/>
              </a:solidFill>
              <a:latin typeface="Lexend"/>
              <a:ea typeface="Lexend"/>
              <a:cs typeface="Lexend"/>
              <a:sym typeface="Lexend"/>
            </a:endParaRPr>
          </a:p>
          <a:p>
            <a:pPr indent="0" lvl="0" marL="0" rtl="0" algn="just">
              <a:spcBef>
                <a:spcPts val="1600"/>
              </a:spcBef>
              <a:spcAft>
                <a:spcPts val="1600"/>
              </a:spcAft>
              <a:buNone/>
            </a:pPr>
            <a:r>
              <a:rPr lang="es">
                <a:solidFill>
                  <a:schemeClr val="dk1"/>
                </a:solidFill>
                <a:latin typeface="Lexend"/>
                <a:ea typeface="Lexend"/>
                <a:cs typeface="Lexend"/>
                <a:sym typeface="Lexend"/>
              </a:rPr>
              <a:t> </a:t>
            </a:r>
            <a:endParaRPr>
              <a:solidFill>
                <a:schemeClr val="dk1"/>
              </a:solidFill>
              <a:latin typeface="Lexend"/>
              <a:ea typeface="Lexend"/>
              <a:cs typeface="Lexend"/>
              <a:sym typeface="Lexend"/>
            </a:endParaRPr>
          </a:p>
        </p:txBody>
      </p:sp>
      <p:sp>
        <p:nvSpPr>
          <p:cNvPr id="198" name="Google Shape;198;p26"/>
          <p:cNvSpPr txBox="1"/>
          <p:nvPr/>
        </p:nvSpPr>
        <p:spPr>
          <a:xfrm>
            <a:off x="523650" y="4077675"/>
            <a:ext cx="3555300" cy="6927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0"/>
              </a:spcAft>
              <a:buNone/>
            </a:pPr>
            <a:r>
              <a:rPr lang="es" sz="1500">
                <a:solidFill>
                  <a:schemeClr val="lt1"/>
                </a:solidFill>
                <a:latin typeface="Verdana"/>
                <a:ea typeface="Verdana"/>
                <a:cs typeface="Verdana"/>
                <a:sym typeface="Verdana"/>
              </a:rPr>
              <a:t>[ 4 ] (Hilcu, M., 2020)</a:t>
            </a:r>
            <a:endParaRPr sz="1500">
              <a:solidFill>
                <a:schemeClr val="lt1"/>
              </a:solidFill>
              <a:latin typeface="Verdana"/>
              <a:ea typeface="Verdana"/>
              <a:cs typeface="Verdana"/>
              <a:sym typeface="Verdana"/>
            </a:endParaRPr>
          </a:p>
          <a:p>
            <a:pPr indent="0" lvl="0" marL="0" rtl="0" algn="ctr">
              <a:lnSpc>
                <a:spcPct val="120000"/>
              </a:lnSpc>
              <a:spcBef>
                <a:spcPts val="0"/>
              </a:spcBef>
              <a:spcAft>
                <a:spcPts val="0"/>
              </a:spcAft>
              <a:buNone/>
            </a:pPr>
            <a:r>
              <a:rPr lang="es" sz="1500">
                <a:solidFill>
                  <a:schemeClr val="lt1"/>
                </a:solidFill>
                <a:latin typeface="Verdana"/>
                <a:ea typeface="Verdana"/>
                <a:cs typeface="Verdana"/>
                <a:sym typeface="Verdana"/>
              </a:rPr>
              <a:t>[ 9 ] (TotalEnergies., 2021)</a:t>
            </a:r>
            <a:endParaRPr sz="10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7"/>
          <p:cNvSpPr txBox="1"/>
          <p:nvPr>
            <p:ph type="title"/>
          </p:nvPr>
        </p:nvSpPr>
        <p:spPr>
          <a:xfrm>
            <a:off x="306050" y="448025"/>
            <a:ext cx="6296400" cy="72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2900">
                <a:solidFill>
                  <a:schemeClr val="lt2"/>
                </a:solidFill>
                <a:latin typeface="Verdana"/>
                <a:ea typeface="Verdana"/>
                <a:cs typeface="Verdana"/>
                <a:sym typeface="Verdana"/>
              </a:rPr>
              <a:t>Softwares</a:t>
            </a:r>
            <a:endParaRPr b="1" sz="2900">
              <a:solidFill>
                <a:schemeClr val="lt2"/>
              </a:solidFill>
              <a:latin typeface="Verdana"/>
              <a:ea typeface="Verdana"/>
              <a:cs typeface="Verdana"/>
              <a:sym typeface="Verdana"/>
            </a:endParaRPr>
          </a:p>
        </p:txBody>
      </p:sp>
      <p:sp>
        <p:nvSpPr>
          <p:cNvPr id="204" name="Google Shape;204;p27"/>
          <p:cNvSpPr txBox="1"/>
          <p:nvPr>
            <p:ph idx="4294967295" type="subTitle"/>
          </p:nvPr>
        </p:nvSpPr>
        <p:spPr>
          <a:xfrm>
            <a:off x="191875" y="1287875"/>
            <a:ext cx="6099000" cy="32412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SzPts val="1200"/>
              <a:buFont typeface="Lexend"/>
              <a:buChar char="●"/>
            </a:pPr>
            <a:r>
              <a:rPr lang="es" sz="1200">
                <a:latin typeface="Lexend"/>
                <a:ea typeface="Lexend"/>
                <a:cs typeface="Lexend"/>
                <a:sym typeface="Lexend"/>
              </a:rPr>
              <a:t>SCADA (Supervisory Control and Data Acquisition): Es un software que se utiliza para supervisar y controlar sistemas solares a distancia, permitiendo el monitoreo y la gestión de la generación de energía, el almacenamiento de energía y el uso de la energía.</a:t>
            </a:r>
            <a:endParaRPr sz="1200">
              <a:latin typeface="Lexend"/>
              <a:ea typeface="Lexend"/>
              <a:cs typeface="Lexend"/>
              <a:sym typeface="Lexend"/>
            </a:endParaRPr>
          </a:p>
          <a:p>
            <a:pPr indent="0" lvl="0" marL="457200" rtl="0" algn="just">
              <a:spcBef>
                <a:spcPts val="0"/>
              </a:spcBef>
              <a:spcAft>
                <a:spcPts val="0"/>
              </a:spcAft>
              <a:buNone/>
            </a:pPr>
            <a:r>
              <a:t/>
            </a:r>
            <a:endParaRPr sz="1200">
              <a:latin typeface="Lexend"/>
              <a:ea typeface="Lexend"/>
              <a:cs typeface="Lexend"/>
              <a:sym typeface="Lexend"/>
            </a:endParaRPr>
          </a:p>
          <a:p>
            <a:pPr indent="-304800" lvl="0" marL="457200" rtl="0" algn="just">
              <a:spcBef>
                <a:spcPts val="0"/>
              </a:spcBef>
              <a:spcAft>
                <a:spcPts val="0"/>
              </a:spcAft>
              <a:buSzPts val="1200"/>
              <a:buFont typeface="Lexend"/>
              <a:buChar char="●"/>
            </a:pPr>
            <a:r>
              <a:rPr lang="es" sz="1200">
                <a:latin typeface="Lexend"/>
                <a:ea typeface="Lexend"/>
                <a:cs typeface="Lexend"/>
                <a:sym typeface="Lexend"/>
              </a:rPr>
              <a:t>Helioscope es un software de planeación y diseño de sistemas solares que se utiliza para evaluar el potencial de generación de energía en un área específica. El software permite a los usuarios simular diferentes opciones de diseño de sistemas solares y evaluar su rendimiento, con el objetivo de maximizar la eficiencia y la producción de energía.</a:t>
            </a:r>
            <a:endParaRPr sz="1200">
              <a:latin typeface="Lexend"/>
              <a:ea typeface="Lexend"/>
              <a:cs typeface="Lexend"/>
              <a:sym typeface="Lexend"/>
            </a:endParaRPr>
          </a:p>
          <a:p>
            <a:pPr indent="0" lvl="0" marL="457200" rtl="0" algn="just">
              <a:spcBef>
                <a:spcPts val="0"/>
              </a:spcBef>
              <a:spcAft>
                <a:spcPts val="0"/>
              </a:spcAft>
              <a:buNone/>
            </a:pPr>
            <a:r>
              <a:t/>
            </a:r>
            <a:endParaRPr sz="1200">
              <a:latin typeface="Lexend"/>
              <a:ea typeface="Lexend"/>
              <a:cs typeface="Lexend"/>
              <a:sym typeface="Lexend"/>
            </a:endParaRPr>
          </a:p>
          <a:p>
            <a:pPr indent="-304800" lvl="0" marL="457200" rtl="0" algn="just">
              <a:spcBef>
                <a:spcPts val="0"/>
              </a:spcBef>
              <a:spcAft>
                <a:spcPts val="0"/>
              </a:spcAft>
              <a:buSzPts val="1200"/>
              <a:buFont typeface="Lexend"/>
              <a:buChar char="●"/>
            </a:pPr>
            <a:r>
              <a:rPr lang="es" sz="1200">
                <a:latin typeface="Lexend"/>
                <a:ea typeface="Lexend"/>
                <a:cs typeface="Lexend"/>
                <a:sym typeface="Lexend"/>
              </a:rPr>
              <a:t>SolarPro: es un software de diseño de sistemas solares que ofrece herramientas para la planificación, diseño y seguimiento de proyectos solares, y también permite generar planos y diseños detallados.</a:t>
            </a:r>
            <a:endParaRPr sz="1200">
              <a:latin typeface="Lexend"/>
              <a:ea typeface="Lexend"/>
              <a:cs typeface="Lexend"/>
              <a:sym typeface="Lexend"/>
            </a:endParaRPr>
          </a:p>
        </p:txBody>
      </p:sp>
      <p:pic>
        <p:nvPicPr>
          <p:cNvPr id="205" name="Google Shape;205;p27"/>
          <p:cNvPicPr preferRelativeResize="0"/>
          <p:nvPr/>
        </p:nvPicPr>
        <p:blipFill>
          <a:blip r:embed="rId3">
            <a:alphaModFix/>
          </a:blip>
          <a:stretch>
            <a:fillRect/>
          </a:stretch>
        </p:blipFill>
        <p:spPr>
          <a:xfrm>
            <a:off x="6602450" y="1455613"/>
            <a:ext cx="2232275" cy="2232275"/>
          </a:xfrm>
          <a:prstGeom prst="rect">
            <a:avLst/>
          </a:prstGeom>
          <a:noFill/>
          <a:ln>
            <a:noFill/>
          </a:ln>
        </p:spPr>
      </p:pic>
      <p:sp>
        <p:nvSpPr>
          <p:cNvPr id="206" name="Google Shape;206;p27"/>
          <p:cNvSpPr txBox="1"/>
          <p:nvPr/>
        </p:nvSpPr>
        <p:spPr>
          <a:xfrm>
            <a:off x="6047550" y="4425850"/>
            <a:ext cx="3248700" cy="4155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0"/>
              </a:spcAft>
              <a:buNone/>
            </a:pPr>
            <a:r>
              <a:rPr lang="es" sz="1500">
                <a:solidFill>
                  <a:schemeClr val="lt2"/>
                </a:solidFill>
                <a:latin typeface="Verdana"/>
                <a:ea typeface="Verdana"/>
                <a:cs typeface="Verdana"/>
                <a:sym typeface="Verdana"/>
              </a:rPr>
              <a:t>[ 8 ] (Rose, J., 2016)</a:t>
            </a:r>
            <a:endParaRPr sz="1500">
              <a:solidFill>
                <a:schemeClr val="lt2"/>
              </a:solidFill>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a:solidFill>
                  <a:schemeClr val="lt2"/>
                </a:solidFill>
                <a:latin typeface="Verdana"/>
                <a:ea typeface="Verdana"/>
                <a:cs typeface="Verdana"/>
                <a:sym typeface="Verdana"/>
              </a:rPr>
              <a:t>Conclusión</a:t>
            </a:r>
            <a:endParaRPr b="1">
              <a:solidFill>
                <a:schemeClr val="lt2"/>
              </a:solidFill>
              <a:latin typeface="Verdana"/>
              <a:ea typeface="Verdana"/>
              <a:cs typeface="Verdana"/>
              <a:sym typeface="Verdana"/>
            </a:endParaRPr>
          </a:p>
        </p:txBody>
      </p:sp>
      <p:sp>
        <p:nvSpPr>
          <p:cNvPr id="212" name="Google Shape;212;p28"/>
          <p:cNvSpPr txBox="1"/>
          <p:nvPr>
            <p:ph idx="1" type="body"/>
          </p:nvPr>
        </p:nvSpPr>
        <p:spPr>
          <a:xfrm>
            <a:off x="311700" y="1219850"/>
            <a:ext cx="8520600" cy="3397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latin typeface="Lexend"/>
                <a:ea typeface="Lexend"/>
                <a:cs typeface="Lexend"/>
                <a:sym typeface="Lexend"/>
              </a:rPr>
              <a:t>L</a:t>
            </a:r>
            <a:r>
              <a:rPr lang="es">
                <a:latin typeface="Lexend"/>
                <a:ea typeface="Lexend"/>
                <a:cs typeface="Lexend"/>
                <a:sym typeface="Lexend"/>
              </a:rPr>
              <a:t>a energía solar tiene un impacto ambiental mínimo y contribuye a reducir la dependencia de los combustibles fósiles. A medida que la tecnología continúa mejorando y los costos de implementación continúan disminuyendo, se espera que la energía solar juegue un papel cada vez más importante en la generación de energía a nivel mundial. </a:t>
            </a:r>
            <a:r>
              <a:rPr lang="es">
                <a:latin typeface="Lexend"/>
                <a:ea typeface="Lexend"/>
                <a:cs typeface="Lexend"/>
                <a:sym typeface="Lexend"/>
              </a:rPr>
              <a:t>Aunque,</a:t>
            </a:r>
            <a:r>
              <a:rPr lang="es">
                <a:latin typeface="Lexend"/>
                <a:ea typeface="Lexend"/>
                <a:cs typeface="Lexend"/>
                <a:sym typeface="Lexend"/>
              </a:rPr>
              <a:t> entre la principal ventaja frente a otras fuentes de </a:t>
            </a:r>
            <a:r>
              <a:rPr lang="es">
                <a:latin typeface="Lexend"/>
                <a:ea typeface="Lexend"/>
                <a:cs typeface="Lexend"/>
                <a:sym typeface="Lexend"/>
              </a:rPr>
              <a:t>energía,</a:t>
            </a:r>
            <a:r>
              <a:rPr lang="es">
                <a:latin typeface="Lexend"/>
                <a:ea typeface="Lexend"/>
                <a:cs typeface="Lexend"/>
                <a:sym typeface="Lexend"/>
              </a:rPr>
              <a:t> como la azul, encontramos </a:t>
            </a:r>
            <a:r>
              <a:rPr lang="es">
                <a:latin typeface="Lexend"/>
                <a:ea typeface="Lexend"/>
                <a:cs typeface="Lexend"/>
                <a:sym typeface="Lexend"/>
              </a:rPr>
              <a:t>que la energía</a:t>
            </a:r>
            <a:r>
              <a:rPr lang="es">
                <a:latin typeface="Lexend"/>
                <a:ea typeface="Lexend"/>
                <a:cs typeface="Lexend"/>
                <a:sym typeface="Lexend"/>
              </a:rPr>
              <a:t> solar se puede generar en una variedad de ubicaciones geográficas y condiciones climáticas mientras que la energía azul se limita a zonas cercanas a la costa con una adecuada configuración geográfica.</a:t>
            </a:r>
            <a:endParaRPr>
              <a:latin typeface="Lexend"/>
              <a:ea typeface="Lexend"/>
              <a:cs typeface="Lexend"/>
              <a:sym typeface="Lexen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type="title"/>
          </p:nvPr>
        </p:nvSpPr>
        <p:spPr>
          <a:xfrm>
            <a:off x="311700" y="2164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a:solidFill>
                  <a:schemeClr val="lt2"/>
                </a:solidFill>
                <a:latin typeface="Verdana"/>
                <a:ea typeface="Verdana"/>
                <a:cs typeface="Verdana"/>
                <a:sym typeface="Verdana"/>
              </a:rPr>
              <a:t>Referencias</a:t>
            </a:r>
            <a:endParaRPr b="1">
              <a:solidFill>
                <a:schemeClr val="lt2"/>
              </a:solidFill>
              <a:latin typeface="Verdana"/>
              <a:ea typeface="Verdana"/>
              <a:cs typeface="Verdana"/>
              <a:sym typeface="Verdana"/>
            </a:endParaRPr>
          </a:p>
        </p:txBody>
      </p:sp>
      <p:sp>
        <p:nvSpPr>
          <p:cNvPr id="218" name="Google Shape;218;p29"/>
          <p:cNvSpPr txBox="1"/>
          <p:nvPr>
            <p:ph idx="1" type="body"/>
          </p:nvPr>
        </p:nvSpPr>
        <p:spPr>
          <a:xfrm>
            <a:off x="274650" y="842375"/>
            <a:ext cx="8594700" cy="3397200"/>
          </a:xfrm>
          <a:prstGeom prst="rect">
            <a:avLst/>
          </a:prstGeom>
        </p:spPr>
        <p:txBody>
          <a:bodyPr anchorCtr="0" anchor="t" bIns="91425" lIns="91425" spcFirstLastPara="1" rIns="91425" wrap="square" tIns="91425">
            <a:noAutofit/>
          </a:bodyPr>
          <a:lstStyle/>
          <a:p>
            <a:pPr indent="-330200" lvl="0" marL="457200" rtl="0" algn="just">
              <a:lnSpc>
                <a:spcPct val="115000"/>
              </a:lnSpc>
              <a:spcBef>
                <a:spcPts val="1200"/>
              </a:spcBef>
              <a:spcAft>
                <a:spcPts val="0"/>
              </a:spcAft>
              <a:buClr>
                <a:srgbClr val="0000FF"/>
              </a:buClr>
              <a:buSzPts val="1600"/>
              <a:buFont typeface="Lexend"/>
              <a:buChar char="●"/>
            </a:pPr>
            <a:r>
              <a:rPr lang="es" sz="1300">
                <a:solidFill>
                  <a:schemeClr val="lt2"/>
                </a:solidFill>
                <a:latin typeface="Lexend"/>
                <a:ea typeface="Lexend"/>
                <a:cs typeface="Lexend"/>
                <a:sym typeface="Lexend"/>
              </a:rPr>
              <a:t>[ 1 ]</a:t>
            </a:r>
            <a:r>
              <a:rPr lang="es" sz="1300">
                <a:latin typeface="Lexend"/>
                <a:ea typeface="Lexend"/>
                <a:cs typeface="Lexend"/>
                <a:sym typeface="Lexend"/>
              </a:rPr>
              <a:t> </a:t>
            </a:r>
            <a:r>
              <a:rPr lang="es" sz="1300">
                <a:latin typeface="Lexend"/>
                <a:ea typeface="Lexend"/>
                <a:cs typeface="Lexend"/>
                <a:sym typeface="Lexend"/>
              </a:rPr>
              <a:t>BBVA. (agosto de 2022). </a:t>
            </a:r>
            <a:r>
              <a:rPr i="1" lang="es" sz="1300">
                <a:latin typeface="Lexend"/>
                <a:ea typeface="Lexend"/>
                <a:cs typeface="Lexend"/>
                <a:sym typeface="Lexend"/>
              </a:rPr>
              <a:t>¿Qué son las energias limpias y cuáles son sus beneficios?</a:t>
            </a:r>
            <a:r>
              <a:rPr lang="es" sz="1300">
                <a:latin typeface="Lexend"/>
                <a:ea typeface="Lexend"/>
                <a:cs typeface="Lexend"/>
                <a:sym typeface="Lexend"/>
              </a:rPr>
              <a:t> Recuperado el 13 de enero de 2023, de de sitio web: https://www.bbva.mx/educacion-financiera/blog/que-son-las-energias-limpias.html</a:t>
            </a:r>
            <a:endParaRPr sz="1300">
              <a:latin typeface="Lexend"/>
              <a:ea typeface="Lexend"/>
              <a:cs typeface="Lexend"/>
              <a:sym typeface="Lexend"/>
            </a:endParaRPr>
          </a:p>
          <a:p>
            <a:pPr indent="-330200" lvl="0" marL="457200" rtl="0" algn="just">
              <a:lnSpc>
                <a:spcPct val="115000"/>
              </a:lnSpc>
              <a:spcBef>
                <a:spcPts val="1000"/>
              </a:spcBef>
              <a:spcAft>
                <a:spcPts val="0"/>
              </a:spcAft>
              <a:buClr>
                <a:srgbClr val="0000FF"/>
              </a:buClr>
              <a:buSzPts val="1600"/>
              <a:buFont typeface="Lexend"/>
              <a:buChar char="●"/>
            </a:pPr>
            <a:r>
              <a:rPr lang="es" sz="1300">
                <a:solidFill>
                  <a:schemeClr val="lt2"/>
                </a:solidFill>
                <a:latin typeface="Lexend"/>
                <a:ea typeface="Lexend"/>
                <a:cs typeface="Lexend"/>
                <a:sym typeface="Lexend"/>
              </a:rPr>
              <a:t>[ 2 ] </a:t>
            </a:r>
            <a:r>
              <a:rPr lang="es" sz="1300">
                <a:latin typeface="Lexend"/>
                <a:ea typeface="Lexend"/>
                <a:cs typeface="Lexend"/>
                <a:sym typeface="Lexend"/>
              </a:rPr>
              <a:t>Encolombia. (2010). </a:t>
            </a:r>
            <a:r>
              <a:rPr i="1" lang="es" sz="1300">
                <a:latin typeface="Lexend"/>
                <a:ea typeface="Lexend"/>
                <a:cs typeface="Lexend"/>
                <a:sym typeface="Lexend"/>
              </a:rPr>
              <a:t>Todo Sobre la Energía Solar</a:t>
            </a:r>
            <a:r>
              <a:rPr lang="es" sz="1300">
                <a:latin typeface="Lexend"/>
                <a:ea typeface="Lexend"/>
                <a:cs typeface="Lexend"/>
                <a:sym typeface="Lexend"/>
              </a:rPr>
              <a:t>. Recuperado el 13 de enero de 2023, de de sitio web: https://encolombia.com/medio-ambiente/interes-a/energia-solar/</a:t>
            </a:r>
            <a:endParaRPr sz="1300">
              <a:latin typeface="Lexend"/>
              <a:ea typeface="Lexend"/>
              <a:cs typeface="Lexend"/>
              <a:sym typeface="Lexend"/>
            </a:endParaRPr>
          </a:p>
          <a:p>
            <a:pPr indent="-330200" lvl="0" marL="457200" rtl="0" algn="just">
              <a:lnSpc>
                <a:spcPct val="115000"/>
              </a:lnSpc>
              <a:spcBef>
                <a:spcPts val="1000"/>
              </a:spcBef>
              <a:spcAft>
                <a:spcPts val="0"/>
              </a:spcAft>
              <a:buClr>
                <a:srgbClr val="0000FF"/>
              </a:buClr>
              <a:buSzPts val="1600"/>
              <a:buFont typeface="Lexend"/>
              <a:buChar char="●"/>
            </a:pPr>
            <a:r>
              <a:rPr lang="es" sz="1300">
                <a:solidFill>
                  <a:schemeClr val="lt2"/>
                </a:solidFill>
                <a:latin typeface="Lexend"/>
                <a:ea typeface="Lexend"/>
                <a:cs typeface="Lexend"/>
                <a:sym typeface="Lexend"/>
              </a:rPr>
              <a:t>[ 3 ] </a:t>
            </a:r>
            <a:r>
              <a:rPr lang="es" sz="1300">
                <a:latin typeface="Lexend"/>
                <a:ea typeface="Lexend"/>
                <a:cs typeface="Lexend"/>
                <a:sym typeface="Lexend"/>
              </a:rPr>
              <a:t>Fundación Confemetal. (2007). </a:t>
            </a:r>
            <a:r>
              <a:rPr i="1" lang="es" sz="1300">
                <a:latin typeface="Lexend"/>
                <a:ea typeface="Lexend"/>
                <a:cs typeface="Lexend"/>
                <a:sym typeface="Lexend"/>
              </a:rPr>
              <a:t>Energía Solar Fotovoltaica</a:t>
            </a:r>
            <a:r>
              <a:rPr lang="es" sz="1300">
                <a:latin typeface="Lexend"/>
                <a:ea typeface="Lexend"/>
                <a:cs typeface="Lexend"/>
                <a:sym typeface="Lexend"/>
              </a:rPr>
              <a:t>. Recuperado el 13 de enero de 2023</a:t>
            </a:r>
            <a:endParaRPr sz="1300">
              <a:latin typeface="Lexend"/>
              <a:ea typeface="Lexend"/>
              <a:cs typeface="Lexend"/>
              <a:sym typeface="Lexend"/>
            </a:endParaRPr>
          </a:p>
          <a:p>
            <a:pPr indent="-330200" lvl="0" marL="457200" rtl="0" algn="just">
              <a:lnSpc>
                <a:spcPct val="115000"/>
              </a:lnSpc>
              <a:spcBef>
                <a:spcPts val="1000"/>
              </a:spcBef>
              <a:spcAft>
                <a:spcPts val="0"/>
              </a:spcAft>
              <a:buClr>
                <a:srgbClr val="0000FF"/>
              </a:buClr>
              <a:buSzPts val="1600"/>
              <a:buFont typeface="Lexend"/>
              <a:buChar char="●"/>
            </a:pPr>
            <a:r>
              <a:rPr lang="es" sz="1300">
                <a:solidFill>
                  <a:schemeClr val="lt2"/>
                </a:solidFill>
                <a:latin typeface="Lexend"/>
                <a:ea typeface="Lexend"/>
                <a:cs typeface="Lexend"/>
                <a:sym typeface="Lexend"/>
              </a:rPr>
              <a:t>[ 4 ]</a:t>
            </a:r>
            <a:r>
              <a:rPr lang="es" sz="1300">
                <a:latin typeface="Lexend"/>
                <a:ea typeface="Lexend"/>
                <a:cs typeface="Lexend"/>
                <a:sym typeface="Lexend"/>
              </a:rPr>
              <a:t> Hilcu, M. (2020). </a:t>
            </a:r>
            <a:r>
              <a:rPr i="1" lang="es" sz="1300">
                <a:latin typeface="Lexend"/>
                <a:ea typeface="Lexend"/>
                <a:cs typeface="Lexend"/>
                <a:sym typeface="Lexend"/>
              </a:rPr>
              <a:t>Las ventajas y desventajas de la energía solar</a:t>
            </a:r>
            <a:r>
              <a:rPr lang="es" sz="1300">
                <a:latin typeface="Lexend"/>
                <a:ea typeface="Lexend"/>
                <a:cs typeface="Lexend"/>
                <a:sym typeface="Lexend"/>
              </a:rPr>
              <a:t>. Recuperado el 13 de enero de 2023, de de sitio web: https://www.otovo.es/blog/energia/energia-solar-ventajas-y-desventajas/</a:t>
            </a:r>
            <a:endParaRPr sz="1300">
              <a:latin typeface="Lexend"/>
              <a:ea typeface="Lexend"/>
              <a:cs typeface="Lexend"/>
              <a:sym typeface="Lexend"/>
            </a:endParaRPr>
          </a:p>
          <a:p>
            <a:pPr indent="-330200" lvl="0" marL="457200" rtl="0" algn="just">
              <a:lnSpc>
                <a:spcPct val="115000"/>
              </a:lnSpc>
              <a:spcBef>
                <a:spcPts val="1200"/>
              </a:spcBef>
              <a:spcAft>
                <a:spcPts val="1000"/>
              </a:spcAft>
              <a:buClr>
                <a:srgbClr val="0000FF"/>
              </a:buClr>
              <a:buSzPts val="1600"/>
              <a:buFont typeface="Lexend"/>
              <a:buChar char="●"/>
            </a:pPr>
            <a:r>
              <a:rPr lang="es" sz="1300">
                <a:solidFill>
                  <a:schemeClr val="lt2"/>
                </a:solidFill>
                <a:latin typeface="Lexend"/>
                <a:ea typeface="Lexend"/>
                <a:cs typeface="Lexend"/>
                <a:sym typeface="Lexend"/>
              </a:rPr>
              <a:t>[ 5 ]</a:t>
            </a:r>
            <a:r>
              <a:rPr lang="es" sz="1300">
                <a:latin typeface="Lexend"/>
                <a:ea typeface="Lexend"/>
                <a:cs typeface="Lexend"/>
                <a:sym typeface="Lexend"/>
              </a:rPr>
              <a:t> Zirker, </a:t>
            </a:r>
            <a:r>
              <a:rPr lang="es" sz="1300">
                <a:latin typeface="Lexend"/>
                <a:ea typeface="Lexend"/>
                <a:cs typeface="Lexend"/>
                <a:sym typeface="Lexend"/>
              </a:rPr>
              <a:t>J. B</a:t>
            </a:r>
            <a:r>
              <a:rPr lang="es" sz="1300">
                <a:latin typeface="Lexend"/>
                <a:ea typeface="Lexend"/>
                <a:cs typeface="Lexend"/>
                <a:sym typeface="Lexend"/>
              </a:rPr>
              <a:t>. (2022). </a:t>
            </a:r>
            <a:r>
              <a:rPr i="1" lang="es" sz="1300">
                <a:latin typeface="Lexend"/>
                <a:ea typeface="Lexend"/>
                <a:cs typeface="Lexend"/>
                <a:sym typeface="Lexend"/>
              </a:rPr>
              <a:t>Journey from the Center of the Sun</a:t>
            </a:r>
            <a:r>
              <a:rPr lang="es" sz="1300">
                <a:latin typeface="Lexend"/>
                <a:ea typeface="Lexend"/>
                <a:cs typeface="Lexend"/>
                <a:sym typeface="Lexend"/>
              </a:rPr>
              <a:t>. Recuperado el 13 de enero de 2023, de de sitio web: https://books.google.com.mx/books/about/Journey_from_the_Center_of_the_Sun.html?id=cRxDQJy2v_QC&amp;redir_esc=y</a:t>
            </a:r>
            <a:endParaRPr sz="1600">
              <a:solidFill>
                <a:srgbClr val="0000FF"/>
              </a:solidFill>
              <a:latin typeface="Lexend"/>
              <a:ea typeface="Lexend"/>
              <a:cs typeface="Lexend"/>
              <a:sym typeface="Lexen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0"/>
          <p:cNvSpPr txBox="1"/>
          <p:nvPr>
            <p:ph type="title"/>
          </p:nvPr>
        </p:nvSpPr>
        <p:spPr>
          <a:xfrm>
            <a:off x="311700" y="2164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a:solidFill>
                  <a:schemeClr val="lt2"/>
                </a:solidFill>
                <a:latin typeface="Verdana"/>
                <a:ea typeface="Verdana"/>
                <a:cs typeface="Verdana"/>
                <a:sym typeface="Verdana"/>
              </a:rPr>
              <a:t>Referencias</a:t>
            </a:r>
            <a:endParaRPr b="1">
              <a:solidFill>
                <a:schemeClr val="lt2"/>
              </a:solidFill>
              <a:latin typeface="Verdana"/>
              <a:ea typeface="Verdana"/>
              <a:cs typeface="Verdana"/>
              <a:sym typeface="Verdana"/>
            </a:endParaRPr>
          </a:p>
        </p:txBody>
      </p:sp>
      <p:sp>
        <p:nvSpPr>
          <p:cNvPr id="224" name="Google Shape;224;p30"/>
          <p:cNvSpPr txBox="1"/>
          <p:nvPr>
            <p:ph idx="1" type="body"/>
          </p:nvPr>
        </p:nvSpPr>
        <p:spPr>
          <a:xfrm>
            <a:off x="274650" y="918575"/>
            <a:ext cx="8594700" cy="3397200"/>
          </a:xfrm>
          <a:prstGeom prst="rect">
            <a:avLst/>
          </a:prstGeom>
        </p:spPr>
        <p:txBody>
          <a:bodyPr anchorCtr="0" anchor="t" bIns="91425" lIns="91425" spcFirstLastPara="1" rIns="91425" wrap="square" tIns="91425">
            <a:noAutofit/>
          </a:bodyPr>
          <a:lstStyle/>
          <a:p>
            <a:pPr indent="-330200" lvl="0" marL="457200" rtl="0" algn="just">
              <a:spcBef>
                <a:spcPts val="1200"/>
              </a:spcBef>
              <a:spcAft>
                <a:spcPts val="0"/>
              </a:spcAft>
              <a:buClr>
                <a:srgbClr val="0000FF"/>
              </a:buClr>
              <a:buSzPts val="1600"/>
              <a:buFont typeface="Lexend"/>
              <a:buChar char="●"/>
            </a:pPr>
            <a:r>
              <a:rPr lang="es" sz="1300">
                <a:solidFill>
                  <a:schemeClr val="lt2"/>
                </a:solidFill>
                <a:latin typeface="Lexend"/>
                <a:ea typeface="Lexend"/>
                <a:cs typeface="Lexend"/>
                <a:sym typeface="Lexend"/>
              </a:rPr>
              <a:t>[ 6 ] </a:t>
            </a:r>
            <a:r>
              <a:rPr lang="es" sz="1300">
                <a:latin typeface="Lexend"/>
                <a:ea typeface="Lexend"/>
                <a:cs typeface="Lexend"/>
                <a:sym typeface="Lexend"/>
              </a:rPr>
              <a:t>Plan Verde Gob. (marzo de 2013). </a:t>
            </a:r>
            <a:r>
              <a:rPr i="1" lang="es" sz="1300">
                <a:latin typeface="Lexend"/>
                <a:ea typeface="Lexend"/>
                <a:cs typeface="Lexend"/>
                <a:sym typeface="Lexend"/>
              </a:rPr>
              <a:t>Energías limpias… ¿qué son?</a:t>
            </a:r>
            <a:r>
              <a:rPr lang="es" sz="1300">
                <a:latin typeface="Lexend"/>
                <a:ea typeface="Lexend"/>
                <a:cs typeface="Lexend"/>
                <a:sym typeface="Lexend"/>
              </a:rPr>
              <a:t> Recuperado el 13 de enero de 2023, de de sitio web: http://www.planverde.cdmx.gob.mx/ecomundo/47-cambio-climatico/806-2013-03-05-19-45-19.pdf</a:t>
            </a:r>
            <a:endParaRPr sz="1300">
              <a:latin typeface="Lexend"/>
              <a:ea typeface="Lexend"/>
              <a:cs typeface="Lexend"/>
              <a:sym typeface="Lexend"/>
            </a:endParaRPr>
          </a:p>
          <a:p>
            <a:pPr indent="-330200" lvl="0" marL="457200" rtl="0" algn="just">
              <a:spcBef>
                <a:spcPts val="1000"/>
              </a:spcBef>
              <a:spcAft>
                <a:spcPts val="0"/>
              </a:spcAft>
              <a:buClr>
                <a:srgbClr val="0000FF"/>
              </a:buClr>
              <a:buSzPts val="1600"/>
              <a:buFont typeface="Lexend"/>
              <a:buChar char="●"/>
            </a:pPr>
            <a:r>
              <a:rPr lang="es" sz="1300">
                <a:solidFill>
                  <a:schemeClr val="lt2"/>
                </a:solidFill>
                <a:latin typeface="Lexend"/>
                <a:ea typeface="Lexend"/>
                <a:cs typeface="Lexend"/>
                <a:sym typeface="Lexend"/>
              </a:rPr>
              <a:t>[ 7 ] </a:t>
            </a:r>
            <a:r>
              <a:rPr lang="es" sz="1300">
                <a:latin typeface="Lexend"/>
                <a:ea typeface="Lexend"/>
                <a:cs typeface="Lexend"/>
                <a:sym typeface="Lexend"/>
              </a:rPr>
              <a:t>Rodríguez Parra, J. (junio de 2022). </a:t>
            </a:r>
            <a:r>
              <a:rPr i="1" lang="es" sz="1300">
                <a:latin typeface="Lexend"/>
                <a:ea typeface="Lexend"/>
                <a:cs typeface="Lexend"/>
                <a:sym typeface="Lexend"/>
              </a:rPr>
              <a:t>Características de la energía solar</a:t>
            </a:r>
            <a:r>
              <a:rPr lang="es" sz="1300">
                <a:latin typeface="Lexend"/>
                <a:ea typeface="Lexend"/>
                <a:cs typeface="Lexend"/>
                <a:sym typeface="Lexend"/>
              </a:rPr>
              <a:t>. Recuperado el 13 de enero de 2023, de de sitio web: https://www.ecologiaverde.com/caracteristicas-de-la-energia-solar-3956.html</a:t>
            </a:r>
            <a:endParaRPr sz="1300">
              <a:latin typeface="Lexend"/>
              <a:ea typeface="Lexend"/>
              <a:cs typeface="Lexend"/>
              <a:sym typeface="Lexend"/>
            </a:endParaRPr>
          </a:p>
          <a:p>
            <a:pPr indent="-330200" lvl="0" marL="457200" rtl="0" algn="just">
              <a:spcBef>
                <a:spcPts val="1000"/>
              </a:spcBef>
              <a:spcAft>
                <a:spcPts val="0"/>
              </a:spcAft>
              <a:buClr>
                <a:srgbClr val="0000FF"/>
              </a:buClr>
              <a:buSzPts val="1600"/>
              <a:buFont typeface="Lexend"/>
              <a:buChar char="●"/>
            </a:pPr>
            <a:r>
              <a:rPr lang="es" sz="1300">
                <a:solidFill>
                  <a:schemeClr val="lt2"/>
                </a:solidFill>
                <a:latin typeface="Lexend"/>
                <a:ea typeface="Lexend"/>
                <a:cs typeface="Lexend"/>
                <a:sym typeface="Lexend"/>
              </a:rPr>
              <a:t>[ 8 ] </a:t>
            </a:r>
            <a:r>
              <a:rPr lang="es" sz="1300">
                <a:latin typeface="Lexend"/>
                <a:ea typeface="Lexend"/>
                <a:cs typeface="Lexend"/>
                <a:sym typeface="Lexend"/>
              </a:rPr>
              <a:t>Rose, J. (2016). </a:t>
            </a:r>
            <a:r>
              <a:rPr i="1" lang="es" sz="1300">
                <a:latin typeface="Lexend"/>
                <a:ea typeface="Lexend"/>
                <a:cs typeface="Lexend"/>
                <a:sym typeface="Lexend"/>
              </a:rPr>
              <a:t>Análisis de datos SCADA para proyectos de energía solar</a:t>
            </a:r>
            <a:r>
              <a:rPr lang="es" sz="1300">
                <a:latin typeface="Lexend"/>
                <a:ea typeface="Lexend"/>
                <a:cs typeface="Lexend"/>
                <a:sym typeface="Lexend"/>
              </a:rPr>
              <a:t>. Recuperado el 13 de enero de 2023, de de sitio web: https://www.dnv.com.mx/article/analisis-de-datos-scada-para-proyectos-de-energia-solar-179058</a:t>
            </a:r>
            <a:endParaRPr sz="1300">
              <a:latin typeface="Lexend"/>
              <a:ea typeface="Lexend"/>
              <a:cs typeface="Lexend"/>
              <a:sym typeface="Lexend"/>
            </a:endParaRPr>
          </a:p>
          <a:p>
            <a:pPr indent="-330200" lvl="0" marL="457200" rtl="0" algn="just">
              <a:spcBef>
                <a:spcPts val="1200"/>
              </a:spcBef>
              <a:spcAft>
                <a:spcPts val="1000"/>
              </a:spcAft>
              <a:buClr>
                <a:srgbClr val="0000FF"/>
              </a:buClr>
              <a:buSzPts val="1600"/>
              <a:buFont typeface="Lexend"/>
              <a:buChar char="●"/>
            </a:pPr>
            <a:r>
              <a:rPr lang="es" sz="1300">
                <a:solidFill>
                  <a:schemeClr val="lt2"/>
                </a:solidFill>
                <a:latin typeface="Lexend"/>
                <a:ea typeface="Lexend"/>
                <a:cs typeface="Lexend"/>
                <a:sym typeface="Lexend"/>
              </a:rPr>
              <a:t>[ 9 ]</a:t>
            </a:r>
            <a:r>
              <a:rPr lang="es" sz="1300">
                <a:latin typeface="Lexend"/>
                <a:ea typeface="Lexend"/>
                <a:cs typeface="Lexend"/>
                <a:sym typeface="Lexend"/>
              </a:rPr>
              <a:t> TotalEnergies. (junio de 2021). </a:t>
            </a:r>
            <a:r>
              <a:rPr i="1" lang="es" sz="1300">
                <a:latin typeface="Lexend"/>
                <a:ea typeface="Lexend"/>
                <a:cs typeface="Lexend"/>
                <a:sym typeface="Lexend"/>
              </a:rPr>
              <a:t>Las principales ventajas y desventajas de la energía solar</a:t>
            </a:r>
            <a:r>
              <a:rPr lang="es" sz="1300">
                <a:latin typeface="Lexend"/>
                <a:ea typeface="Lexend"/>
                <a:cs typeface="Lexend"/>
                <a:sym typeface="Lexend"/>
              </a:rPr>
              <a:t>. Recuperado el </a:t>
            </a:r>
            <a:r>
              <a:rPr lang="es" sz="1300">
                <a:latin typeface="Lexend"/>
                <a:ea typeface="Lexend"/>
                <a:cs typeface="Lexend"/>
                <a:sym typeface="Lexend"/>
              </a:rPr>
              <a:t>13 de enero de 2023</a:t>
            </a:r>
            <a:r>
              <a:rPr lang="es" sz="1300">
                <a:latin typeface="Lexend"/>
                <a:ea typeface="Lexend"/>
                <a:cs typeface="Lexend"/>
                <a:sym typeface="Lexend"/>
              </a:rPr>
              <a:t>, de de sitio web: https://www.totalenergies.es/es/pymes/blog/ventajas-desventajas-energia-solar</a:t>
            </a:r>
            <a:endParaRPr sz="1600">
              <a:solidFill>
                <a:srgbClr val="0000FF"/>
              </a:solidFill>
              <a:latin typeface="Lexend"/>
              <a:ea typeface="Lexend"/>
              <a:cs typeface="Lexend"/>
              <a:sym typeface="Lexe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p:nvPr/>
        </p:nvSpPr>
        <p:spPr>
          <a:xfrm>
            <a:off x="4911400" y="3579700"/>
            <a:ext cx="1173000" cy="1173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ph idx="4294967295" type="ctrTitle"/>
          </p:nvPr>
        </p:nvSpPr>
        <p:spPr>
          <a:xfrm rot="-5400000">
            <a:off x="-421775" y="2088900"/>
            <a:ext cx="8118600" cy="96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5300">
                <a:solidFill>
                  <a:schemeClr val="lt2"/>
                </a:solidFill>
                <a:latin typeface="Verdana"/>
                <a:ea typeface="Verdana"/>
                <a:cs typeface="Verdana"/>
                <a:sym typeface="Verdana"/>
              </a:rPr>
              <a:t>Contenido</a:t>
            </a:r>
            <a:endParaRPr b="1" sz="5300">
              <a:solidFill>
                <a:schemeClr val="lt2"/>
              </a:solidFill>
              <a:latin typeface="Verdana"/>
              <a:ea typeface="Verdana"/>
              <a:cs typeface="Verdana"/>
              <a:sym typeface="Verdana"/>
            </a:endParaRPr>
          </a:p>
        </p:txBody>
      </p:sp>
      <p:sp>
        <p:nvSpPr>
          <p:cNvPr id="78" name="Google Shape;78;p15"/>
          <p:cNvSpPr txBox="1"/>
          <p:nvPr>
            <p:ph idx="1" type="subTitle"/>
          </p:nvPr>
        </p:nvSpPr>
        <p:spPr>
          <a:xfrm>
            <a:off x="4635700" y="1486350"/>
            <a:ext cx="4447200" cy="21708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chemeClr val="lt1"/>
              </a:buClr>
              <a:buSzPts val="1800"/>
              <a:buFont typeface="Lexend"/>
              <a:buChar char="●"/>
            </a:pPr>
            <a:r>
              <a:rPr lang="es" sz="1800">
                <a:solidFill>
                  <a:schemeClr val="lt1"/>
                </a:solidFill>
                <a:latin typeface="Lexend"/>
                <a:ea typeface="Lexend"/>
                <a:cs typeface="Lexend"/>
                <a:sym typeface="Lexend"/>
              </a:rPr>
              <a:t>¿Qué es la Energía Limpia?</a:t>
            </a:r>
            <a:endParaRPr sz="1800">
              <a:solidFill>
                <a:schemeClr val="lt1"/>
              </a:solidFill>
              <a:latin typeface="Lexend"/>
              <a:ea typeface="Lexend"/>
              <a:cs typeface="Lexend"/>
              <a:sym typeface="Lexend"/>
            </a:endParaRPr>
          </a:p>
          <a:p>
            <a:pPr indent="-342900" lvl="0" marL="457200" rtl="0" algn="just">
              <a:spcBef>
                <a:spcPts val="0"/>
              </a:spcBef>
              <a:spcAft>
                <a:spcPts val="0"/>
              </a:spcAft>
              <a:buClr>
                <a:schemeClr val="lt1"/>
              </a:buClr>
              <a:buSzPts val="1800"/>
              <a:buFont typeface="Lexend"/>
              <a:buChar char="●"/>
            </a:pPr>
            <a:r>
              <a:rPr lang="es" sz="1800">
                <a:solidFill>
                  <a:schemeClr val="lt1"/>
                </a:solidFill>
                <a:latin typeface="Lexend"/>
                <a:ea typeface="Lexend"/>
                <a:cs typeface="Lexend"/>
                <a:sym typeface="Lexend"/>
              </a:rPr>
              <a:t>¿Qué es la Energía Solar?</a:t>
            </a:r>
            <a:endParaRPr sz="1800">
              <a:solidFill>
                <a:schemeClr val="lt1"/>
              </a:solidFill>
              <a:latin typeface="Lexend"/>
              <a:ea typeface="Lexend"/>
              <a:cs typeface="Lexend"/>
              <a:sym typeface="Lexend"/>
            </a:endParaRPr>
          </a:p>
          <a:p>
            <a:pPr indent="-342900" lvl="0" marL="457200" rtl="0" algn="just">
              <a:spcBef>
                <a:spcPts val="0"/>
              </a:spcBef>
              <a:spcAft>
                <a:spcPts val="0"/>
              </a:spcAft>
              <a:buClr>
                <a:schemeClr val="lt1"/>
              </a:buClr>
              <a:buSzPts val="1800"/>
              <a:buFont typeface="Lexend"/>
              <a:buChar char="●"/>
            </a:pPr>
            <a:r>
              <a:rPr lang="es" sz="1800">
                <a:solidFill>
                  <a:schemeClr val="lt1"/>
                </a:solidFill>
                <a:latin typeface="Lexend"/>
                <a:ea typeface="Lexend"/>
                <a:cs typeface="Lexend"/>
                <a:sym typeface="Lexend"/>
              </a:rPr>
              <a:t>Características</a:t>
            </a:r>
            <a:endParaRPr sz="1800">
              <a:solidFill>
                <a:schemeClr val="lt1"/>
              </a:solidFill>
              <a:latin typeface="Lexend"/>
              <a:ea typeface="Lexend"/>
              <a:cs typeface="Lexend"/>
              <a:sym typeface="Lexend"/>
            </a:endParaRPr>
          </a:p>
          <a:p>
            <a:pPr indent="-342900" lvl="0" marL="457200" rtl="0" algn="just">
              <a:spcBef>
                <a:spcPts val="0"/>
              </a:spcBef>
              <a:spcAft>
                <a:spcPts val="0"/>
              </a:spcAft>
              <a:buClr>
                <a:schemeClr val="lt1"/>
              </a:buClr>
              <a:buSzPts val="1800"/>
              <a:buFont typeface="Lexend"/>
              <a:buChar char="●"/>
            </a:pPr>
            <a:r>
              <a:rPr lang="es" sz="1800">
                <a:solidFill>
                  <a:schemeClr val="lt1"/>
                </a:solidFill>
                <a:latin typeface="Lexend"/>
                <a:ea typeface="Lexend"/>
                <a:cs typeface="Lexend"/>
                <a:sym typeface="Lexend"/>
              </a:rPr>
              <a:t>¿Cómo funciona la Energía Solar?</a:t>
            </a:r>
            <a:endParaRPr sz="1800">
              <a:solidFill>
                <a:schemeClr val="lt1"/>
              </a:solidFill>
              <a:latin typeface="Lexend"/>
              <a:ea typeface="Lexend"/>
              <a:cs typeface="Lexend"/>
              <a:sym typeface="Lexend"/>
            </a:endParaRPr>
          </a:p>
          <a:p>
            <a:pPr indent="-342900" lvl="0" marL="457200" rtl="0" algn="just">
              <a:spcBef>
                <a:spcPts val="0"/>
              </a:spcBef>
              <a:spcAft>
                <a:spcPts val="0"/>
              </a:spcAft>
              <a:buClr>
                <a:schemeClr val="lt1"/>
              </a:buClr>
              <a:buSzPts val="1800"/>
              <a:buFont typeface="Lexend"/>
              <a:buChar char="●"/>
            </a:pPr>
            <a:r>
              <a:rPr lang="es" sz="1800">
                <a:solidFill>
                  <a:schemeClr val="lt1"/>
                </a:solidFill>
                <a:latin typeface="Lexend"/>
                <a:ea typeface="Lexend"/>
                <a:cs typeface="Lexend"/>
                <a:sym typeface="Lexend"/>
              </a:rPr>
              <a:t>Ventajas</a:t>
            </a:r>
            <a:endParaRPr sz="1800">
              <a:solidFill>
                <a:schemeClr val="lt1"/>
              </a:solidFill>
              <a:latin typeface="Lexend"/>
              <a:ea typeface="Lexend"/>
              <a:cs typeface="Lexend"/>
              <a:sym typeface="Lexend"/>
            </a:endParaRPr>
          </a:p>
          <a:p>
            <a:pPr indent="-342900" lvl="0" marL="457200" rtl="0" algn="just">
              <a:spcBef>
                <a:spcPts val="0"/>
              </a:spcBef>
              <a:spcAft>
                <a:spcPts val="0"/>
              </a:spcAft>
              <a:buClr>
                <a:schemeClr val="lt1"/>
              </a:buClr>
              <a:buSzPts val="1800"/>
              <a:buFont typeface="Lexend"/>
              <a:buChar char="●"/>
            </a:pPr>
            <a:r>
              <a:rPr lang="es" sz="1800">
                <a:solidFill>
                  <a:schemeClr val="lt1"/>
                </a:solidFill>
                <a:latin typeface="Lexend"/>
                <a:ea typeface="Lexend"/>
                <a:cs typeface="Lexend"/>
                <a:sym typeface="Lexend"/>
              </a:rPr>
              <a:t>Desventajas</a:t>
            </a:r>
            <a:endParaRPr sz="1800">
              <a:solidFill>
                <a:schemeClr val="lt1"/>
              </a:solidFill>
              <a:latin typeface="Lexend"/>
              <a:ea typeface="Lexend"/>
              <a:cs typeface="Lexend"/>
              <a:sym typeface="Lexend"/>
            </a:endParaRPr>
          </a:p>
          <a:p>
            <a:pPr indent="-342900" lvl="0" marL="457200" rtl="0" algn="just">
              <a:spcBef>
                <a:spcPts val="0"/>
              </a:spcBef>
              <a:spcAft>
                <a:spcPts val="0"/>
              </a:spcAft>
              <a:buClr>
                <a:schemeClr val="lt1"/>
              </a:buClr>
              <a:buSzPts val="1800"/>
              <a:buFont typeface="Lexend"/>
              <a:buChar char="●"/>
            </a:pPr>
            <a:r>
              <a:rPr lang="es" sz="1800">
                <a:solidFill>
                  <a:schemeClr val="lt1"/>
                </a:solidFill>
                <a:latin typeface="Lexend"/>
                <a:ea typeface="Lexend"/>
                <a:cs typeface="Lexend"/>
                <a:sym typeface="Lexend"/>
              </a:rPr>
              <a:t>Softwares</a:t>
            </a:r>
            <a:endParaRPr sz="1800">
              <a:solidFill>
                <a:schemeClr val="lt1"/>
              </a:solidFill>
              <a:latin typeface="Lexend"/>
              <a:ea typeface="Lexend"/>
              <a:cs typeface="Lexend"/>
              <a:sym typeface="Lexend"/>
            </a:endParaRPr>
          </a:p>
        </p:txBody>
      </p:sp>
      <p:pic>
        <p:nvPicPr>
          <p:cNvPr id="79" name="Google Shape;79;p15"/>
          <p:cNvPicPr preferRelativeResize="0"/>
          <p:nvPr/>
        </p:nvPicPr>
        <p:blipFill>
          <a:blip r:embed="rId3">
            <a:alphaModFix/>
          </a:blip>
          <a:stretch>
            <a:fillRect/>
          </a:stretch>
        </p:blipFill>
        <p:spPr>
          <a:xfrm>
            <a:off x="381000" y="1261113"/>
            <a:ext cx="2621275" cy="2621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2597700" y="274125"/>
            <a:ext cx="6296400" cy="75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2900">
                <a:solidFill>
                  <a:schemeClr val="lt2"/>
                </a:solidFill>
                <a:latin typeface="Verdana"/>
                <a:ea typeface="Verdana"/>
                <a:cs typeface="Verdana"/>
                <a:sym typeface="Verdana"/>
              </a:rPr>
              <a:t>¿Qué es una </a:t>
            </a:r>
            <a:r>
              <a:rPr b="1" lang="es" sz="2900">
                <a:solidFill>
                  <a:schemeClr val="lt2"/>
                </a:solidFill>
                <a:latin typeface="Verdana"/>
                <a:ea typeface="Verdana"/>
                <a:cs typeface="Verdana"/>
                <a:sym typeface="Verdana"/>
              </a:rPr>
              <a:t>Energía Limpia?</a:t>
            </a:r>
            <a:endParaRPr b="1" sz="2900">
              <a:solidFill>
                <a:schemeClr val="lt2"/>
              </a:solidFill>
              <a:latin typeface="Verdana"/>
              <a:ea typeface="Verdana"/>
              <a:cs typeface="Verdana"/>
              <a:sym typeface="Verdana"/>
            </a:endParaRPr>
          </a:p>
        </p:txBody>
      </p:sp>
      <p:sp>
        <p:nvSpPr>
          <p:cNvPr id="85" name="Google Shape;85;p16"/>
          <p:cNvSpPr txBox="1"/>
          <p:nvPr>
            <p:ph idx="4294967295" type="subTitle"/>
          </p:nvPr>
        </p:nvSpPr>
        <p:spPr>
          <a:xfrm>
            <a:off x="2696400" y="1094650"/>
            <a:ext cx="6099000" cy="324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latin typeface="Lexend"/>
                <a:ea typeface="Lexend"/>
                <a:cs typeface="Lexend"/>
                <a:sym typeface="Lexend"/>
              </a:rPr>
              <a:t>Básicamente</a:t>
            </a:r>
            <a:r>
              <a:rPr lang="es">
                <a:latin typeface="Lexend"/>
                <a:ea typeface="Lexend"/>
                <a:cs typeface="Lexend"/>
                <a:sym typeface="Lexend"/>
              </a:rPr>
              <a:t> una </a:t>
            </a:r>
            <a:r>
              <a:rPr lang="es">
                <a:latin typeface="Lexend"/>
                <a:ea typeface="Lexend"/>
                <a:cs typeface="Lexend"/>
                <a:sym typeface="Lexend"/>
              </a:rPr>
              <a:t>energía</a:t>
            </a:r>
            <a:r>
              <a:rPr lang="es">
                <a:latin typeface="Lexend"/>
                <a:ea typeface="Lexend"/>
                <a:cs typeface="Lexend"/>
                <a:sym typeface="Lexend"/>
              </a:rPr>
              <a:t> limpia es toda aquella que no genera residuos o gases para el medio ambiente. Esto se logra gracias a que utilizan fuentes naturales abundantes para su producción.</a:t>
            </a:r>
            <a:endParaRPr>
              <a:latin typeface="Lexend"/>
              <a:ea typeface="Lexend"/>
              <a:cs typeface="Lexend"/>
              <a:sym typeface="Lexend"/>
            </a:endParaRPr>
          </a:p>
          <a:p>
            <a:pPr indent="0" lvl="0" marL="0" rtl="0" algn="just">
              <a:spcBef>
                <a:spcPts val="1600"/>
              </a:spcBef>
              <a:spcAft>
                <a:spcPts val="0"/>
              </a:spcAft>
              <a:buNone/>
            </a:pPr>
            <a:r>
              <a:t/>
            </a:r>
            <a:endParaRPr>
              <a:latin typeface="Lexend"/>
              <a:ea typeface="Lexend"/>
              <a:cs typeface="Lexend"/>
              <a:sym typeface="Lexend"/>
            </a:endParaRPr>
          </a:p>
          <a:p>
            <a:pPr indent="0" lvl="0" marL="0" rtl="0" algn="just">
              <a:spcBef>
                <a:spcPts val="1600"/>
              </a:spcBef>
              <a:spcAft>
                <a:spcPts val="1600"/>
              </a:spcAft>
              <a:buNone/>
            </a:pPr>
            <a:r>
              <a:rPr lang="es">
                <a:latin typeface="Lexend"/>
                <a:ea typeface="Lexend"/>
                <a:cs typeface="Lexend"/>
                <a:sym typeface="Lexend"/>
              </a:rPr>
              <a:t>Además</a:t>
            </a:r>
            <a:r>
              <a:rPr lang="es">
                <a:latin typeface="Lexend"/>
                <a:ea typeface="Lexend"/>
                <a:cs typeface="Lexend"/>
                <a:sym typeface="Lexend"/>
              </a:rPr>
              <a:t>, estas fuentes </a:t>
            </a:r>
            <a:r>
              <a:rPr lang="es">
                <a:latin typeface="Lexend"/>
                <a:ea typeface="Lexend"/>
                <a:cs typeface="Lexend"/>
                <a:sym typeface="Lexend"/>
              </a:rPr>
              <a:t>energéticas</a:t>
            </a:r>
            <a:r>
              <a:rPr lang="es">
                <a:latin typeface="Lexend"/>
                <a:ea typeface="Lexend"/>
                <a:cs typeface="Lexend"/>
                <a:sym typeface="Lexend"/>
              </a:rPr>
              <a:t> son </a:t>
            </a:r>
            <a:r>
              <a:rPr lang="es">
                <a:latin typeface="Lexend"/>
                <a:ea typeface="Lexend"/>
                <a:cs typeface="Lexend"/>
                <a:sym typeface="Lexend"/>
              </a:rPr>
              <a:t>hipotéticamente</a:t>
            </a:r>
            <a:r>
              <a:rPr lang="es">
                <a:latin typeface="Lexend"/>
                <a:ea typeface="Lexend"/>
                <a:cs typeface="Lexend"/>
                <a:sym typeface="Lexend"/>
              </a:rPr>
              <a:t> inagotables, las energías limpias están al alcance de todos, son más baratas, están libres de residuos tóxicos y además respetan al planeta.</a:t>
            </a:r>
            <a:endParaRPr>
              <a:latin typeface="Lexend"/>
              <a:ea typeface="Lexend"/>
              <a:cs typeface="Lexend"/>
              <a:sym typeface="Lexend"/>
            </a:endParaRPr>
          </a:p>
        </p:txBody>
      </p:sp>
      <p:pic>
        <p:nvPicPr>
          <p:cNvPr id="86" name="Google Shape;86;p16"/>
          <p:cNvPicPr preferRelativeResize="0"/>
          <p:nvPr/>
        </p:nvPicPr>
        <p:blipFill>
          <a:blip r:embed="rId3">
            <a:alphaModFix/>
          </a:blip>
          <a:stretch>
            <a:fillRect/>
          </a:stretch>
        </p:blipFill>
        <p:spPr>
          <a:xfrm>
            <a:off x="-2256200" y="205200"/>
            <a:ext cx="4733100" cy="4733100"/>
          </a:xfrm>
          <a:prstGeom prst="rect">
            <a:avLst/>
          </a:prstGeom>
          <a:noFill/>
          <a:ln>
            <a:noFill/>
          </a:ln>
        </p:spPr>
      </p:pic>
      <p:sp>
        <p:nvSpPr>
          <p:cNvPr id="87" name="Google Shape;87;p16"/>
          <p:cNvSpPr txBox="1"/>
          <p:nvPr>
            <p:ph type="title"/>
          </p:nvPr>
        </p:nvSpPr>
        <p:spPr>
          <a:xfrm>
            <a:off x="5794800" y="4539575"/>
            <a:ext cx="3273000" cy="75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500">
                <a:solidFill>
                  <a:schemeClr val="lt2"/>
                </a:solidFill>
                <a:latin typeface="Verdana"/>
                <a:ea typeface="Verdana"/>
                <a:cs typeface="Verdana"/>
                <a:sym typeface="Verdana"/>
              </a:rPr>
              <a:t>[ 6 ] (Plan Verde Gob., 2013)</a:t>
            </a:r>
            <a:endParaRPr sz="1500">
              <a:solidFill>
                <a:schemeClr val="lt2"/>
              </a:solidFill>
              <a:latin typeface="Verdana"/>
              <a:ea typeface="Verdana"/>
              <a:cs typeface="Verdana"/>
              <a:sym typeface="Verdana"/>
            </a:endParaRPr>
          </a:p>
          <a:p>
            <a:pPr indent="0" lvl="0" marL="0" rtl="0" algn="ctr">
              <a:spcBef>
                <a:spcPts val="0"/>
              </a:spcBef>
              <a:spcAft>
                <a:spcPts val="0"/>
              </a:spcAft>
              <a:buNone/>
            </a:pPr>
            <a:r>
              <a:t/>
            </a:r>
            <a:endParaRPr sz="1500">
              <a:solidFill>
                <a:schemeClr val="lt2"/>
              </a:solidFill>
              <a:latin typeface="Verdana"/>
              <a:ea typeface="Verdana"/>
              <a:cs typeface="Verdana"/>
              <a:sym typeface="Verdana"/>
            </a:endParaRPr>
          </a:p>
        </p:txBody>
      </p:sp>
      <p:sp>
        <p:nvSpPr>
          <p:cNvPr id="88" name="Google Shape;88;p16"/>
          <p:cNvSpPr txBox="1"/>
          <p:nvPr>
            <p:ph type="title"/>
          </p:nvPr>
        </p:nvSpPr>
        <p:spPr>
          <a:xfrm>
            <a:off x="5975450" y="2339050"/>
            <a:ext cx="3273000" cy="75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500">
                <a:solidFill>
                  <a:schemeClr val="lt2"/>
                </a:solidFill>
                <a:latin typeface="Verdana"/>
                <a:ea typeface="Verdana"/>
                <a:cs typeface="Verdana"/>
                <a:sym typeface="Verdana"/>
              </a:rPr>
              <a:t>[ 1 ] (BBVA, 2022)</a:t>
            </a:r>
            <a:endParaRPr sz="1500">
              <a:solidFill>
                <a:schemeClr val="lt2"/>
              </a:solidFill>
              <a:latin typeface="Verdana"/>
              <a:ea typeface="Verdana"/>
              <a:cs typeface="Verdana"/>
              <a:sym typeface="Verdana"/>
            </a:endParaRPr>
          </a:p>
          <a:p>
            <a:pPr indent="0" lvl="0" marL="0" rtl="0" algn="l">
              <a:spcBef>
                <a:spcPts val="0"/>
              </a:spcBef>
              <a:spcAft>
                <a:spcPts val="0"/>
              </a:spcAft>
              <a:buNone/>
            </a:pPr>
            <a:r>
              <a:t/>
            </a:r>
            <a:endParaRPr sz="1500">
              <a:solidFill>
                <a:schemeClr val="lt2"/>
              </a:solidFill>
              <a:latin typeface="Verdana"/>
              <a:ea typeface="Verdana"/>
              <a:cs typeface="Verdana"/>
              <a:sym typeface="Verdana"/>
            </a:endParaRPr>
          </a:p>
          <a:p>
            <a:pPr indent="0" lvl="0" marL="0" rtl="0" algn="ctr">
              <a:spcBef>
                <a:spcPts val="0"/>
              </a:spcBef>
              <a:spcAft>
                <a:spcPts val="0"/>
              </a:spcAft>
              <a:buNone/>
            </a:pPr>
            <a:r>
              <a:t/>
            </a:r>
            <a:endParaRPr sz="1500">
              <a:solidFill>
                <a:schemeClr val="lt2"/>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586425" y="137700"/>
            <a:ext cx="6496200" cy="184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
                <a:latin typeface="Verdana"/>
                <a:ea typeface="Verdana"/>
                <a:cs typeface="Verdana"/>
                <a:sym typeface="Verdana"/>
              </a:rPr>
              <a:t>¿Qué es la energía solar?</a:t>
            </a:r>
            <a:endParaRPr b="1">
              <a:latin typeface="Verdana"/>
              <a:ea typeface="Verdana"/>
              <a:cs typeface="Verdana"/>
              <a:sym typeface="Verdana"/>
            </a:endParaRPr>
          </a:p>
        </p:txBody>
      </p:sp>
      <p:sp>
        <p:nvSpPr>
          <p:cNvPr id="94" name="Google Shape;94;p17"/>
          <p:cNvSpPr txBox="1"/>
          <p:nvPr/>
        </p:nvSpPr>
        <p:spPr>
          <a:xfrm>
            <a:off x="519750" y="1985400"/>
            <a:ext cx="8104500" cy="2801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sz="1700">
                <a:latin typeface="Lexend"/>
                <a:ea typeface="Lexend"/>
                <a:cs typeface="Lexend"/>
                <a:sym typeface="Lexend"/>
              </a:rPr>
              <a:t>Fuente de energía renovable, lo que significa inagotable, limpia y autogestionada. La energía solar directa es la energía producida desde el Sol sin trandormas que calienta e ilumina.</a:t>
            </a:r>
            <a:endParaRPr sz="1700">
              <a:latin typeface="Lexend"/>
              <a:ea typeface="Lexend"/>
              <a:cs typeface="Lexend"/>
              <a:sym typeface="Lexend"/>
            </a:endParaRPr>
          </a:p>
          <a:p>
            <a:pPr indent="0" lvl="0" marL="0" rtl="0" algn="just">
              <a:spcBef>
                <a:spcPts val="0"/>
              </a:spcBef>
              <a:spcAft>
                <a:spcPts val="0"/>
              </a:spcAft>
              <a:buNone/>
            </a:pPr>
            <a:r>
              <a:t/>
            </a:r>
            <a:endParaRPr sz="1700">
              <a:latin typeface="Lexend"/>
              <a:ea typeface="Lexend"/>
              <a:cs typeface="Lexend"/>
              <a:sym typeface="Lexend"/>
            </a:endParaRPr>
          </a:p>
          <a:p>
            <a:pPr indent="0" lvl="0" marL="0" rtl="0" algn="just">
              <a:spcBef>
                <a:spcPts val="0"/>
              </a:spcBef>
              <a:spcAft>
                <a:spcPts val="0"/>
              </a:spcAft>
              <a:buNone/>
            </a:pPr>
            <a:r>
              <a:rPr lang="es" sz="1700">
                <a:latin typeface="Lexend"/>
                <a:ea typeface="Lexend"/>
                <a:cs typeface="Lexend"/>
                <a:sym typeface="Lexend"/>
              </a:rPr>
              <a:t>Se requieren sistemas de captación y almacenamiento, para así poder hacer uso de la radiación solar de varias maneras:</a:t>
            </a:r>
            <a:endParaRPr sz="1700">
              <a:latin typeface="Lexend"/>
              <a:ea typeface="Lexend"/>
              <a:cs typeface="Lexend"/>
              <a:sym typeface="Lexend"/>
            </a:endParaRPr>
          </a:p>
          <a:p>
            <a:pPr indent="0" lvl="0" marL="0" rtl="0" algn="just">
              <a:spcBef>
                <a:spcPts val="0"/>
              </a:spcBef>
              <a:spcAft>
                <a:spcPts val="0"/>
              </a:spcAft>
              <a:buNone/>
            </a:pPr>
            <a:r>
              <a:t/>
            </a:r>
            <a:endParaRPr sz="1700">
              <a:latin typeface="Lexend"/>
              <a:ea typeface="Lexend"/>
              <a:cs typeface="Lexend"/>
              <a:sym typeface="Lexend"/>
            </a:endParaRPr>
          </a:p>
          <a:p>
            <a:pPr indent="-336550" lvl="0" marL="457200" rtl="0" algn="just">
              <a:spcBef>
                <a:spcPts val="0"/>
              </a:spcBef>
              <a:spcAft>
                <a:spcPts val="0"/>
              </a:spcAft>
              <a:buSzPts val="1700"/>
              <a:buFont typeface="Lexend"/>
              <a:buChar char="●"/>
            </a:pPr>
            <a:r>
              <a:rPr lang="es" sz="1700">
                <a:latin typeface="Lexend"/>
                <a:ea typeface="Lexend"/>
                <a:cs typeface="Lexend"/>
                <a:sym typeface="Lexend"/>
              </a:rPr>
              <a:t>Utilización directa.</a:t>
            </a:r>
            <a:endParaRPr sz="1700">
              <a:latin typeface="Lexend"/>
              <a:ea typeface="Lexend"/>
              <a:cs typeface="Lexend"/>
              <a:sym typeface="Lexend"/>
            </a:endParaRPr>
          </a:p>
          <a:p>
            <a:pPr indent="-336550" lvl="0" marL="457200" rtl="0" algn="just">
              <a:spcBef>
                <a:spcPts val="0"/>
              </a:spcBef>
              <a:spcAft>
                <a:spcPts val="0"/>
              </a:spcAft>
              <a:buSzPts val="1700"/>
              <a:buFont typeface="Lexend"/>
              <a:buChar char="●"/>
            </a:pPr>
            <a:r>
              <a:rPr lang="es" sz="1700">
                <a:latin typeface="Lexend"/>
                <a:ea typeface="Lexend"/>
                <a:cs typeface="Lexend"/>
                <a:sym typeface="Lexend"/>
              </a:rPr>
              <a:t>Transformación en Calor.</a:t>
            </a:r>
            <a:endParaRPr sz="1700">
              <a:latin typeface="Lexend"/>
              <a:ea typeface="Lexend"/>
              <a:cs typeface="Lexend"/>
              <a:sym typeface="Lexend"/>
            </a:endParaRPr>
          </a:p>
          <a:p>
            <a:pPr indent="-336550" lvl="0" marL="457200" rtl="0" algn="just">
              <a:spcBef>
                <a:spcPts val="0"/>
              </a:spcBef>
              <a:spcAft>
                <a:spcPts val="0"/>
              </a:spcAft>
              <a:buSzPts val="1700"/>
              <a:buFont typeface="Lexend"/>
              <a:buChar char="●"/>
            </a:pPr>
            <a:r>
              <a:rPr lang="es" sz="1700">
                <a:latin typeface="Lexend"/>
                <a:ea typeface="Lexend"/>
                <a:cs typeface="Lexend"/>
                <a:sym typeface="Lexend"/>
              </a:rPr>
              <a:t>Transformación en electricidad.</a:t>
            </a:r>
            <a:endParaRPr sz="1700">
              <a:latin typeface="Lexend"/>
              <a:ea typeface="Lexend"/>
              <a:cs typeface="Lexend"/>
              <a:sym typeface="Lexend"/>
            </a:endParaRPr>
          </a:p>
        </p:txBody>
      </p:sp>
      <p:pic>
        <p:nvPicPr>
          <p:cNvPr id="95" name="Google Shape;95;p17"/>
          <p:cNvPicPr preferRelativeResize="0"/>
          <p:nvPr/>
        </p:nvPicPr>
        <p:blipFill>
          <a:blip r:embed="rId3">
            <a:alphaModFix/>
          </a:blip>
          <a:stretch>
            <a:fillRect/>
          </a:stretch>
        </p:blipFill>
        <p:spPr>
          <a:xfrm>
            <a:off x="6655400" y="246188"/>
            <a:ext cx="1459675" cy="1459675"/>
          </a:xfrm>
          <a:prstGeom prst="rect">
            <a:avLst/>
          </a:prstGeom>
          <a:noFill/>
          <a:ln>
            <a:noFill/>
          </a:ln>
        </p:spPr>
      </p:pic>
      <p:sp>
        <p:nvSpPr>
          <p:cNvPr id="96" name="Google Shape;96;p17"/>
          <p:cNvSpPr txBox="1"/>
          <p:nvPr/>
        </p:nvSpPr>
        <p:spPr>
          <a:xfrm>
            <a:off x="5729275" y="4462500"/>
            <a:ext cx="3471900" cy="4155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0"/>
              </a:spcAft>
              <a:buNone/>
            </a:pPr>
            <a:r>
              <a:rPr lang="es" sz="1500">
                <a:solidFill>
                  <a:schemeClr val="lt1"/>
                </a:solidFill>
                <a:latin typeface="Verdana"/>
                <a:ea typeface="Verdana"/>
                <a:cs typeface="Verdana"/>
                <a:sym typeface="Verdana"/>
              </a:rPr>
              <a:t>[ 2 ] (Encolombia, 2010)</a:t>
            </a:r>
            <a:endParaRPr sz="1500">
              <a:solidFill>
                <a:schemeClr val="lt1"/>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2322150" y="-27650"/>
            <a:ext cx="4499700" cy="94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400">
                <a:latin typeface="Verdana"/>
                <a:ea typeface="Verdana"/>
                <a:cs typeface="Verdana"/>
                <a:sym typeface="Verdana"/>
              </a:rPr>
              <a:t>Utilización directa.</a:t>
            </a:r>
            <a:endParaRPr sz="3400">
              <a:latin typeface="Verdana"/>
              <a:ea typeface="Verdana"/>
              <a:cs typeface="Verdana"/>
              <a:sym typeface="Verdana"/>
            </a:endParaRPr>
          </a:p>
        </p:txBody>
      </p:sp>
      <p:sp>
        <p:nvSpPr>
          <p:cNvPr id="102" name="Google Shape;102;p18"/>
          <p:cNvSpPr txBox="1"/>
          <p:nvPr/>
        </p:nvSpPr>
        <p:spPr>
          <a:xfrm>
            <a:off x="1000650" y="852975"/>
            <a:ext cx="71427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a:latin typeface="Lexend"/>
                <a:ea typeface="Lexend"/>
                <a:cs typeface="Lexend"/>
                <a:sym typeface="Lexend"/>
              </a:rPr>
              <a:t>Mediante elementos de acristalamiento con capacidad de absorción de energía térmica, llamada energía solar térmica pasiva.</a:t>
            </a:r>
            <a:endParaRPr>
              <a:latin typeface="Lexend"/>
              <a:ea typeface="Lexend"/>
              <a:cs typeface="Lexend"/>
              <a:sym typeface="Lexend"/>
            </a:endParaRPr>
          </a:p>
        </p:txBody>
      </p:sp>
      <p:sp>
        <p:nvSpPr>
          <p:cNvPr id="103" name="Google Shape;103;p18"/>
          <p:cNvSpPr txBox="1"/>
          <p:nvPr>
            <p:ph type="title"/>
          </p:nvPr>
        </p:nvSpPr>
        <p:spPr>
          <a:xfrm>
            <a:off x="5317975" y="1566225"/>
            <a:ext cx="3537300" cy="94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400">
                <a:latin typeface="Verdana"/>
                <a:ea typeface="Verdana"/>
                <a:cs typeface="Verdana"/>
                <a:sym typeface="Verdana"/>
              </a:rPr>
              <a:t>Transformación en calor.</a:t>
            </a:r>
            <a:endParaRPr sz="3400">
              <a:latin typeface="Verdana"/>
              <a:ea typeface="Verdana"/>
              <a:cs typeface="Verdana"/>
              <a:sym typeface="Verdana"/>
            </a:endParaRPr>
          </a:p>
        </p:txBody>
      </p:sp>
      <p:sp>
        <p:nvSpPr>
          <p:cNvPr id="104" name="Google Shape;104;p18"/>
          <p:cNvSpPr txBox="1"/>
          <p:nvPr/>
        </p:nvSpPr>
        <p:spPr>
          <a:xfrm>
            <a:off x="5621725" y="2697225"/>
            <a:ext cx="3233700" cy="1908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a:latin typeface="Lexend"/>
                <a:ea typeface="Lexend"/>
                <a:cs typeface="Lexend"/>
                <a:sym typeface="Lexend"/>
              </a:rPr>
              <a:t>Conocida </a:t>
            </a:r>
            <a:r>
              <a:rPr lang="es">
                <a:latin typeface="Lexend"/>
                <a:ea typeface="Lexend"/>
                <a:cs typeface="Lexend"/>
                <a:sym typeface="Lexend"/>
              </a:rPr>
              <a:t>como</a:t>
            </a:r>
            <a:r>
              <a:rPr lang="es">
                <a:latin typeface="Lexend"/>
                <a:ea typeface="Lexend"/>
                <a:cs typeface="Lexend"/>
                <a:sym typeface="Lexend"/>
              </a:rPr>
              <a:t> energía solar térmica, aprovecha la radiación emitida por el Sol, para calentar fluidos que circulan en el interior de captadores solares térmicos. Este fluido se puede utilizar para el agua caliente </a:t>
            </a:r>
            <a:r>
              <a:rPr lang="es">
                <a:latin typeface="Lexend"/>
                <a:ea typeface="Lexend"/>
                <a:cs typeface="Lexend"/>
                <a:sym typeface="Lexend"/>
              </a:rPr>
              <a:t>sanitaria</a:t>
            </a:r>
            <a:r>
              <a:rPr lang="es">
                <a:latin typeface="Lexend"/>
                <a:ea typeface="Lexend"/>
                <a:cs typeface="Lexend"/>
                <a:sym typeface="Lexend"/>
              </a:rPr>
              <a:t>, la </a:t>
            </a:r>
            <a:r>
              <a:rPr lang="es">
                <a:latin typeface="Lexend"/>
                <a:ea typeface="Lexend"/>
                <a:cs typeface="Lexend"/>
                <a:sym typeface="Lexend"/>
              </a:rPr>
              <a:t>calefacción</a:t>
            </a:r>
            <a:r>
              <a:rPr lang="es">
                <a:latin typeface="Lexend"/>
                <a:ea typeface="Lexend"/>
                <a:cs typeface="Lexend"/>
                <a:sym typeface="Lexend"/>
              </a:rPr>
              <a:t> de departamentos.</a:t>
            </a:r>
            <a:endParaRPr>
              <a:latin typeface="Lexend"/>
              <a:ea typeface="Lexend"/>
              <a:cs typeface="Lexend"/>
              <a:sym typeface="Lexend"/>
            </a:endParaRPr>
          </a:p>
        </p:txBody>
      </p:sp>
      <p:sp>
        <p:nvSpPr>
          <p:cNvPr id="105" name="Google Shape;105;p18"/>
          <p:cNvSpPr txBox="1"/>
          <p:nvPr>
            <p:ph type="title"/>
          </p:nvPr>
        </p:nvSpPr>
        <p:spPr>
          <a:xfrm>
            <a:off x="373000" y="1566225"/>
            <a:ext cx="3601200" cy="94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400">
                <a:latin typeface="Verdana"/>
                <a:ea typeface="Verdana"/>
                <a:cs typeface="Verdana"/>
                <a:sym typeface="Verdana"/>
              </a:rPr>
              <a:t>Transformación en electricidad.</a:t>
            </a:r>
            <a:endParaRPr sz="3400">
              <a:latin typeface="Verdana"/>
              <a:ea typeface="Verdana"/>
              <a:cs typeface="Verdana"/>
              <a:sym typeface="Verdana"/>
            </a:endParaRPr>
          </a:p>
        </p:txBody>
      </p:sp>
      <p:sp>
        <p:nvSpPr>
          <p:cNvPr id="106" name="Google Shape;106;p18"/>
          <p:cNvSpPr txBox="1"/>
          <p:nvPr/>
        </p:nvSpPr>
        <p:spPr>
          <a:xfrm>
            <a:off x="689800" y="2697225"/>
            <a:ext cx="2846700" cy="2339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a:latin typeface="Lexend"/>
                <a:ea typeface="Lexend"/>
                <a:cs typeface="Lexend"/>
                <a:sym typeface="Lexend"/>
              </a:rPr>
              <a:t>Energía solar fotovoltaica, permite </a:t>
            </a:r>
            <a:r>
              <a:rPr lang="es">
                <a:latin typeface="Lexend"/>
                <a:ea typeface="Lexend"/>
                <a:cs typeface="Lexend"/>
                <a:sym typeface="Lexend"/>
              </a:rPr>
              <a:t>transformar</a:t>
            </a:r>
            <a:r>
              <a:rPr lang="es">
                <a:latin typeface="Lexend"/>
                <a:ea typeface="Lexend"/>
                <a:cs typeface="Lexend"/>
                <a:sym typeface="Lexend"/>
              </a:rPr>
              <a:t> la radiación solar en electricidad mediante células fotovoltaicas integradas a  un módulo solar. La energía producida se puede almacenar en acumuladores (</a:t>
            </a:r>
            <a:r>
              <a:rPr lang="es">
                <a:latin typeface="Lexend"/>
                <a:ea typeface="Lexend"/>
                <a:cs typeface="Lexend"/>
                <a:sym typeface="Lexend"/>
              </a:rPr>
              <a:t>baterías</a:t>
            </a:r>
            <a:r>
              <a:rPr lang="es">
                <a:latin typeface="Lexend"/>
                <a:ea typeface="Lexend"/>
                <a:cs typeface="Lexend"/>
                <a:sym typeface="Lexend"/>
              </a:rPr>
              <a:t>), y posteriormente introducirla a la red eléctrica. </a:t>
            </a:r>
            <a:endParaRPr>
              <a:latin typeface="Lexend"/>
              <a:ea typeface="Lexend"/>
              <a:cs typeface="Lexend"/>
              <a:sym typeface="Lexend"/>
            </a:endParaRPr>
          </a:p>
        </p:txBody>
      </p:sp>
      <p:pic>
        <p:nvPicPr>
          <p:cNvPr id="107" name="Google Shape;107;p18"/>
          <p:cNvPicPr preferRelativeResize="0"/>
          <p:nvPr/>
        </p:nvPicPr>
        <p:blipFill>
          <a:blip r:embed="rId3">
            <a:alphaModFix/>
          </a:blip>
          <a:stretch>
            <a:fillRect/>
          </a:stretch>
        </p:blipFill>
        <p:spPr>
          <a:xfrm>
            <a:off x="4108558" y="3860783"/>
            <a:ext cx="941100" cy="941100"/>
          </a:xfrm>
          <a:prstGeom prst="rect">
            <a:avLst/>
          </a:prstGeom>
          <a:noFill/>
          <a:ln>
            <a:noFill/>
          </a:ln>
        </p:spPr>
      </p:pic>
      <p:pic>
        <p:nvPicPr>
          <p:cNvPr id="108" name="Google Shape;108;p18"/>
          <p:cNvPicPr preferRelativeResize="0"/>
          <p:nvPr/>
        </p:nvPicPr>
        <p:blipFill>
          <a:blip r:embed="rId4">
            <a:alphaModFix/>
          </a:blip>
          <a:stretch>
            <a:fillRect/>
          </a:stretch>
        </p:blipFill>
        <p:spPr>
          <a:xfrm>
            <a:off x="3921762" y="2599203"/>
            <a:ext cx="1314693" cy="941099"/>
          </a:xfrm>
          <a:prstGeom prst="rect">
            <a:avLst/>
          </a:prstGeom>
          <a:noFill/>
          <a:ln>
            <a:noFill/>
          </a:ln>
        </p:spPr>
      </p:pic>
      <p:sp>
        <p:nvSpPr>
          <p:cNvPr id="109" name="Google Shape;109;p18"/>
          <p:cNvSpPr txBox="1"/>
          <p:nvPr/>
        </p:nvSpPr>
        <p:spPr>
          <a:xfrm>
            <a:off x="5807425" y="4605825"/>
            <a:ext cx="3471900" cy="4155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0"/>
              </a:spcAft>
              <a:buNone/>
            </a:pPr>
            <a:r>
              <a:rPr lang="es" sz="1500">
                <a:solidFill>
                  <a:schemeClr val="lt1"/>
                </a:solidFill>
                <a:latin typeface="Verdana"/>
                <a:ea typeface="Verdana"/>
                <a:cs typeface="Verdana"/>
                <a:sym typeface="Verdana"/>
              </a:rPr>
              <a:t>[ 2 ] (Encolombia, 2010)</a:t>
            </a:r>
            <a:endParaRPr sz="1500">
              <a:solidFill>
                <a:schemeClr val="lt1"/>
              </a:solidFill>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2673900" y="362550"/>
            <a:ext cx="6296400" cy="75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2900">
                <a:solidFill>
                  <a:schemeClr val="lt2"/>
                </a:solidFill>
                <a:latin typeface="Verdana"/>
                <a:ea typeface="Verdana"/>
                <a:cs typeface="Verdana"/>
                <a:sym typeface="Verdana"/>
              </a:rPr>
              <a:t>Características</a:t>
            </a:r>
            <a:r>
              <a:rPr b="1" lang="es" sz="2900">
                <a:solidFill>
                  <a:schemeClr val="lt2"/>
                </a:solidFill>
                <a:latin typeface="Verdana"/>
                <a:ea typeface="Verdana"/>
                <a:cs typeface="Verdana"/>
                <a:sym typeface="Verdana"/>
              </a:rPr>
              <a:t> Principales</a:t>
            </a:r>
            <a:endParaRPr b="1" sz="2900">
              <a:solidFill>
                <a:schemeClr val="lt2"/>
              </a:solidFill>
              <a:latin typeface="Verdana"/>
              <a:ea typeface="Verdana"/>
              <a:cs typeface="Verdana"/>
              <a:sym typeface="Verdana"/>
            </a:endParaRPr>
          </a:p>
        </p:txBody>
      </p:sp>
      <p:sp>
        <p:nvSpPr>
          <p:cNvPr id="115" name="Google Shape;115;p19"/>
          <p:cNvSpPr txBox="1"/>
          <p:nvPr>
            <p:ph idx="4294967295" type="subTitle"/>
          </p:nvPr>
        </p:nvSpPr>
        <p:spPr>
          <a:xfrm>
            <a:off x="2772600" y="1170850"/>
            <a:ext cx="6099000" cy="3241200"/>
          </a:xfrm>
          <a:prstGeom prst="rect">
            <a:avLst/>
          </a:prstGeom>
        </p:spPr>
        <p:txBody>
          <a:bodyPr anchorCtr="0" anchor="t" bIns="91425" lIns="91425" spcFirstLastPara="1" rIns="91425" wrap="square" tIns="91425">
            <a:noAutofit/>
          </a:bodyPr>
          <a:lstStyle/>
          <a:p>
            <a:pPr indent="-298450" lvl="0" marL="457200" rtl="0" algn="just">
              <a:spcBef>
                <a:spcPts val="0"/>
              </a:spcBef>
              <a:spcAft>
                <a:spcPts val="0"/>
              </a:spcAft>
              <a:buSzPts val="1100"/>
              <a:buFont typeface="Lexend Medium"/>
              <a:buAutoNum type="arabicPeriod"/>
            </a:pPr>
            <a:r>
              <a:rPr lang="es" sz="1100">
                <a:latin typeface="Lexend Medium"/>
                <a:ea typeface="Lexend Medium"/>
                <a:cs typeface="Lexend Medium"/>
                <a:sym typeface="Lexend Medium"/>
              </a:rPr>
              <a:t>Es una fuente de energía limpia: no produce emisiones de dióxido de carbono ni otros contaminantes, por lo que no contribuye al cambio climático.</a:t>
            </a:r>
            <a:endParaRPr sz="1100">
              <a:latin typeface="Lexend Medium"/>
              <a:ea typeface="Lexend Medium"/>
              <a:cs typeface="Lexend Medium"/>
              <a:sym typeface="Lexend Medium"/>
            </a:endParaRPr>
          </a:p>
          <a:p>
            <a:pPr indent="0" lvl="0" marL="457200" rtl="0" algn="just">
              <a:spcBef>
                <a:spcPts val="0"/>
              </a:spcBef>
              <a:spcAft>
                <a:spcPts val="0"/>
              </a:spcAft>
              <a:buNone/>
            </a:pPr>
            <a:r>
              <a:t/>
            </a:r>
            <a:endParaRPr sz="1100">
              <a:latin typeface="Lexend Medium"/>
              <a:ea typeface="Lexend Medium"/>
              <a:cs typeface="Lexend Medium"/>
              <a:sym typeface="Lexend Medium"/>
            </a:endParaRPr>
          </a:p>
          <a:p>
            <a:pPr indent="-298450" lvl="0" marL="457200" rtl="0" algn="just">
              <a:spcBef>
                <a:spcPts val="0"/>
              </a:spcBef>
              <a:spcAft>
                <a:spcPts val="0"/>
              </a:spcAft>
              <a:buSzPts val="1100"/>
              <a:buFont typeface="Lexend Medium"/>
              <a:buAutoNum type="arabicPeriod"/>
            </a:pPr>
            <a:r>
              <a:rPr lang="es" sz="1100">
                <a:latin typeface="Lexend Medium"/>
                <a:ea typeface="Lexend Medium"/>
                <a:cs typeface="Lexend Medium"/>
                <a:sym typeface="Lexend Medium"/>
              </a:rPr>
              <a:t>Es una fuente de energía dispersa: los sistemas solares se pueden instalar en cualquier lugar que reciba radiación solar, lo que los hace adecuados para áreas remotas o aisladas.</a:t>
            </a:r>
            <a:endParaRPr sz="1100">
              <a:latin typeface="Lexend Medium"/>
              <a:ea typeface="Lexend Medium"/>
              <a:cs typeface="Lexend Medium"/>
              <a:sym typeface="Lexend Medium"/>
            </a:endParaRPr>
          </a:p>
          <a:p>
            <a:pPr indent="0" lvl="0" marL="914400" rtl="0" algn="just">
              <a:spcBef>
                <a:spcPts val="0"/>
              </a:spcBef>
              <a:spcAft>
                <a:spcPts val="0"/>
              </a:spcAft>
              <a:buNone/>
            </a:pPr>
            <a:r>
              <a:t/>
            </a:r>
            <a:endParaRPr sz="1100">
              <a:latin typeface="Lexend Medium"/>
              <a:ea typeface="Lexend Medium"/>
              <a:cs typeface="Lexend Medium"/>
              <a:sym typeface="Lexend Medium"/>
            </a:endParaRPr>
          </a:p>
          <a:p>
            <a:pPr indent="-298450" lvl="0" marL="457200" rtl="0" algn="just">
              <a:spcBef>
                <a:spcPts val="0"/>
              </a:spcBef>
              <a:spcAft>
                <a:spcPts val="0"/>
              </a:spcAft>
              <a:buSzPts val="1100"/>
              <a:buFont typeface="Lexend Medium"/>
              <a:buAutoNum type="arabicPeriod"/>
            </a:pPr>
            <a:r>
              <a:rPr lang="es" sz="1100">
                <a:latin typeface="Lexend Medium"/>
                <a:ea typeface="Lexend Medium"/>
                <a:cs typeface="Lexend Medium"/>
                <a:sym typeface="Lexend Medium"/>
              </a:rPr>
              <a:t>Puede ser complementaria con otras fuentes de energía: se puede combinar con otras tecnologías, como baterías o paneles solares conectados a la red para garantizar un suministro de energía constante.</a:t>
            </a:r>
            <a:endParaRPr sz="1100">
              <a:latin typeface="Lexend Medium"/>
              <a:ea typeface="Lexend Medium"/>
              <a:cs typeface="Lexend Medium"/>
              <a:sym typeface="Lexend Medium"/>
            </a:endParaRPr>
          </a:p>
          <a:p>
            <a:pPr indent="0" lvl="0" marL="457200" rtl="0" algn="just">
              <a:spcBef>
                <a:spcPts val="0"/>
              </a:spcBef>
              <a:spcAft>
                <a:spcPts val="0"/>
              </a:spcAft>
              <a:buNone/>
            </a:pPr>
            <a:r>
              <a:t/>
            </a:r>
            <a:endParaRPr sz="1100">
              <a:latin typeface="Lexend Medium"/>
              <a:ea typeface="Lexend Medium"/>
              <a:cs typeface="Lexend Medium"/>
              <a:sym typeface="Lexend Medium"/>
            </a:endParaRPr>
          </a:p>
          <a:p>
            <a:pPr indent="-298450" lvl="0" marL="457200" rtl="0" algn="just">
              <a:spcBef>
                <a:spcPts val="0"/>
              </a:spcBef>
              <a:spcAft>
                <a:spcPts val="0"/>
              </a:spcAft>
              <a:buSzPts val="1100"/>
              <a:buFont typeface="Lexend Medium"/>
              <a:buAutoNum type="arabicPeriod"/>
            </a:pPr>
            <a:r>
              <a:rPr lang="es" sz="1100">
                <a:latin typeface="Lexend Medium"/>
                <a:ea typeface="Lexend Medium"/>
                <a:cs typeface="Lexend Medium"/>
                <a:sym typeface="Lexend Medium"/>
              </a:rPr>
              <a:t>El costo de producción de energía solar ha disminuido significativamente en los últimos años, haciéndola más accesible y rentable.</a:t>
            </a:r>
            <a:endParaRPr sz="1100">
              <a:latin typeface="Lexend Medium"/>
              <a:ea typeface="Lexend Medium"/>
              <a:cs typeface="Lexend Medium"/>
              <a:sym typeface="Lexend Medium"/>
            </a:endParaRPr>
          </a:p>
          <a:p>
            <a:pPr indent="0" lvl="0" marL="914400" rtl="0" algn="just">
              <a:spcBef>
                <a:spcPts val="0"/>
              </a:spcBef>
              <a:spcAft>
                <a:spcPts val="0"/>
              </a:spcAft>
              <a:buNone/>
            </a:pPr>
            <a:r>
              <a:t/>
            </a:r>
            <a:endParaRPr sz="1100">
              <a:latin typeface="Lexend Medium"/>
              <a:ea typeface="Lexend Medium"/>
              <a:cs typeface="Lexend Medium"/>
              <a:sym typeface="Lexend Medium"/>
            </a:endParaRPr>
          </a:p>
          <a:p>
            <a:pPr indent="-298450" lvl="0" marL="457200" rtl="0" algn="just">
              <a:spcBef>
                <a:spcPts val="0"/>
              </a:spcBef>
              <a:spcAft>
                <a:spcPts val="0"/>
              </a:spcAft>
              <a:buSzPts val="1100"/>
              <a:buFont typeface="Lexend Medium"/>
              <a:buAutoNum type="arabicPeriod"/>
            </a:pPr>
            <a:r>
              <a:rPr lang="es" sz="1100">
                <a:latin typeface="Lexend Medium"/>
                <a:ea typeface="Lexend Medium"/>
                <a:cs typeface="Lexend Medium"/>
                <a:sym typeface="Lexend Medium"/>
              </a:rPr>
              <a:t>Es escalable, se pueden instalar paneles solares en edificios, hogares, y parques solares para adaptarse a las necesidades energéticas específicas.</a:t>
            </a:r>
            <a:endParaRPr>
              <a:solidFill>
                <a:schemeClr val="lt2"/>
              </a:solidFill>
              <a:latin typeface="Lexend Medium"/>
              <a:ea typeface="Lexend Medium"/>
              <a:cs typeface="Lexend Medium"/>
              <a:sym typeface="Lexend Medium"/>
            </a:endParaRPr>
          </a:p>
        </p:txBody>
      </p:sp>
      <p:pic>
        <p:nvPicPr>
          <p:cNvPr id="116" name="Google Shape;116;p19"/>
          <p:cNvPicPr preferRelativeResize="0"/>
          <p:nvPr/>
        </p:nvPicPr>
        <p:blipFill>
          <a:blip r:embed="rId3">
            <a:alphaModFix/>
          </a:blip>
          <a:stretch>
            <a:fillRect/>
          </a:stretch>
        </p:blipFill>
        <p:spPr>
          <a:xfrm flipH="1">
            <a:off x="-1514025" y="124674"/>
            <a:ext cx="4287400" cy="4287375"/>
          </a:xfrm>
          <a:prstGeom prst="rect">
            <a:avLst/>
          </a:prstGeom>
          <a:noFill/>
          <a:ln>
            <a:noFill/>
          </a:ln>
        </p:spPr>
      </p:pic>
      <p:sp>
        <p:nvSpPr>
          <p:cNvPr id="117" name="Google Shape;117;p19"/>
          <p:cNvSpPr txBox="1"/>
          <p:nvPr/>
        </p:nvSpPr>
        <p:spPr>
          <a:xfrm>
            <a:off x="85500" y="4486950"/>
            <a:ext cx="3471900" cy="4155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0"/>
              </a:spcAft>
              <a:buNone/>
            </a:pPr>
            <a:r>
              <a:rPr lang="es" sz="1500">
                <a:solidFill>
                  <a:schemeClr val="lt2"/>
                </a:solidFill>
                <a:latin typeface="Verdana"/>
                <a:ea typeface="Verdana"/>
                <a:cs typeface="Verdana"/>
                <a:sym typeface="Verdana"/>
              </a:rPr>
              <a:t>[ 7 ] (Rodríguez Parra, J., 2022)</a:t>
            </a:r>
            <a:endParaRPr sz="1500">
              <a:solidFill>
                <a:schemeClr val="lt2"/>
              </a:solidFill>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p:nvPr/>
        </p:nvSpPr>
        <p:spPr>
          <a:xfrm>
            <a:off x="381000" y="2977950"/>
            <a:ext cx="1356600" cy="135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txBox="1"/>
          <p:nvPr>
            <p:ph type="title"/>
          </p:nvPr>
        </p:nvSpPr>
        <p:spPr>
          <a:xfrm>
            <a:off x="256350" y="195350"/>
            <a:ext cx="8631300" cy="79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s" sz="3500">
                <a:solidFill>
                  <a:schemeClr val="lt2"/>
                </a:solidFill>
                <a:latin typeface="Verdana"/>
                <a:ea typeface="Verdana"/>
                <a:cs typeface="Verdana"/>
                <a:sym typeface="Verdana"/>
              </a:rPr>
              <a:t>¿Cómo funciona </a:t>
            </a:r>
            <a:r>
              <a:rPr b="1" lang="es" sz="3500">
                <a:solidFill>
                  <a:schemeClr val="lt2"/>
                </a:solidFill>
                <a:latin typeface="Verdana"/>
                <a:ea typeface="Verdana"/>
                <a:cs typeface="Verdana"/>
                <a:sym typeface="Verdana"/>
              </a:rPr>
              <a:t>la energía</a:t>
            </a:r>
            <a:r>
              <a:rPr b="1" lang="es" sz="3500">
                <a:solidFill>
                  <a:schemeClr val="lt2"/>
                </a:solidFill>
                <a:latin typeface="Verdana"/>
                <a:ea typeface="Verdana"/>
                <a:cs typeface="Verdana"/>
                <a:sym typeface="Verdana"/>
              </a:rPr>
              <a:t> solar?</a:t>
            </a:r>
            <a:endParaRPr b="1" sz="3300">
              <a:solidFill>
                <a:schemeClr val="lt2"/>
              </a:solidFill>
              <a:latin typeface="Verdana"/>
              <a:ea typeface="Verdana"/>
              <a:cs typeface="Verdana"/>
              <a:sym typeface="Verdana"/>
            </a:endParaRPr>
          </a:p>
        </p:txBody>
      </p:sp>
      <p:sp>
        <p:nvSpPr>
          <p:cNvPr id="124" name="Google Shape;124;p20"/>
          <p:cNvSpPr txBox="1"/>
          <p:nvPr>
            <p:ph type="title"/>
          </p:nvPr>
        </p:nvSpPr>
        <p:spPr>
          <a:xfrm>
            <a:off x="368150" y="994550"/>
            <a:ext cx="3342300" cy="44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2000">
                <a:latin typeface="Lexend"/>
                <a:ea typeface="Lexend"/>
                <a:cs typeface="Lexend"/>
                <a:sym typeface="Lexend"/>
              </a:rPr>
              <a:t>Orígenes</a:t>
            </a:r>
            <a:r>
              <a:rPr lang="es" sz="2000">
                <a:latin typeface="Lexend"/>
                <a:ea typeface="Lexend"/>
                <a:cs typeface="Lexend"/>
                <a:sym typeface="Lexend"/>
              </a:rPr>
              <a:t>: energía nuclear</a:t>
            </a:r>
            <a:endParaRPr sz="2000">
              <a:latin typeface="Lexend"/>
              <a:ea typeface="Lexend"/>
              <a:cs typeface="Lexend"/>
              <a:sym typeface="Lexend"/>
            </a:endParaRPr>
          </a:p>
        </p:txBody>
      </p:sp>
      <p:sp>
        <p:nvSpPr>
          <p:cNvPr id="125" name="Google Shape;125;p20"/>
          <p:cNvSpPr txBox="1"/>
          <p:nvPr/>
        </p:nvSpPr>
        <p:spPr>
          <a:xfrm>
            <a:off x="368150" y="1462650"/>
            <a:ext cx="8029500" cy="1354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a:solidFill>
                  <a:schemeClr val="lt1"/>
                </a:solidFill>
                <a:latin typeface="Lexend"/>
                <a:ea typeface="Lexend"/>
                <a:cs typeface="Lexend"/>
                <a:sym typeface="Lexend"/>
              </a:rPr>
              <a:t>El sol se puede considerar como una esfera de gas en ebullición, dentro se encuentra a temperaturas de hasta 15 millones de grados, y por constituye un reactor nuclear. Su combustible es principalmente </a:t>
            </a:r>
            <a:r>
              <a:rPr lang="es">
                <a:solidFill>
                  <a:schemeClr val="lt1"/>
                </a:solidFill>
                <a:latin typeface="Lexend"/>
                <a:ea typeface="Lexend"/>
                <a:cs typeface="Lexend"/>
                <a:sym typeface="Lexend"/>
              </a:rPr>
              <a:t>hidrógeno</a:t>
            </a:r>
            <a:r>
              <a:rPr lang="es">
                <a:solidFill>
                  <a:schemeClr val="lt1"/>
                </a:solidFill>
                <a:latin typeface="Lexend"/>
                <a:ea typeface="Lexend"/>
                <a:cs typeface="Lexend"/>
                <a:sym typeface="Lexend"/>
              </a:rPr>
              <a:t>, que gracias a la gran presión dentro del sol, estas </a:t>
            </a:r>
            <a:r>
              <a:rPr lang="es">
                <a:solidFill>
                  <a:schemeClr val="lt1"/>
                </a:solidFill>
                <a:latin typeface="Lexend"/>
                <a:ea typeface="Lexend"/>
                <a:cs typeface="Lexend"/>
                <a:sym typeface="Lexend"/>
              </a:rPr>
              <a:t>partículas</a:t>
            </a:r>
            <a:r>
              <a:rPr lang="es">
                <a:solidFill>
                  <a:schemeClr val="lt1"/>
                </a:solidFill>
                <a:latin typeface="Lexend"/>
                <a:ea typeface="Lexend"/>
                <a:cs typeface="Lexend"/>
                <a:sym typeface="Lexend"/>
              </a:rPr>
              <a:t> se fusionan generando </a:t>
            </a:r>
            <a:r>
              <a:rPr lang="es">
                <a:solidFill>
                  <a:schemeClr val="lt1"/>
                </a:solidFill>
                <a:latin typeface="Lexend"/>
                <a:ea typeface="Lexend"/>
                <a:cs typeface="Lexend"/>
                <a:sym typeface="Lexend"/>
              </a:rPr>
              <a:t>átomos </a:t>
            </a:r>
            <a:r>
              <a:rPr lang="es">
                <a:solidFill>
                  <a:schemeClr val="lt1"/>
                </a:solidFill>
                <a:latin typeface="Lexend"/>
                <a:ea typeface="Lexend"/>
                <a:cs typeface="Lexend"/>
                <a:sym typeface="Lexend"/>
              </a:rPr>
              <a:t>de Helio, siendo el Helio más pesado.</a:t>
            </a:r>
            <a:r>
              <a:rPr lang="es" sz="2000">
                <a:latin typeface="Lexend"/>
                <a:ea typeface="Lexend"/>
                <a:cs typeface="Lexend"/>
                <a:sym typeface="Lexend"/>
              </a:rPr>
              <a:t>Orígenes: energía nuclear</a:t>
            </a:r>
            <a:endParaRPr>
              <a:solidFill>
                <a:schemeClr val="lt1"/>
              </a:solidFill>
              <a:latin typeface="Lexend"/>
              <a:ea typeface="Lexend"/>
              <a:cs typeface="Lexend"/>
              <a:sym typeface="Lexend"/>
            </a:endParaRPr>
          </a:p>
        </p:txBody>
      </p:sp>
      <p:sp>
        <p:nvSpPr>
          <p:cNvPr id="126" name="Google Shape;126;p20"/>
          <p:cNvSpPr txBox="1"/>
          <p:nvPr/>
        </p:nvSpPr>
        <p:spPr>
          <a:xfrm>
            <a:off x="368150" y="3054150"/>
            <a:ext cx="4488300" cy="169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a:solidFill>
                  <a:schemeClr val="lt1"/>
                </a:solidFill>
                <a:latin typeface="Lexend"/>
                <a:ea typeface="Lexend"/>
                <a:cs typeface="Lexend"/>
                <a:sym typeface="Lexend"/>
              </a:rPr>
              <a:t>Mediante una cadena de reacciones nucleares conocida como “cadena p-p” (protón-protón), cada cuatro </a:t>
            </a:r>
            <a:r>
              <a:rPr lang="es">
                <a:solidFill>
                  <a:schemeClr val="lt1"/>
                </a:solidFill>
                <a:latin typeface="Lexend"/>
                <a:ea typeface="Lexend"/>
                <a:cs typeface="Lexend"/>
                <a:sym typeface="Lexend"/>
              </a:rPr>
              <a:t>átomos</a:t>
            </a:r>
            <a:r>
              <a:rPr lang="es">
                <a:solidFill>
                  <a:schemeClr val="lt1"/>
                </a:solidFill>
                <a:latin typeface="Lexend"/>
                <a:ea typeface="Lexend"/>
                <a:cs typeface="Lexend"/>
                <a:sym typeface="Lexend"/>
              </a:rPr>
              <a:t> de </a:t>
            </a:r>
            <a:r>
              <a:rPr lang="es">
                <a:solidFill>
                  <a:schemeClr val="lt1"/>
                </a:solidFill>
                <a:latin typeface="Lexend"/>
                <a:ea typeface="Lexend"/>
                <a:cs typeface="Lexend"/>
                <a:sym typeface="Lexend"/>
              </a:rPr>
              <a:t>Hidrógeno</a:t>
            </a:r>
            <a:r>
              <a:rPr lang="es">
                <a:solidFill>
                  <a:schemeClr val="lt1"/>
                </a:solidFill>
                <a:latin typeface="Lexend"/>
                <a:ea typeface="Lexend"/>
                <a:cs typeface="Lexend"/>
                <a:sym typeface="Lexend"/>
              </a:rPr>
              <a:t> da lugar a uno de Helio. Pero en la reacción, hay una pequeña fracción de masa (un 0.7%) que se convierte en energía de acuerdo a la </a:t>
            </a:r>
            <a:r>
              <a:rPr lang="es">
                <a:solidFill>
                  <a:schemeClr val="lt1"/>
                </a:solidFill>
                <a:latin typeface="Lexend"/>
                <a:ea typeface="Lexend"/>
                <a:cs typeface="Lexend"/>
                <a:sym typeface="Lexend"/>
              </a:rPr>
              <a:t>fórmula</a:t>
            </a:r>
            <a:r>
              <a:rPr lang="es">
                <a:solidFill>
                  <a:schemeClr val="lt1"/>
                </a:solidFill>
                <a:latin typeface="Lexend"/>
                <a:ea typeface="Lexend"/>
                <a:cs typeface="Lexend"/>
                <a:sym typeface="Lexend"/>
              </a:rPr>
              <a:t> de Einstein E=mc^2.</a:t>
            </a:r>
            <a:endParaRPr>
              <a:solidFill>
                <a:schemeClr val="lt1"/>
              </a:solidFill>
              <a:latin typeface="Lexend"/>
              <a:ea typeface="Lexend"/>
              <a:cs typeface="Lexend"/>
              <a:sym typeface="Lexend"/>
            </a:endParaRPr>
          </a:p>
        </p:txBody>
      </p:sp>
      <p:pic>
        <p:nvPicPr>
          <p:cNvPr id="127" name="Google Shape;127;p20"/>
          <p:cNvPicPr preferRelativeResize="0"/>
          <p:nvPr/>
        </p:nvPicPr>
        <p:blipFill>
          <a:blip r:embed="rId3">
            <a:alphaModFix/>
          </a:blip>
          <a:stretch>
            <a:fillRect/>
          </a:stretch>
        </p:blipFill>
        <p:spPr>
          <a:xfrm>
            <a:off x="5571252" y="2495232"/>
            <a:ext cx="1423513" cy="1423522"/>
          </a:xfrm>
          <a:prstGeom prst="rect">
            <a:avLst/>
          </a:prstGeom>
          <a:noFill/>
          <a:ln>
            <a:noFill/>
          </a:ln>
        </p:spPr>
      </p:pic>
      <p:pic>
        <p:nvPicPr>
          <p:cNvPr id="128" name="Google Shape;128;p20"/>
          <p:cNvPicPr preferRelativeResize="0"/>
          <p:nvPr/>
        </p:nvPicPr>
        <p:blipFill>
          <a:blip r:embed="rId3">
            <a:alphaModFix/>
          </a:blip>
          <a:stretch>
            <a:fillRect/>
          </a:stretch>
        </p:blipFill>
        <p:spPr>
          <a:xfrm rot="10800000">
            <a:off x="6683417" y="3451885"/>
            <a:ext cx="1423513" cy="1423522"/>
          </a:xfrm>
          <a:prstGeom prst="rect">
            <a:avLst/>
          </a:prstGeom>
          <a:noFill/>
          <a:ln>
            <a:noFill/>
          </a:ln>
        </p:spPr>
      </p:pic>
      <p:pic>
        <p:nvPicPr>
          <p:cNvPr id="129" name="Google Shape;129;p20"/>
          <p:cNvPicPr preferRelativeResize="0"/>
          <p:nvPr/>
        </p:nvPicPr>
        <p:blipFill>
          <a:blip r:embed="rId3">
            <a:alphaModFix/>
          </a:blip>
          <a:stretch>
            <a:fillRect/>
          </a:stretch>
        </p:blipFill>
        <p:spPr>
          <a:xfrm rot="7263704">
            <a:off x="4926704" y="3302396"/>
            <a:ext cx="1423519" cy="1423516"/>
          </a:xfrm>
          <a:prstGeom prst="rect">
            <a:avLst/>
          </a:prstGeom>
          <a:noFill/>
          <a:ln>
            <a:noFill/>
          </a:ln>
        </p:spPr>
      </p:pic>
      <p:pic>
        <p:nvPicPr>
          <p:cNvPr id="130" name="Google Shape;130;p20"/>
          <p:cNvPicPr preferRelativeResize="0"/>
          <p:nvPr/>
        </p:nvPicPr>
        <p:blipFill>
          <a:blip r:embed="rId3">
            <a:alphaModFix/>
          </a:blip>
          <a:stretch>
            <a:fillRect/>
          </a:stretch>
        </p:blipFill>
        <p:spPr>
          <a:xfrm rot="6224363">
            <a:off x="7139026" y="2557009"/>
            <a:ext cx="1423522" cy="1423514"/>
          </a:xfrm>
          <a:prstGeom prst="rect">
            <a:avLst/>
          </a:prstGeom>
          <a:noFill/>
          <a:ln>
            <a:noFill/>
          </a:ln>
        </p:spPr>
      </p:pic>
      <p:sp>
        <p:nvSpPr>
          <p:cNvPr id="131" name="Google Shape;131;p20"/>
          <p:cNvSpPr txBox="1"/>
          <p:nvPr/>
        </p:nvSpPr>
        <p:spPr>
          <a:xfrm>
            <a:off x="381000" y="4560000"/>
            <a:ext cx="4215000" cy="415500"/>
          </a:xfrm>
          <a:prstGeom prst="rect">
            <a:avLst/>
          </a:prstGeom>
          <a:noFill/>
          <a:ln>
            <a:noFill/>
          </a:ln>
        </p:spPr>
        <p:txBody>
          <a:bodyPr anchorCtr="0" anchor="t" bIns="91425" lIns="91425" spcFirstLastPara="1" rIns="91425" wrap="square" tIns="91425">
            <a:spAutoFit/>
          </a:bodyPr>
          <a:lstStyle/>
          <a:p>
            <a:pPr indent="0" lvl="0" marL="0" rtl="0" algn="r">
              <a:lnSpc>
                <a:spcPct val="120000"/>
              </a:lnSpc>
              <a:spcBef>
                <a:spcPts val="0"/>
              </a:spcBef>
              <a:spcAft>
                <a:spcPts val="0"/>
              </a:spcAft>
              <a:buNone/>
            </a:pPr>
            <a:r>
              <a:rPr lang="es" sz="1500">
                <a:solidFill>
                  <a:schemeClr val="lt2"/>
                </a:solidFill>
                <a:latin typeface="Verdana"/>
                <a:ea typeface="Verdana"/>
                <a:cs typeface="Verdana"/>
                <a:sym typeface="Verdana"/>
              </a:rPr>
              <a:t>[ 5 ] (Zirker, J. B., 2022)</a:t>
            </a:r>
            <a:endParaRPr sz="1500">
              <a:solidFill>
                <a:schemeClr val="lt2"/>
              </a:solidFill>
              <a:latin typeface="Verdana"/>
              <a:ea typeface="Verdana"/>
              <a:cs typeface="Verdana"/>
              <a:sym typeface="Verdana"/>
            </a:endParaRPr>
          </a:p>
        </p:txBody>
      </p:sp>
      <p:sp>
        <p:nvSpPr>
          <p:cNvPr id="132" name="Google Shape;132;p20"/>
          <p:cNvSpPr txBox="1"/>
          <p:nvPr/>
        </p:nvSpPr>
        <p:spPr>
          <a:xfrm>
            <a:off x="1366700" y="2607625"/>
            <a:ext cx="3710400" cy="4155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0"/>
              </a:spcAft>
              <a:buNone/>
            </a:pPr>
            <a:r>
              <a:rPr lang="es" sz="1500">
                <a:solidFill>
                  <a:schemeClr val="lt2"/>
                </a:solidFill>
                <a:latin typeface="Verdana"/>
                <a:ea typeface="Verdana"/>
                <a:cs typeface="Verdana"/>
                <a:sym typeface="Verdana"/>
              </a:rPr>
              <a:t>[ 3 ] (Fundación Confemetal, 2007)</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p:nvPr/>
        </p:nvSpPr>
        <p:spPr>
          <a:xfrm>
            <a:off x="4899150" y="3699450"/>
            <a:ext cx="1173000" cy="1173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txBox="1"/>
          <p:nvPr>
            <p:ph type="title"/>
          </p:nvPr>
        </p:nvSpPr>
        <p:spPr>
          <a:xfrm>
            <a:off x="598075" y="913225"/>
            <a:ext cx="3063600" cy="54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s" sz="3100">
                <a:latin typeface="Verdana"/>
                <a:ea typeface="Verdana"/>
                <a:cs typeface="Verdana"/>
                <a:sym typeface="Verdana"/>
              </a:rPr>
              <a:t>Radiación solar</a:t>
            </a:r>
            <a:endParaRPr b="1" sz="3100">
              <a:latin typeface="Verdana"/>
              <a:ea typeface="Verdana"/>
              <a:cs typeface="Verdana"/>
              <a:sym typeface="Verdana"/>
            </a:endParaRPr>
          </a:p>
        </p:txBody>
      </p:sp>
      <p:pic>
        <p:nvPicPr>
          <p:cNvPr id="139" name="Google Shape;139;p21"/>
          <p:cNvPicPr preferRelativeResize="0"/>
          <p:nvPr/>
        </p:nvPicPr>
        <p:blipFill>
          <a:blip r:embed="rId3">
            <a:alphaModFix/>
          </a:blip>
          <a:stretch>
            <a:fillRect/>
          </a:stretch>
        </p:blipFill>
        <p:spPr>
          <a:xfrm>
            <a:off x="3714750" y="206275"/>
            <a:ext cx="1714500" cy="1714500"/>
          </a:xfrm>
          <a:prstGeom prst="rect">
            <a:avLst/>
          </a:prstGeom>
          <a:noFill/>
          <a:ln>
            <a:noFill/>
          </a:ln>
        </p:spPr>
      </p:pic>
      <p:sp>
        <p:nvSpPr>
          <p:cNvPr id="140" name="Google Shape;140;p21"/>
          <p:cNvSpPr txBox="1"/>
          <p:nvPr/>
        </p:nvSpPr>
        <p:spPr>
          <a:xfrm>
            <a:off x="265975" y="1528250"/>
            <a:ext cx="3575400" cy="2986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a:latin typeface="Lexend"/>
                <a:ea typeface="Lexend"/>
                <a:cs typeface="Lexend"/>
                <a:sym typeface="Lexend"/>
              </a:rPr>
              <a:t>El valor de la </a:t>
            </a:r>
            <a:r>
              <a:rPr lang="es">
                <a:latin typeface="Lexend"/>
                <a:ea typeface="Lexend"/>
                <a:cs typeface="Lexend"/>
                <a:sym typeface="Lexend"/>
              </a:rPr>
              <a:t>radiación</a:t>
            </a:r>
            <a:r>
              <a:rPr lang="es">
                <a:latin typeface="Lexend"/>
                <a:ea typeface="Lexend"/>
                <a:cs typeface="Lexend"/>
                <a:sym typeface="Lexend"/>
              </a:rPr>
              <a:t> solar fuera de la </a:t>
            </a:r>
            <a:r>
              <a:rPr lang="es">
                <a:latin typeface="Lexend"/>
                <a:ea typeface="Lexend"/>
                <a:cs typeface="Lexend"/>
                <a:sym typeface="Lexend"/>
              </a:rPr>
              <a:t>atmósfera</a:t>
            </a:r>
            <a:r>
              <a:rPr lang="es">
                <a:latin typeface="Lexend"/>
                <a:ea typeface="Lexend"/>
                <a:cs typeface="Lexend"/>
                <a:sym typeface="Lexend"/>
              </a:rPr>
              <a:t> sobre una superficie perpendicular a los rayos solares es una constante de 13.50(3W/m2), </a:t>
            </a:r>
            <a:r>
              <a:rPr lang="es">
                <a:latin typeface="Lexend"/>
                <a:ea typeface="Lexend"/>
                <a:cs typeface="Lexend"/>
                <a:sym typeface="Lexend"/>
              </a:rPr>
              <a:t>varía</a:t>
            </a:r>
            <a:r>
              <a:rPr lang="es">
                <a:latin typeface="Lexend"/>
                <a:ea typeface="Lexend"/>
                <a:cs typeface="Lexend"/>
                <a:sym typeface="Lexend"/>
              </a:rPr>
              <a:t> durante el año un +-3%, debido a la </a:t>
            </a:r>
            <a:r>
              <a:rPr lang="es">
                <a:latin typeface="Lexend"/>
                <a:ea typeface="Lexend"/>
                <a:cs typeface="Lexend"/>
                <a:sym typeface="Lexend"/>
              </a:rPr>
              <a:t>órbita</a:t>
            </a:r>
            <a:r>
              <a:rPr lang="es">
                <a:latin typeface="Lexend"/>
                <a:ea typeface="Lexend"/>
                <a:cs typeface="Lexend"/>
                <a:sym typeface="Lexend"/>
              </a:rPr>
              <a:t> </a:t>
            </a:r>
            <a:r>
              <a:rPr lang="es">
                <a:latin typeface="Lexend"/>
                <a:ea typeface="Lexend"/>
                <a:cs typeface="Lexend"/>
                <a:sym typeface="Lexend"/>
              </a:rPr>
              <a:t>elíptica</a:t>
            </a:r>
            <a:r>
              <a:rPr lang="es">
                <a:latin typeface="Lexend"/>
                <a:ea typeface="Lexend"/>
                <a:cs typeface="Lexend"/>
                <a:sym typeface="Lexend"/>
              </a:rPr>
              <a:t> de la tierra.</a:t>
            </a:r>
            <a:endParaRPr>
              <a:latin typeface="Lexend"/>
              <a:ea typeface="Lexend"/>
              <a:cs typeface="Lexend"/>
              <a:sym typeface="Lexend"/>
            </a:endParaRPr>
          </a:p>
          <a:p>
            <a:pPr indent="0" lvl="0" marL="0" rtl="0" algn="just">
              <a:spcBef>
                <a:spcPts val="0"/>
              </a:spcBef>
              <a:spcAft>
                <a:spcPts val="0"/>
              </a:spcAft>
              <a:buNone/>
            </a:pPr>
            <a:r>
              <a:t/>
            </a:r>
            <a:endParaRPr>
              <a:latin typeface="Lexend"/>
              <a:ea typeface="Lexend"/>
              <a:cs typeface="Lexend"/>
              <a:sym typeface="Lexend"/>
            </a:endParaRPr>
          </a:p>
          <a:p>
            <a:pPr indent="0" lvl="0" marL="0" rtl="0" algn="just">
              <a:spcBef>
                <a:spcPts val="0"/>
              </a:spcBef>
              <a:spcAft>
                <a:spcPts val="0"/>
              </a:spcAft>
              <a:buNone/>
            </a:pPr>
            <a:r>
              <a:t/>
            </a:r>
            <a:endParaRPr>
              <a:latin typeface="Lexend"/>
              <a:ea typeface="Lexend"/>
              <a:cs typeface="Lexend"/>
              <a:sym typeface="Lexend"/>
            </a:endParaRPr>
          </a:p>
          <a:p>
            <a:pPr indent="0" lvl="0" marL="0" rtl="0" algn="just">
              <a:spcBef>
                <a:spcPts val="0"/>
              </a:spcBef>
              <a:spcAft>
                <a:spcPts val="0"/>
              </a:spcAft>
              <a:buNone/>
            </a:pPr>
            <a:r>
              <a:t/>
            </a:r>
            <a:endParaRPr>
              <a:latin typeface="Lexend"/>
              <a:ea typeface="Lexend"/>
              <a:cs typeface="Lexend"/>
              <a:sym typeface="Lexend"/>
            </a:endParaRPr>
          </a:p>
          <a:p>
            <a:pPr indent="0" lvl="0" marL="0" rtl="0" algn="just">
              <a:spcBef>
                <a:spcPts val="0"/>
              </a:spcBef>
              <a:spcAft>
                <a:spcPts val="0"/>
              </a:spcAft>
              <a:buNone/>
            </a:pPr>
            <a:r>
              <a:t/>
            </a:r>
            <a:endParaRPr>
              <a:latin typeface="Lexend"/>
              <a:ea typeface="Lexend"/>
              <a:cs typeface="Lexend"/>
              <a:sym typeface="Lexend"/>
            </a:endParaRPr>
          </a:p>
          <a:p>
            <a:pPr indent="0" lvl="0" marL="0" rtl="0" algn="just">
              <a:spcBef>
                <a:spcPts val="0"/>
              </a:spcBef>
              <a:spcAft>
                <a:spcPts val="0"/>
              </a:spcAft>
              <a:buClr>
                <a:schemeClr val="dk1"/>
              </a:buClr>
              <a:buSzPts val="1100"/>
              <a:buFont typeface="Arial"/>
              <a:buNone/>
            </a:pPr>
            <a:r>
              <a:rPr lang="es">
                <a:solidFill>
                  <a:schemeClr val="dk1"/>
                </a:solidFill>
                <a:latin typeface="Lexend"/>
                <a:ea typeface="Lexend"/>
                <a:cs typeface="Lexend"/>
                <a:sym typeface="Lexend"/>
              </a:rPr>
              <a:t>A la tierra solo llega ⅓ de la energía que penetra a la atmósfera, de la cual 70% cae al mar.</a:t>
            </a:r>
            <a:endParaRPr>
              <a:latin typeface="Lexend"/>
              <a:ea typeface="Lexend"/>
              <a:cs typeface="Lexend"/>
              <a:sym typeface="Lexend"/>
            </a:endParaRPr>
          </a:p>
        </p:txBody>
      </p:sp>
      <p:pic>
        <p:nvPicPr>
          <p:cNvPr id="141" name="Google Shape;141;p21"/>
          <p:cNvPicPr preferRelativeResize="0"/>
          <p:nvPr/>
        </p:nvPicPr>
        <p:blipFill>
          <a:blip r:embed="rId4">
            <a:alphaModFix/>
          </a:blip>
          <a:stretch>
            <a:fillRect/>
          </a:stretch>
        </p:blipFill>
        <p:spPr>
          <a:xfrm>
            <a:off x="3926675" y="3427738"/>
            <a:ext cx="1262575" cy="1262575"/>
          </a:xfrm>
          <a:prstGeom prst="rect">
            <a:avLst/>
          </a:prstGeom>
          <a:noFill/>
          <a:ln>
            <a:noFill/>
          </a:ln>
        </p:spPr>
      </p:pic>
      <p:sp>
        <p:nvSpPr>
          <p:cNvPr id="142" name="Google Shape;142;p21"/>
          <p:cNvSpPr txBox="1"/>
          <p:nvPr>
            <p:ph type="title"/>
          </p:nvPr>
        </p:nvSpPr>
        <p:spPr>
          <a:xfrm>
            <a:off x="5573200" y="451825"/>
            <a:ext cx="3063600" cy="76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s" sz="3100">
                <a:latin typeface="Verdana"/>
                <a:ea typeface="Verdana"/>
                <a:cs typeface="Verdana"/>
                <a:sym typeface="Verdana"/>
              </a:rPr>
              <a:t>Sistemas Fotovoltaico</a:t>
            </a:r>
            <a:endParaRPr b="1" sz="3100">
              <a:latin typeface="Verdana"/>
              <a:ea typeface="Verdana"/>
              <a:cs typeface="Verdana"/>
              <a:sym typeface="Verdana"/>
            </a:endParaRPr>
          </a:p>
        </p:txBody>
      </p:sp>
      <p:sp>
        <p:nvSpPr>
          <p:cNvPr id="143" name="Google Shape;143;p21"/>
          <p:cNvSpPr txBox="1"/>
          <p:nvPr/>
        </p:nvSpPr>
        <p:spPr>
          <a:xfrm>
            <a:off x="5274550" y="3471000"/>
            <a:ext cx="3665700" cy="147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a:solidFill>
                  <a:schemeClr val="lt1"/>
                </a:solidFill>
                <a:latin typeface="Lexend"/>
                <a:ea typeface="Lexend"/>
                <a:cs typeface="Lexend"/>
                <a:sym typeface="Lexend"/>
              </a:rPr>
              <a:t>Consiste en transformar la luz en electricidad, con materiales que tienen la propiedad de absorber fotones y emitir electrones. Cuando los electrones son capturados se produce una corriente eléctrica. </a:t>
            </a:r>
            <a:endParaRPr>
              <a:solidFill>
                <a:schemeClr val="lt1"/>
              </a:solidFill>
              <a:latin typeface="Lexend"/>
              <a:ea typeface="Lexend"/>
              <a:cs typeface="Lexend"/>
              <a:sym typeface="Lexend"/>
            </a:endParaRPr>
          </a:p>
        </p:txBody>
      </p:sp>
      <p:sp>
        <p:nvSpPr>
          <p:cNvPr id="144" name="Google Shape;144;p21"/>
          <p:cNvSpPr txBox="1"/>
          <p:nvPr>
            <p:ph type="title"/>
          </p:nvPr>
        </p:nvSpPr>
        <p:spPr>
          <a:xfrm>
            <a:off x="5350750" y="2647950"/>
            <a:ext cx="35085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s" sz="3100">
                <a:latin typeface="Verdana"/>
                <a:ea typeface="Verdana"/>
                <a:cs typeface="Verdana"/>
                <a:sym typeface="Verdana"/>
              </a:rPr>
              <a:t>Efecto Fotovoltaico</a:t>
            </a:r>
            <a:endParaRPr b="1" sz="3100">
              <a:latin typeface="Verdana"/>
              <a:ea typeface="Verdana"/>
              <a:cs typeface="Verdana"/>
              <a:sym typeface="Verdana"/>
            </a:endParaRPr>
          </a:p>
        </p:txBody>
      </p:sp>
      <p:sp>
        <p:nvSpPr>
          <p:cNvPr id="145" name="Google Shape;145;p21"/>
          <p:cNvSpPr txBox="1"/>
          <p:nvPr/>
        </p:nvSpPr>
        <p:spPr>
          <a:xfrm>
            <a:off x="5272150" y="1218025"/>
            <a:ext cx="3665700" cy="1262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a:solidFill>
                  <a:schemeClr val="lt1"/>
                </a:solidFill>
                <a:latin typeface="Lexend"/>
                <a:ea typeface="Lexend"/>
                <a:cs typeface="Lexend"/>
                <a:sym typeface="Lexend"/>
              </a:rPr>
              <a:t>Es un conjunto de componentes mecánicos, eléctricos y electrónicos que concurren para captar la energía solar disponible y transformarla en energía eléctrica. </a:t>
            </a:r>
            <a:endParaRPr>
              <a:solidFill>
                <a:schemeClr val="lt1"/>
              </a:solidFill>
              <a:latin typeface="Lexend"/>
              <a:ea typeface="Lexend"/>
              <a:cs typeface="Lexend"/>
              <a:sym typeface="Lexend"/>
            </a:endParaRPr>
          </a:p>
        </p:txBody>
      </p:sp>
      <p:sp>
        <p:nvSpPr>
          <p:cNvPr id="146" name="Google Shape;146;p21"/>
          <p:cNvSpPr txBox="1"/>
          <p:nvPr/>
        </p:nvSpPr>
        <p:spPr>
          <a:xfrm>
            <a:off x="0" y="4163250"/>
            <a:ext cx="4215000" cy="6927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0"/>
              </a:spcAft>
              <a:buNone/>
            </a:pPr>
            <a:r>
              <a:t/>
            </a:r>
            <a:endParaRPr sz="1500">
              <a:solidFill>
                <a:schemeClr val="lt2"/>
              </a:solidFill>
              <a:latin typeface="Verdana"/>
              <a:ea typeface="Verdana"/>
              <a:cs typeface="Verdana"/>
              <a:sym typeface="Verdana"/>
            </a:endParaRPr>
          </a:p>
          <a:p>
            <a:pPr indent="0" lvl="0" marL="0" rtl="0" algn="ctr">
              <a:lnSpc>
                <a:spcPct val="120000"/>
              </a:lnSpc>
              <a:spcBef>
                <a:spcPts val="0"/>
              </a:spcBef>
              <a:spcAft>
                <a:spcPts val="0"/>
              </a:spcAft>
              <a:buNone/>
            </a:pPr>
            <a:r>
              <a:rPr lang="es" sz="1500">
                <a:solidFill>
                  <a:schemeClr val="lt2"/>
                </a:solidFill>
                <a:latin typeface="Verdana"/>
                <a:ea typeface="Verdana"/>
                <a:cs typeface="Verdana"/>
                <a:sym typeface="Verdana"/>
              </a:rPr>
              <a:t>[ 5 ] (Zirker, J. B., 2022)</a:t>
            </a:r>
            <a:endParaRPr sz="1500">
              <a:solidFill>
                <a:schemeClr val="lt2"/>
              </a:solidFill>
              <a:latin typeface="Verdana"/>
              <a:ea typeface="Verdana"/>
              <a:cs typeface="Verdana"/>
              <a:sym typeface="Verdana"/>
            </a:endParaRPr>
          </a:p>
        </p:txBody>
      </p:sp>
      <p:sp>
        <p:nvSpPr>
          <p:cNvPr id="147" name="Google Shape;147;p21"/>
          <p:cNvSpPr txBox="1"/>
          <p:nvPr/>
        </p:nvSpPr>
        <p:spPr>
          <a:xfrm>
            <a:off x="297025" y="3004250"/>
            <a:ext cx="3665700" cy="4155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0"/>
              </a:spcAft>
              <a:buNone/>
            </a:pPr>
            <a:r>
              <a:rPr lang="es" sz="1500">
                <a:solidFill>
                  <a:schemeClr val="lt2"/>
                </a:solidFill>
                <a:latin typeface="Verdana"/>
                <a:ea typeface="Verdana"/>
                <a:cs typeface="Verdana"/>
                <a:sym typeface="Verdana"/>
              </a:rPr>
              <a:t>[ 3 ] (Fundación Confemetal, 2007)</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393275" y="111925"/>
            <a:ext cx="3846300" cy="62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3400">
                <a:solidFill>
                  <a:schemeClr val="lt2"/>
                </a:solidFill>
                <a:latin typeface="Verdana"/>
                <a:ea typeface="Verdana"/>
                <a:cs typeface="Verdana"/>
                <a:sym typeface="Verdana"/>
              </a:rPr>
              <a:t>Materiales</a:t>
            </a:r>
            <a:endParaRPr b="1" sz="3400">
              <a:solidFill>
                <a:schemeClr val="lt2"/>
              </a:solidFill>
              <a:latin typeface="Verdana"/>
              <a:ea typeface="Verdana"/>
              <a:cs typeface="Verdana"/>
              <a:sym typeface="Verdana"/>
            </a:endParaRPr>
          </a:p>
        </p:txBody>
      </p:sp>
      <p:sp>
        <p:nvSpPr>
          <p:cNvPr id="153" name="Google Shape;153;p22"/>
          <p:cNvSpPr txBox="1"/>
          <p:nvPr/>
        </p:nvSpPr>
        <p:spPr>
          <a:xfrm>
            <a:off x="185575" y="1257325"/>
            <a:ext cx="3978000" cy="3632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a:latin typeface="Lexend"/>
                <a:ea typeface="Lexend"/>
                <a:cs typeface="Lexend"/>
                <a:sym typeface="Lexend"/>
              </a:rPr>
              <a:t>La materia </a:t>
            </a:r>
            <a:r>
              <a:rPr lang="es">
                <a:latin typeface="Lexend"/>
                <a:ea typeface="Lexend"/>
                <a:cs typeface="Lexend"/>
                <a:sym typeface="Lexend"/>
              </a:rPr>
              <a:t>está</a:t>
            </a:r>
            <a:r>
              <a:rPr lang="es">
                <a:latin typeface="Lexend"/>
                <a:ea typeface="Lexend"/>
                <a:cs typeface="Lexend"/>
                <a:sym typeface="Lexend"/>
              </a:rPr>
              <a:t> constituida por átomos y estos por dos partes:</a:t>
            </a:r>
            <a:endParaRPr>
              <a:latin typeface="Lexend"/>
              <a:ea typeface="Lexend"/>
              <a:cs typeface="Lexend"/>
              <a:sym typeface="Lexend"/>
            </a:endParaRPr>
          </a:p>
          <a:p>
            <a:pPr indent="0" lvl="0" marL="0" rtl="0" algn="just">
              <a:spcBef>
                <a:spcPts val="0"/>
              </a:spcBef>
              <a:spcAft>
                <a:spcPts val="0"/>
              </a:spcAft>
              <a:buNone/>
            </a:pPr>
            <a:r>
              <a:t/>
            </a:r>
            <a:endParaRPr>
              <a:latin typeface="Lexend"/>
              <a:ea typeface="Lexend"/>
              <a:cs typeface="Lexend"/>
              <a:sym typeface="Lexend"/>
            </a:endParaRPr>
          </a:p>
          <a:p>
            <a:pPr indent="-317500" lvl="0" marL="457200" rtl="0" algn="just">
              <a:spcBef>
                <a:spcPts val="0"/>
              </a:spcBef>
              <a:spcAft>
                <a:spcPts val="0"/>
              </a:spcAft>
              <a:buSzPts val="1400"/>
              <a:buFont typeface="Verdana"/>
              <a:buChar char="-"/>
            </a:pPr>
            <a:r>
              <a:rPr b="1" lang="es">
                <a:latin typeface="Lexend"/>
                <a:ea typeface="Lexend"/>
                <a:cs typeface="Lexend"/>
                <a:sym typeface="Lexend"/>
              </a:rPr>
              <a:t>Núcleo</a:t>
            </a:r>
            <a:r>
              <a:rPr b="1" lang="es">
                <a:latin typeface="Lexend"/>
                <a:ea typeface="Lexend"/>
                <a:cs typeface="Lexend"/>
                <a:sym typeface="Lexend"/>
              </a:rPr>
              <a:t>:</a:t>
            </a:r>
            <a:r>
              <a:rPr lang="es">
                <a:latin typeface="Lexend"/>
                <a:ea typeface="Lexend"/>
                <a:cs typeface="Lexend"/>
                <a:sym typeface="Lexend"/>
              </a:rPr>
              <a:t> Carga positiva.</a:t>
            </a:r>
            <a:endParaRPr>
              <a:latin typeface="Lexend"/>
              <a:ea typeface="Lexend"/>
              <a:cs typeface="Lexend"/>
              <a:sym typeface="Lexend"/>
            </a:endParaRPr>
          </a:p>
          <a:p>
            <a:pPr indent="-317500" lvl="0" marL="457200" rtl="0" algn="just">
              <a:spcBef>
                <a:spcPts val="0"/>
              </a:spcBef>
              <a:spcAft>
                <a:spcPts val="0"/>
              </a:spcAft>
              <a:buSzPts val="1400"/>
              <a:buFont typeface="Verdana"/>
              <a:buChar char="-"/>
            </a:pPr>
            <a:r>
              <a:rPr b="1" lang="es">
                <a:latin typeface="Lexend"/>
                <a:ea typeface="Lexend"/>
                <a:cs typeface="Lexend"/>
                <a:sym typeface="Lexend"/>
              </a:rPr>
              <a:t>Electrones: </a:t>
            </a:r>
            <a:r>
              <a:rPr lang="es">
                <a:latin typeface="Lexend"/>
                <a:ea typeface="Lexend"/>
                <a:cs typeface="Lexend"/>
                <a:sym typeface="Lexend"/>
              </a:rPr>
              <a:t>Carga negativa.</a:t>
            </a:r>
            <a:endParaRPr>
              <a:latin typeface="Lexend"/>
              <a:ea typeface="Lexend"/>
              <a:cs typeface="Lexend"/>
              <a:sym typeface="Lexend"/>
            </a:endParaRPr>
          </a:p>
          <a:p>
            <a:pPr indent="0" lvl="0" marL="0" rtl="0" algn="just">
              <a:spcBef>
                <a:spcPts val="0"/>
              </a:spcBef>
              <a:spcAft>
                <a:spcPts val="0"/>
              </a:spcAft>
              <a:buNone/>
            </a:pPr>
            <a:r>
              <a:t/>
            </a:r>
            <a:endParaRPr>
              <a:latin typeface="Lexend"/>
              <a:ea typeface="Lexend"/>
              <a:cs typeface="Lexend"/>
              <a:sym typeface="Lexend"/>
            </a:endParaRPr>
          </a:p>
          <a:p>
            <a:pPr indent="0" lvl="0" marL="0" rtl="0" algn="just">
              <a:spcBef>
                <a:spcPts val="0"/>
              </a:spcBef>
              <a:spcAft>
                <a:spcPts val="0"/>
              </a:spcAft>
              <a:buNone/>
            </a:pPr>
            <a:r>
              <a:rPr lang="es">
                <a:latin typeface="Lexend"/>
                <a:ea typeface="Lexend"/>
                <a:cs typeface="Lexend"/>
                <a:sym typeface="Lexend"/>
              </a:rPr>
              <a:t>Los electrones que giran alrededor del </a:t>
            </a:r>
            <a:r>
              <a:rPr lang="es">
                <a:latin typeface="Lexend"/>
                <a:ea typeface="Lexend"/>
                <a:cs typeface="Lexend"/>
                <a:sym typeface="Lexend"/>
              </a:rPr>
              <a:t>núcleo</a:t>
            </a:r>
            <a:r>
              <a:rPr lang="es">
                <a:latin typeface="Lexend"/>
                <a:ea typeface="Lexend"/>
                <a:cs typeface="Lexend"/>
                <a:sym typeface="Lexend"/>
              </a:rPr>
              <a:t> lo hacen niveles de energía y compensan la energía positiva del </a:t>
            </a:r>
            <a:r>
              <a:rPr lang="es">
                <a:latin typeface="Lexend"/>
                <a:ea typeface="Lexend"/>
                <a:cs typeface="Lexend"/>
                <a:sym typeface="Lexend"/>
              </a:rPr>
              <a:t>núcleo</a:t>
            </a:r>
            <a:r>
              <a:rPr lang="es">
                <a:latin typeface="Lexend"/>
                <a:ea typeface="Lexend"/>
                <a:cs typeface="Lexend"/>
                <a:sym typeface="Lexend"/>
              </a:rPr>
              <a:t>, haciendo </a:t>
            </a:r>
            <a:r>
              <a:rPr lang="es">
                <a:latin typeface="Lexend"/>
                <a:ea typeface="Lexend"/>
                <a:cs typeface="Lexend"/>
                <a:sym typeface="Lexend"/>
              </a:rPr>
              <a:t>el átomo</a:t>
            </a:r>
            <a:r>
              <a:rPr lang="es">
                <a:latin typeface="Lexend"/>
                <a:ea typeface="Lexend"/>
                <a:cs typeface="Lexend"/>
                <a:sym typeface="Lexend"/>
              </a:rPr>
              <a:t> un conjunto estable y </a:t>
            </a:r>
            <a:r>
              <a:rPr lang="es">
                <a:latin typeface="Lexend"/>
                <a:ea typeface="Lexend"/>
                <a:cs typeface="Lexend"/>
                <a:sym typeface="Lexend"/>
              </a:rPr>
              <a:t>eléctricamente</a:t>
            </a:r>
            <a:r>
              <a:rPr lang="es">
                <a:latin typeface="Lexend"/>
                <a:ea typeface="Lexend"/>
                <a:cs typeface="Lexend"/>
                <a:sym typeface="Lexend"/>
              </a:rPr>
              <a:t> neutro. </a:t>
            </a:r>
            <a:endParaRPr>
              <a:latin typeface="Lexend"/>
              <a:ea typeface="Lexend"/>
              <a:cs typeface="Lexend"/>
              <a:sym typeface="Lexend"/>
            </a:endParaRPr>
          </a:p>
          <a:p>
            <a:pPr indent="0" lvl="0" marL="0" rtl="0" algn="just">
              <a:spcBef>
                <a:spcPts val="0"/>
              </a:spcBef>
              <a:spcAft>
                <a:spcPts val="0"/>
              </a:spcAft>
              <a:buNone/>
            </a:pPr>
            <a:r>
              <a:t/>
            </a:r>
            <a:endParaRPr>
              <a:latin typeface="Lexend"/>
              <a:ea typeface="Lexend"/>
              <a:cs typeface="Lexend"/>
              <a:sym typeface="Lexend"/>
            </a:endParaRPr>
          </a:p>
          <a:p>
            <a:pPr indent="0" lvl="0" marL="0" rtl="0" algn="just">
              <a:spcBef>
                <a:spcPts val="0"/>
              </a:spcBef>
              <a:spcAft>
                <a:spcPts val="0"/>
              </a:spcAft>
              <a:buNone/>
            </a:pPr>
            <a:r>
              <a:rPr lang="es">
                <a:latin typeface="Lexend"/>
                <a:ea typeface="Lexend"/>
                <a:cs typeface="Lexend"/>
                <a:sym typeface="Lexend"/>
              </a:rPr>
              <a:t>Los electrones del último nivel son electrones de valencia, si se interrelacionan con otros similares forman una red </a:t>
            </a:r>
            <a:r>
              <a:rPr lang="es">
                <a:latin typeface="Lexend"/>
                <a:ea typeface="Lexend"/>
                <a:cs typeface="Lexend"/>
                <a:sym typeface="Lexend"/>
              </a:rPr>
              <a:t>cristalina</a:t>
            </a:r>
            <a:r>
              <a:rPr lang="es">
                <a:latin typeface="Lexend"/>
                <a:ea typeface="Lexend"/>
                <a:cs typeface="Lexend"/>
                <a:sym typeface="Lexend"/>
              </a:rPr>
              <a:t>.</a:t>
            </a:r>
            <a:endParaRPr>
              <a:latin typeface="Lexend"/>
              <a:ea typeface="Lexend"/>
              <a:cs typeface="Lexend"/>
              <a:sym typeface="Lexend"/>
            </a:endParaRPr>
          </a:p>
        </p:txBody>
      </p:sp>
      <p:sp>
        <p:nvSpPr>
          <p:cNvPr id="154" name="Google Shape;154;p22"/>
          <p:cNvSpPr txBox="1"/>
          <p:nvPr/>
        </p:nvSpPr>
        <p:spPr>
          <a:xfrm>
            <a:off x="185575" y="811075"/>
            <a:ext cx="2267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700">
                <a:latin typeface="Lexend"/>
                <a:ea typeface="Lexend"/>
                <a:cs typeface="Lexend"/>
                <a:sym typeface="Lexend"/>
              </a:rPr>
              <a:t>Conceptos Básicos</a:t>
            </a:r>
            <a:endParaRPr b="1" sz="1700">
              <a:latin typeface="Lexend"/>
              <a:ea typeface="Lexend"/>
              <a:cs typeface="Lexend"/>
              <a:sym typeface="Lexend"/>
            </a:endParaRPr>
          </a:p>
        </p:txBody>
      </p:sp>
      <p:sp>
        <p:nvSpPr>
          <p:cNvPr id="155" name="Google Shape;155;p22"/>
          <p:cNvSpPr txBox="1"/>
          <p:nvPr/>
        </p:nvSpPr>
        <p:spPr>
          <a:xfrm>
            <a:off x="4400925" y="124075"/>
            <a:ext cx="4438500" cy="36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700">
                <a:latin typeface="Lexend"/>
                <a:ea typeface="Lexend"/>
                <a:cs typeface="Lexend"/>
                <a:sym typeface="Lexend"/>
              </a:rPr>
              <a:t>Tipos de materiales:</a:t>
            </a:r>
            <a:endParaRPr b="1" sz="1700">
              <a:latin typeface="Lexend"/>
              <a:ea typeface="Lexend"/>
              <a:cs typeface="Lexend"/>
              <a:sym typeface="Lexend"/>
            </a:endParaRPr>
          </a:p>
          <a:p>
            <a:pPr indent="0" lvl="0" marL="0" rtl="0" algn="l">
              <a:spcBef>
                <a:spcPts val="0"/>
              </a:spcBef>
              <a:spcAft>
                <a:spcPts val="0"/>
              </a:spcAft>
              <a:buNone/>
            </a:pPr>
            <a:r>
              <a:t/>
            </a:r>
            <a:endParaRPr sz="1500">
              <a:latin typeface="Lexend"/>
              <a:ea typeface="Lexend"/>
              <a:cs typeface="Lexend"/>
              <a:sym typeface="Lexend"/>
            </a:endParaRPr>
          </a:p>
          <a:p>
            <a:pPr indent="0" lvl="0" marL="0" rtl="0" algn="just">
              <a:spcBef>
                <a:spcPts val="0"/>
              </a:spcBef>
              <a:spcAft>
                <a:spcPts val="0"/>
              </a:spcAft>
              <a:buNone/>
            </a:pPr>
            <a:r>
              <a:rPr b="1" lang="es">
                <a:latin typeface="Lexend"/>
                <a:ea typeface="Lexend"/>
                <a:cs typeface="Lexend"/>
                <a:sym typeface="Lexend"/>
              </a:rPr>
              <a:t>Conductores:</a:t>
            </a:r>
            <a:r>
              <a:rPr lang="es">
                <a:latin typeface="Lexend"/>
                <a:ea typeface="Lexend"/>
                <a:cs typeface="Lexend"/>
                <a:sym typeface="Lexend"/>
              </a:rPr>
              <a:t> los electrones de valencia están poco ligados al </a:t>
            </a:r>
            <a:r>
              <a:rPr lang="es">
                <a:latin typeface="Lexend"/>
                <a:ea typeface="Lexend"/>
                <a:cs typeface="Lexend"/>
                <a:sym typeface="Lexend"/>
              </a:rPr>
              <a:t>núcleo</a:t>
            </a:r>
            <a:r>
              <a:rPr lang="es">
                <a:latin typeface="Lexend"/>
                <a:ea typeface="Lexend"/>
                <a:cs typeface="Lexend"/>
                <a:sym typeface="Lexend"/>
              </a:rPr>
              <a:t>, lo que permite que puedan moverse con facilidad dentro de la red cristalina con un pequeño agente externo.</a:t>
            </a:r>
            <a:endParaRPr>
              <a:latin typeface="Lexend"/>
              <a:ea typeface="Lexend"/>
              <a:cs typeface="Lexend"/>
              <a:sym typeface="Lexend"/>
            </a:endParaRPr>
          </a:p>
          <a:p>
            <a:pPr indent="0" lvl="0" marL="0" rtl="0" algn="just">
              <a:spcBef>
                <a:spcPts val="0"/>
              </a:spcBef>
              <a:spcAft>
                <a:spcPts val="0"/>
              </a:spcAft>
              <a:buNone/>
            </a:pPr>
            <a:r>
              <a:t/>
            </a:r>
            <a:endParaRPr>
              <a:latin typeface="Lexend"/>
              <a:ea typeface="Lexend"/>
              <a:cs typeface="Lexend"/>
              <a:sym typeface="Lexend"/>
            </a:endParaRPr>
          </a:p>
          <a:p>
            <a:pPr indent="0" lvl="0" marL="0" rtl="0" algn="just">
              <a:spcBef>
                <a:spcPts val="0"/>
              </a:spcBef>
              <a:spcAft>
                <a:spcPts val="0"/>
              </a:spcAft>
              <a:buNone/>
            </a:pPr>
            <a:r>
              <a:rPr b="1" lang="es">
                <a:latin typeface="Lexend"/>
                <a:ea typeface="Lexend"/>
                <a:cs typeface="Lexend"/>
                <a:sym typeface="Lexend"/>
              </a:rPr>
              <a:t>Semiconductores:</a:t>
            </a:r>
            <a:r>
              <a:rPr lang="es">
                <a:latin typeface="Lexend"/>
                <a:ea typeface="Lexend"/>
                <a:cs typeface="Lexend"/>
                <a:sym typeface="Lexend"/>
              </a:rPr>
              <a:t> los electrones de valencia están ligados al </a:t>
            </a:r>
            <a:r>
              <a:rPr lang="es">
                <a:latin typeface="Lexend"/>
                <a:ea typeface="Lexend"/>
                <a:cs typeface="Lexend"/>
                <a:sym typeface="Lexend"/>
              </a:rPr>
              <a:t>núcleo</a:t>
            </a:r>
            <a:r>
              <a:rPr lang="es">
                <a:latin typeface="Lexend"/>
                <a:ea typeface="Lexend"/>
                <a:cs typeface="Lexend"/>
                <a:sym typeface="Lexend"/>
              </a:rPr>
              <a:t> pero basta una pequeña </a:t>
            </a:r>
            <a:r>
              <a:rPr lang="es">
                <a:latin typeface="Lexend"/>
                <a:ea typeface="Lexend"/>
                <a:cs typeface="Lexend"/>
                <a:sym typeface="Lexend"/>
              </a:rPr>
              <a:t>cantidad</a:t>
            </a:r>
            <a:r>
              <a:rPr lang="es">
                <a:latin typeface="Lexend"/>
                <a:ea typeface="Lexend"/>
                <a:cs typeface="Lexend"/>
                <a:sym typeface="Lexend"/>
              </a:rPr>
              <a:t> de energía para que se </a:t>
            </a:r>
            <a:r>
              <a:rPr lang="es">
                <a:latin typeface="Lexend"/>
                <a:ea typeface="Lexend"/>
                <a:cs typeface="Lexend"/>
                <a:sym typeface="Lexend"/>
              </a:rPr>
              <a:t>comporten</a:t>
            </a:r>
            <a:r>
              <a:rPr lang="es">
                <a:latin typeface="Lexend"/>
                <a:ea typeface="Lexend"/>
                <a:cs typeface="Lexend"/>
                <a:sym typeface="Lexend"/>
              </a:rPr>
              <a:t> como conductores.</a:t>
            </a:r>
            <a:endParaRPr>
              <a:latin typeface="Lexend"/>
              <a:ea typeface="Lexend"/>
              <a:cs typeface="Lexend"/>
              <a:sym typeface="Lexend"/>
            </a:endParaRPr>
          </a:p>
          <a:p>
            <a:pPr indent="0" lvl="0" marL="0" rtl="0" algn="just">
              <a:spcBef>
                <a:spcPts val="0"/>
              </a:spcBef>
              <a:spcAft>
                <a:spcPts val="0"/>
              </a:spcAft>
              <a:buNone/>
            </a:pPr>
            <a:r>
              <a:t/>
            </a:r>
            <a:endParaRPr>
              <a:latin typeface="Lexend"/>
              <a:ea typeface="Lexend"/>
              <a:cs typeface="Lexend"/>
              <a:sym typeface="Lexend"/>
            </a:endParaRPr>
          </a:p>
          <a:p>
            <a:pPr indent="0" lvl="0" marL="0" rtl="0" algn="just">
              <a:spcBef>
                <a:spcPts val="0"/>
              </a:spcBef>
              <a:spcAft>
                <a:spcPts val="0"/>
              </a:spcAft>
              <a:buNone/>
            </a:pPr>
            <a:r>
              <a:rPr b="1" lang="es">
                <a:latin typeface="Lexend"/>
                <a:ea typeface="Lexend"/>
                <a:cs typeface="Lexend"/>
                <a:sym typeface="Lexend"/>
              </a:rPr>
              <a:t>Aislantes:</a:t>
            </a:r>
            <a:r>
              <a:rPr lang="es">
                <a:latin typeface="Lexend"/>
                <a:ea typeface="Lexend"/>
                <a:cs typeface="Lexend"/>
                <a:sym typeface="Lexend"/>
              </a:rPr>
              <a:t> poseen una configuración muy estable, con electrones de valencia muy ligados al </a:t>
            </a:r>
            <a:r>
              <a:rPr lang="es">
                <a:latin typeface="Lexend"/>
                <a:ea typeface="Lexend"/>
                <a:cs typeface="Lexend"/>
                <a:sym typeface="Lexend"/>
              </a:rPr>
              <a:t>núcleo</a:t>
            </a:r>
            <a:r>
              <a:rPr lang="es">
                <a:latin typeface="Lexend"/>
                <a:ea typeface="Lexend"/>
                <a:cs typeface="Lexend"/>
                <a:sym typeface="Lexend"/>
              </a:rPr>
              <a:t>, la energía necesaria para separarlos es muy alta. </a:t>
            </a:r>
            <a:endParaRPr>
              <a:latin typeface="Lexend"/>
              <a:ea typeface="Lexend"/>
              <a:cs typeface="Lexend"/>
              <a:sym typeface="Lexend"/>
            </a:endParaRPr>
          </a:p>
        </p:txBody>
      </p:sp>
      <p:pic>
        <p:nvPicPr>
          <p:cNvPr id="156" name="Google Shape;156;p22"/>
          <p:cNvPicPr preferRelativeResize="0"/>
          <p:nvPr/>
        </p:nvPicPr>
        <p:blipFill>
          <a:blip r:embed="rId3">
            <a:alphaModFix/>
          </a:blip>
          <a:stretch>
            <a:fillRect/>
          </a:stretch>
        </p:blipFill>
        <p:spPr>
          <a:xfrm>
            <a:off x="7378375" y="3516325"/>
            <a:ext cx="1246175" cy="1246175"/>
          </a:xfrm>
          <a:prstGeom prst="rect">
            <a:avLst/>
          </a:prstGeom>
          <a:noFill/>
          <a:ln>
            <a:noFill/>
          </a:ln>
        </p:spPr>
      </p:pic>
      <p:pic>
        <p:nvPicPr>
          <p:cNvPr id="157" name="Google Shape;157;p22"/>
          <p:cNvPicPr preferRelativeResize="0"/>
          <p:nvPr/>
        </p:nvPicPr>
        <p:blipFill>
          <a:blip r:embed="rId3">
            <a:alphaModFix/>
          </a:blip>
          <a:stretch>
            <a:fillRect/>
          </a:stretch>
        </p:blipFill>
        <p:spPr>
          <a:xfrm>
            <a:off x="6013525" y="3791047"/>
            <a:ext cx="815825" cy="815806"/>
          </a:xfrm>
          <a:prstGeom prst="rect">
            <a:avLst/>
          </a:prstGeom>
          <a:noFill/>
          <a:ln>
            <a:noFill/>
          </a:ln>
        </p:spPr>
      </p:pic>
      <p:pic>
        <p:nvPicPr>
          <p:cNvPr id="158" name="Google Shape;158;p22"/>
          <p:cNvPicPr preferRelativeResize="0"/>
          <p:nvPr/>
        </p:nvPicPr>
        <p:blipFill>
          <a:blip r:embed="rId3">
            <a:alphaModFix/>
          </a:blip>
          <a:stretch>
            <a:fillRect/>
          </a:stretch>
        </p:blipFill>
        <p:spPr>
          <a:xfrm>
            <a:off x="4869475" y="3918719"/>
            <a:ext cx="582675" cy="582650"/>
          </a:xfrm>
          <a:prstGeom prst="rect">
            <a:avLst/>
          </a:prstGeom>
          <a:noFill/>
          <a:ln>
            <a:noFill/>
          </a:ln>
        </p:spPr>
      </p:pic>
      <p:sp>
        <p:nvSpPr>
          <p:cNvPr id="159" name="Google Shape;159;p22"/>
          <p:cNvSpPr txBox="1"/>
          <p:nvPr/>
        </p:nvSpPr>
        <p:spPr>
          <a:xfrm>
            <a:off x="4588875" y="4712400"/>
            <a:ext cx="4215000" cy="4155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0"/>
              </a:spcAft>
              <a:buNone/>
            </a:pPr>
            <a:r>
              <a:rPr lang="es" sz="1500">
                <a:solidFill>
                  <a:schemeClr val="lt2"/>
                </a:solidFill>
                <a:latin typeface="Verdana"/>
                <a:ea typeface="Verdana"/>
                <a:cs typeface="Verdana"/>
                <a:sym typeface="Verdana"/>
              </a:rPr>
              <a:t>[ 3 ] (Fundación Confemetal, 2007)</a:t>
            </a:r>
            <a:endParaRPr sz="1500">
              <a:solidFill>
                <a:schemeClr val="lt2"/>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