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Ubuntu"/>
      <p:regular r:id="rId36"/>
      <p:bold r:id="rId37"/>
      <p:italic r:id="rId38"/>
      <p:boldItalic r:id="rId39"/>
    </p:embeddedFont>
    <p:embeddedFont>
      <p:font typeface="Ubuntu Light"/>
      <p:regular r:id="rId40"/>
      <p:bold r:id="rId41"/>
      <p:italic r:id="rId42"/>
      <p:boldItalic r:id="rId43"/>
    </p:embeddedFont>
    <p:embeddedFont>
      <p:font typeface="Roboto"/>
      <p:regular r:id="rId44"/>
      <p:bold r:id="rId45"/>
      <p:italic r:id="rId46"/>
      <p:boldItalic r:id="rId47"/>
    </p:embeddedFont>
    <p:embeddedFont>
      <p:font typeface="Ubuntu Medium"/>
      <p:regular r:id="rId48"/>
      <p:bold r:id="rId49"/>
      <p:italic r:id="rId50"/>
      <p:boldItalic r:id="rId51"/>
    </p:embeddedFont>
    <p:embeddedFont>
      <p:font typeface="Kalam"/>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98AFB5-BA63-48D5-9353-0B69A8DF9D42}">
  <a:tblStyle styleId="{2098AFB5-BA63-48D5-9353-0B69A8DF9D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4"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Light-regular.fntdata"/><Relationship Id="rId42" Type="http://schemas.openxmlformats.org/officeDocument/2006/relationships/font" Target="fonts/UbuntuLight-italic.fntdata"/><Relationship Id="rId41" Type="http://schemas.openxmlformats.org/officeDocument/2006/relationships/font" Target="fonts/UbuntuLight-bold.fntdata"/><Relationship Id="rId44" Type="http://schemas.openxmlformats.org/officeDocument/2006/relationships/font" Target="fonts/Roboto-regular.fntdata"/><Relationship Id="rId43" Type="http://schemas.openxmlformats.org/officeDocument/2006/relationships/font" Target="fonts/UbuntuLight-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UbuntuMedium-regular.fntdata"/><Relationship Id="rId47" Type="http://schemas.openxmlformats.org/officeDocument/2006/relationships/font" Target="fonts/Roboto-boldItalic.fntdata"/><Relationship Id="rId49" Type="http://schemas.openxmlformats.org/officeDocument/2006/relationships/font" Target="fonts/Ubuntu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Ubuntu-bold.fntdata"/><Relationship Id="rId36" Type="http://schemas.openxmlformats.org/officeDocument/2006/relationships/font" Target="fonts/Ubuntu-regular.fntdata"/><Relationship Id="rId39" Type="http://schemas.openxmlformats.org/officeDocument/2006/relationships/font" Target="fonts/Ubuntu-boldItalic.fntdata"/><Relationship Id="rId38" Type="http://schemas.openxmlformats.org/officeDocument/2006/relationships/font" Target="fonts/Ubuntu-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UbuntuMedium-boldItalic.fntdata"/><Relationship Id="rId50" Type="http://schemas.openxmlformats.org/officeDocument/2006/relationships/font" Target="fonts/UbuntuMedium-italic.fntdata"/><Relationship Id="rId53" Type="http://schemas.openxmlformats.org/officeDocument/2006/relationships/font" Target="fonts/Kalam-bold.fntdata"/><Relationship Id="rId52" Type="http://schemas.openxmlformats.org/officeDocument/2006/relationships/font" Target="fonts/Kala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84a75e40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84a75e40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84a75e40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84a75e40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5f6b7c1c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5f6b7c1c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5f6b7c1c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5f6b7c1c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6cec210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6cec210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84a75e40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84a75e40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84a75e40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84a75e40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5f6b7c1c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5f6b7c1c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5f6b7c1c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5f6b7c1c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5f6b7c1c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5f6b7c1c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43aad64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43aad64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5f6b7c1c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5f6b7c1c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84a75e40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84a75e40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5f6b7c1c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55f6b7c1c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5f6b7c1c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5f6b7c1c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84a75e40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84a75e40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6b0d0e95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6b0d0e95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55f6b7c1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5f6b7c1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43aad642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43aad642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43aad642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443aad642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chemeClr val="dk1"/>
                </a:solidFill>
                <a:latin typeface="Ubuntu"/>
                <a:ea typeface="Ubuntu"/>
                <a:cs typeface="Ubuntu"/>
                <a:sym typeface="Ubuntu"/>
              </a:rPr>
              <a:t>[ 0 ] (Rodriguez Sanchez, 1999) //cita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5f6b7c1c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55f6b7c1c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43aad642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43aad642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84a75e4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84a75e4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5f6b7c1c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5f6b7c1c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5f6b7c1c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5f6b7c1c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84a75e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84a75e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A finales de década ‘70, Allan J. Albrecht, desarrolló una unidad de medida para determinar la funcionalidad de los sistemas de software, (“Puntos de funcionalidad”).</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Octubre de 1979, Monterey (California), Albrecht presentó sus estudios [ALBR79],  como una nueva métrica de las aplicaciones software.</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None/>
            </a:pPr>
            <a:r>
              <a:rPr lang="es-419">
                <a:solidFill>
                  <a:schemeClr val="dk1"/>
                </a:solidFill>
                <a:latin typeface="Ubuntu"/>
                <a:ea typeface="Ubuntu"/>
                <a:cs typeface="Ubuntu"/>
                <a:sym typeface="Ubuntu"/>
              </a:rPr>
              <a:t>En 1986 nace la la IFPUG (Agrupación Internacional de Usuarios de Puntos Función), cuyos objetivos eran, entre otros, dar soporte a esta nueva técnica y promocionar su uso.</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1987,  el gobierno británico adoptó la técnica propuesta por Albrecht,  como el estándar a utilizar para medir la productividad de las aplicaciones software que se desarrollaran.</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1990, la IFPUG publicó la versión 3.0 del compendio de reglas y criterios para el conteo de Puntos Función: el CPM (Counting Practices Manual).</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Desde Abril de 1995 está en vigor la versión 4.0 de dicho manual.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Actualmente, la Organización Internacional para la Estandarización (ISO), trabaja en la elaboración de lo que será la norma ISO-14143 sobre Medida del Tamaño Funcional de aplicaciones software.</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84a75e40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84a75e40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84a75e40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84a75e40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lang="es-419" sz="1400">
                <a:solidFill>
                  <a:srgbClr val="FFFFFF"/>
                </a:solidFill>
                <a:latin typeface="Arial"/>
                <a:ea typeface="Arial"/>
                <a:cs typeface="Arial"/>
                <a:sym typeface="Arial"/>
              </a:rPr>
              <a:t>Tu idea una realidad</a:t>
            </a:r>
            <a:endParaRPr sz="800">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s-419" sz="800">
                <a:solidFill>
                  <a:srgbClr val="FFFFFF"/>
                </a:solidFill>
                <a:latin typeface="Ubuntu Medium"/>
                <a:ea typeface="Ubuntu Medium"/>
                <a:cs typeface="Ubuntu Medium"/>
                <a:sym typeface="Ubuntu Medium"/>
              </a:rPr>
              <a:t>Av. Valle de Mompani #383-59</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Fracc. Valle de Santiago C.P. 76116</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+52 (442) 439-2997</a:t>
            </a:r>
            <a:endParaRPr sz="800">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 name="Shape 122"/>
        <p:cNvGrpSpPr/>
        <p:nvPr/>
      </p:nvGrpSpPr>
      <p:grpSpPr>
        <a:xfrm>
          <a:off x="0" y="0"/>
          <a:ext cx="0" cy="0"/>
          <a:chOff x="0" y="0"/>
          <a:chExt cx="0" cy="0"/>
        </a:xfrm>
      </p:grpSpPr>
      <p:sp>
        <p:nvSpPr>
          <p:cNvPr id="123" name="Google Shape;12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32" name="Google Shape;32;p3"/>
          <p:cNvGrpSpPr/>
          <p:nvPr/>
        </p:nvGrpSpPr>
        <p:grpSpPr>
          <a:xfrm>
            <a:off x="-1182055" y="-264754"/>
            <a:ext cx="12119745" cy="7432787"/>
            <a:chOff x="-1313038" y="396717"/>
            <a:chExt cx="16159660" cy="9910383"/>
          </a:xfrm>
        </p:grpSpPr>
        <p:sp>
          <p:nvSpPr>
            <p:cNvPr id="33" name="Google Shape;33;p3"/>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4" name="Google Shape;34;p3"/>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35" name="Google Shape;35;p3"/>
            <p:cNvGrpSpPr/>
            <p:nvPr/>
          </p:nvGrpSpPr>
          <p:grpSpPr>
            <a:xfrm>
              <a:off x="-1313038" y="4599529"/>
              <a:ext cx="16159660" cy="5707571"/>
              <a:chOff x="-1788051" y="-2715671"/>
              <a:chExt cx="16159660" cy="5707571"/>
            </a:xfrm>
          </p:grpSpPr>
          <p:sp>
            <p:nvSpPr>
              <p:cNvPr id="36" name="Google Shape;36;p3"/>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7" name="Google Shape;37;p3"/>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38" name="Google Shape;38;p3"/>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39" name="Google Shape;39;p3"/>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0" name="Google Shape;40;p3"/>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1" name="Google Shape;41;p3"/>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2" name="Google Shape;42;p3"/>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descr="Engranajes con relleno sólido" id="43" name="Google Shape;43;p3"/>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44" name="Google Shape;44;p3"/>
          <p:cNvPicPr preferRelativeResize="0"/>
          <p:nvPr/>
        </p:nvPicPr>
        <p:blipFill rotWithShape="1">
          <a:blip r:embed="rId4">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45" name="Shape 45"/>
        <p:cNvGrpSpPr/>
        <p:nvPr/>
      </p:nvGrpSpPr>
      <p:grpSpPr>
        <a:xfrm>
          <a:off x="0" y="0"/>
          <a:ext cx="0" cy="0"/>
          <a:chOff x="0" y="0"/>
          <a:chExt cx="0" cy="0"/>
        </a:xfrm>
      </p:grpSpPr>
      <p:sp>
        <p:nvSpPr>
          <p:cNvPr id="46" name="Google Shape;4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49" name="Google Shape;49;p4"/>
          <p:cNvGrpSpPr/>
          <p:nvPr/>
        </p:nvGrpSpPr>
        <p:grpSpPr>
          <a:xfrm>
            <a:off x="-1063976" y="-264754"/>
            <a:ext cx="10578839" cy="5798580"/>
            <a:chOff x="-1155600" y="396717"/>
            <a:chExt cx="14105118" cy="7731440"/>
          </a:xfrm>
        </p:grpSpPr>
        <p:sp>
          <p:nvSpPr>
            <p:cNvPr id="50" name="Google Shape;50;p4"/>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1" name="Google Shape;51;p4"/>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2" name="Google Shape;52;p4"/>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Engranajes con relleno sólido" id="53" name="Google Shape;53;p4"/>
          <p:cNvPicPr preferRelativeResize="0"/>
          <p:nvPr/>
        </p:nvPicPr>
        <p:blipFill rotWithShape="1">
          <a:blip r:embed="rId2">
            <a:alphaModFix/>
          </a:blip>
          <a:srcRect b="0" l="0" r="0" t="0"/>
          <a:stretch/>
        </p:blipFill>
        <p:spPr>
          <a:xfrm flipH="1" rot="2730442">
            <a:off x="7135966" y="-2313709"/>
            <a:ext cx="3721418" cy="3721418"/>
          </a:xfrm>
          <a:prstGeom prst="rect">
            <a:avLst/>
          </a:prstGeom>
          <a:noFill/>
          <a:ln>
            <a:noFill/>
          </a:ln>
        </p:spPr>
      </p:pic>
      <p:pic>
        <p:nvPicPr>
          <p:cNvPr descr="Engranajes con relleno sólido" id="54" name="Google Shape;54;p4"/>
          <p:cNvPicPr preferRelativeResize="0"/>
          <p:nvPr/>
        </p:nvPicPr>
        <p:blipFill rotWithShape="1">
          <a:blip r:embed="rId2">
            <a:alphaModFix/>
          </a:blip>
          <a:srcRect b="0" l="0" r="0" t="0"/>
          <a:stretch/>
        </p:blipFill>
        <p:spPr>
          <a:xfrm flipH="1" rot="5221080">
            <a:off x="-2007027" y="3428269"/>
            <a:ext cx="3721418" cy="3721418"/>
          </a:xfrm>
          <a:prstGeom prst="rect">
            <a:avLst/>
          </a:prstGeom>
          <a:noFill/>
          <a:ln>
            <a:noFill/>
          </a:ln>
        </p:spPr>
      </p:pic>
      <p:pic>
        <p:nvPicPr>
          <p:cNvPr id="55" name="Google Shape;55;p4"/>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6" name="Shape 56"/>
        <p:cNvGrpSpPr/>
        <p:nvPr/>
      </p:nvGrpSpPr>
      <p:grpSpPr>
        <a:xfrm>
          <a:off x="0" y="0"/>
          <a:ext cx="0" cy="0"/>
          <a:chOff x="0" y="0"/>
          <a:chExt cx="0" cy="0"/>
        </a:xfrm>
      </p:grpSpPr>
      <p:sp>
        <p:nvSpPr>
          <p:cNvPr id="57" name="Google Shape;5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60" name="Google Shape;60;p5"/>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5"/>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62" name="Google Shape;62;p5"/>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63" name="Google Shape;63;p5"/>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4" name="Google Shape;64;p5"/>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5"/>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6" name="Google Shape;66;p5"/>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67" name="Google Shape;67;p5"/>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68" name="Google Shape;68;p5"/>
          <p:cNvPicPr preferRelativeResize="0"/>
          <p:nvPr/>
        </p:nvPicPr>
        <p:blipFill rotWithShape="1">
          <a:blip r:embed="rId4">
            <a:alphaModFix/>
          </a:blip>
          <a:srcRect b="29451" l="0" r="0" t="0"/>
          <a:stretch/>
        </p:blipFill>
        <p:spPr>
          <a:xfrm>
            <a:off x="124508" y="-450324"/>
            <a:ext cx="1785938" cy="1259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9" name="Shape 69"/>
        <p:cNvGrpSpPr/>
        <p:nvPr/>
      </p:nvGrpSpPr>
      <p:grpSpPr>
        <a:xfrm>
          <a:off x="0" y="0"/>
          <a:ext cx="0" cy="0"/>
          <a:chOff x="0" y="0"/>
          <a:chExt cx="0" cy="0"/>
        </a:xfrm>
      </p:grpSpPr>
      <p:sp>
        <p:nvSpPr>
          <p:cNvPr id="70" name="Google Shape;70;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73" name="Google Shape;73;p6"/>
          <p:cNvGrpSpPr/>
          <p:nvPr/>
        </p:nvGrpSpPr>
        <p:grpSpPr>
          <a:xfrm>
            <a:off x="-1182055" y="-264754"/>
            <a:ext cx="12119745" cy="7432787"/>
            <a:chOff x="-1313038" y="396717"/>
            <a:chExt cx="16159660" cy="9910383"/>
          </a:xfrm>
        </p:grpSpPr>
        <p:sp>
          <p:nvSpPr>
            <p:cNvPr id="74" name="Google Shape;74;p6"/>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75" name="Google Shape;75;p6"/>
            <p:cNvGrpSpPr/>
            <p:nvPr/>
          </p:nvGrpSpPr>
          <p:grpSpPr>
            <a:xfrm>
              <a:off x="-1313038" y="4599529"/>
              <a:ext cx="16159660" cy="5707571"/>
              <a:chOff x="-1788051" y="-2715671"/>
              <a:chExt cx="16159660" cy="5707571"/>
            </a:xfrm>
          </p:grpSpPr>
          <p:sp>
            <p:nvSpPr>
              <p:cNvPr id="76" name="Google Shape;76;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77" name="Google Shape;77;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78" name="Google Shape;78;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9" name="Google Shape;79;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0" name="Google Shape;80;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82" name="Google Shape;82;p6"/>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83" name="Google Shape;83;p6"/>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84" name="Shape 84"/>
        <p:cNvGrpSpPr/>
        <p:nvPr/>
      </p:nvGrpSpPr>
      <p:grpSpPr>
        <a:xfrm>
          <a:off x="0" y="0"/>
          <a:ext cx="0" cy="0"/>
          <a:chOff x="0" y="0"/>
          <a:chExt cx="0" cy="0"/>
        </a:xfrm>
      </p:grpSpPr>
      <p:sp>
        <p:nvSpPr>
          <p:cNvPr id="85" name="Google Shape;85;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88" name="Google Shape;88;p7"/>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9" name="Google Shape;89;p7"/>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90" name="Google Shape;90;p7"/>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descr="Engranajes con relleno sólido" id="91" name="Google Shape;91;p7"/>
          <p:cNvPicPr preferRelativeResize="0"/>
          <p:nvPr/>
        </p:nvPicPr>
        <p:blipFill rotWithShape="1">
          <a:blip r:embed="rId3">
            <a:alphaModFix/>
          </a:blip>
          <a:srcRect b="0" l="0" r="0" t="0"/>
          <a:stretch/>
        </p:blipFill>
        <p:spPr>
          <a:xfrm flipH="1">
            <a:off x="6180920" y="102394"/>
            <a:ext cx="7803000" cy="7803000"/>
          </a:xfrm>
          <a:prstGeom prst="rect">
            <a:avLst/>
          </a:prstGeom>
          <a:noFill/>
          <a:ln>
            <a:noFill/>
          </a:ln>
        </p:spPr>
      </p:pic>
      <p:pic>
        <p:nvPicPr>
          <p:cNvPr id="92" name="Google Shape;92;p7"/>
          <p:cNvPicPr preferRelativeResize="0"/>
          <p:nvPr/>
        </p:nvPicPr>
        <p:blipFill rotWithShape="1">
          <a:blip r:embed="rId4">
            <a:alphaModFix/>
          </a:blip>
          <a:srcRect b="29451" l="0" r="0" t="0"/>
          <a:stretch/>
        </p:blipFill>
        <p:spPr>
          <a:xfrm>
            <a:off x="881063" y="-440799"/>
            <a:ext cx="1909261" cy="13469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93" name="Shape 93"/>
        <p:cNvGrpSpPr/>
        <p:nvPr/>
      </p:nvGrpSpPr>
      <p:grpSpPr>
        <a:xfrm>
          <a:off x="0" y="0"/>
          <a:ext cx="0" cy="0"/>
          <a:chOff x="0" y="0"/>
          <a:chExt cx="0" cy="0"/>
        </a:xfrm>
      </p:grpSpPr>
      <p:sp>
        <p:nvSpPr>
          <p:cNvPr id="94" name="Google Shape;9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97" name="Google Shape;97;p8"/>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98" name="Google Shape;98;p8"/>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99" name="Google Shape;99;p8"/>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0" name="Google Shape;100;p8"/>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29451" l="0" r="0" t="0"/>
          <a:stretch/>
        </p:blipFill>
        <p:spPr>
          <a:xfrm>
            <a:off x="918133" y="-440799"/>
            <a:ext cx="1909261" cy="134695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02" name="Shape 102"/>
        <p:cNvGrpSpPr/>
        <p:nvPr/>
      </p:nvGrpSpPr>
      <p:grpSpPr>
        <a:xfrm>
          <a:off x="0" y="0"/>
          <a:ext cx="0" cy="0"/>
          <a:chOff x="0" y="0"/>
          <a:chExt cx="0" cy="0"/>
        </a:xfrm>
      </p:grpSpPr>
      <p:sp>
        <p:nvSpPr>
          <p:cNvPr id="103" name="Google Shape;10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106" name="Google Shape;106;p9"/>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116" name="Google Shape;116;p9"/>
          <p:cNvPicPr preferRelativeResize="0"/>
          <p:nvPr/>
        </p:nvPicPr>
        <p:blipFill rotWithShape="1">
          <a:blip r:embed="rId2">
            <a:alphaModFix/>
          </a:blip>
          <a:srcRect b="0" l="0" r="0" t="0"/>
          <a:stretch/>
        </p:blipFill>
        <p:spPr>
          <a:xfrm flipH="1">
            <a:off x="2014799" y="2935855"/>
            <a:ext cx="6717600" cy="6717600"/>
          </a:xfrm>
          <a:prstGeom prst="rect">
            <a:avLst/>
          </a:prstGeom>
          <a:noFill/>
          <a:ln>
            <a:noFill/>
          </a:ln>
        </p:spPr>
      </p:pic>
      <p:pic>
        <p:nvPicPr>
          <p:cNvPr id="117" name="Google Shape;117;p9"/>
          <p:cNvPicPr preferRelativeResize="0"/>
          <p:nvPr/>
        </p:nvPicPr>
        <p:blipFill rotWithShape="1">
          <a:blip r:embed="rId3">
            <a:alphaModFix/>
          </a:blip>
          <a:srcRect b="29451" l="0" r="0" t="0"/>
          <a:stretch/>
        </p:blipFill>
        <p:spPr>
          <a:xfrm>
            <a:off x="105537" y="-472893"/>
            <a:ext cx="1909261" cy="13469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118" name="Shape 118"/>
        <p:cNvGrpSpPr/>
        <p:nvPr/>
      </p:nvGrpSpPr>
      <p:grpSpPr>
        <a:xfrm>
          <a:off x="0" y="0"/>
          <a:ext cx="0" cy="0"/>
          <a:chOff x="0" y="0"/>
          <a:chExt cx="0" cy="0"/>
        </a:xfrm>
      </p:grpSpPr>
      <p:sp>
        <p:nvSpPr>
          <p:cNvPr id="119" name="Google Shape;11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11" Type="http://schemas.openxmlformats.org/officeDocument/2006/relationships/slide" Target="/ppt/slides/slide28.xml"/><Relationship Id="rId10" Type="http://schemas.openxmlformats.org/officeDocument/2006/relationships/slide" Target="/ppt/slides/slide27.xml"/><Relationship Id="rId9" Type="http://schemas.openxmlformats.org/officeDocument/2006/relationships/slide" Target="/ppt/slides/slide26.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slide" Target="/ppt/slid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https://www.geeksforgeeks.org/software-engineering-functional-point-fp-analysis/" TargetMode="External"/><Relationship Id="rId5" Type="http://schemas.openxmlformats.org/officeDocument/2006/relationships/hyperlink" Target="https://www.javatpoint.com/software-engineering-functional-point-fp-analysis" TargetMode="External"/><Relationship Id="rId6" Type="http://schemas.openxmlformats.org/officeDocument/2006/relationships/hyperlink" Target="https://www.infor.uva.es/~manso/calidad/PFA-CLM-2011" TargetMode="External"/><Relationship Id="rId7" Type="http://schemas.openxmlformats.org/officeDocument/2006/relationships/hyperlink" Target="https://www.laboratorioti.com/2013/04/08/ejemplo-practico-de-medicion-en-puntos-funcion-goog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www.researchgate.net/publication/3187831_Function_Points_Analysis_An_Empirical_Study_of_Its_Measurement_Processes" TargetMode="External"/><Relationship Id="rId4" Type="http://schemas.openxmlformats.org/officeDocument/2006/relationships/hyperlink" Target="https://nesma.org/wp-content/uploads/2018/05/Nesma-on-sizing-1-FPA-1.pdf" TargetMode="External"/><Relationship Id="rId5" Type="http://schemas.openxmlformats.org/officeDocument/2006/relationships/hyperlink" Target="https://washingtoniceaa.com/files/presentations/34_Function%20Point%20Analysis.pdf" TargetMode="External"/><Relationship Id="rId6" Type="http://schemas.openxmlformats.org/officeDocument/2006/relationships/hyperlink" Target="https://www.educba.com/functional-poin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3000">
                <a:latin typeface="Ubuntu"/>
                <a:ea typeface="Ubuntu"/>
                <a:cs typeface="Ubuntu"/>
                <a:sym typeface="Ubuntu"/>
              </a:rPr>
              <a:t>Devs_lutions</a:t>
            </a:r>
            <a:endParaRPr b="1" sz="3000">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419" sz="1800">
                <a:latin typeface="Kalam"/>
                <a:ea typeface="Kalam"/>
                <a:cs typeface="Kalam"/>
                <a:sym typeface="Kalam"/>
              </a:rPr>
              <a:t>Tu idea una realidad</a:t>
            </a:r>
            <a:endParaRPr i="1" sz="1800">
              <a:latin typeface="Kalam"/>
              <a:ea typeface="Kalam"/>
              <a:cs typeface="Kalam"/>
              <a:sym typeface="Kalam"/>
            </a:endParaRPr>
          </a:p>
        </p:txBody>
      </p:sp>
      <p:pic>
        <p:nvPicPr>
          <p:cNvPr id="132" name="Google Shape;132;p12"/>
          <p:cNvPicPr preferRelativeResize="0"/>
          <p:nvPr/>
        </p:nvPicPr>
        <p:blipFill>
          <a:blip r:embed="rId3">
            <a:alphaModFix/>
          </a:blip>
          <a:stretch>
            <a:fillRect/>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200">
                <a:latin typeface="Ubuntu Medium"/>
                <a:ea typeface="Ubuntu Medium"/>
                <a:cs typeface="Ubuntu Medium"/>
                <a:sym typeface="Ubuntu Medium"/>
              </a:rPr>
              <a:t>&lt;Functional Points&gt;</a:t>
            </a:r>
            <a:endParaRPr sz="2200">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anchorCtr="0" anchor="t" bIns="91425" lIns="91425" spcFirstLastPara="1" rIns="91425" wrap="square" tIns="91425">
            <a:spAutoFit/>
          </a:bodyPr>
          <a:lstStyle/>
          <a:p>
            <a:pPr indent="-317500" lvl="0" marL="457200" rtl="0" algn="ctr">
              <a:spcBef>
                <a:spcPts val="0"/>
              </a:spcBef>
              <a:spcAft>
                <a:spcPts val="0"/>
              </a:spcAft>
              <a:buSzPts val="1400"/>
              <a:buFont typeface="Ubuntu"/>
              <a:buChar char="●"/>
            </a:pPr>
            <a:r>
              <a:rPr lang="es-419">
                <a:latin typeface="Ubuntu"/>
                <a:ea typeface="Ubuntu"/>
                <a:cs typeface="Ubuntu"/>
                <a:sym typeface="Ubuntu"/>
              </a:rPr>
              <a:t>García Vargas Michell Alejandro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Velázquez Campos Leonardo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Flores Espinoza Luis Eduardo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Mendieta Robledo Carlos Abraham</a:t>
            </a:r>
            <a:endParaRPr>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Ubuntu"/>
                <a:ea typeface="Ubuntu"/>
                <a:cs typeface="Ubuntu"/>
                <a:sym typeface="Ubuntu"/>
              </a:rPr>
              <a:t>Fecha: Lunes 19 de septiembre de 2022</a:t>
            </a:r>
            <a:endParaRPr>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nvSpPr>
        <p:spPr>
          <a:xfrm>
            <a:off x="1697400" y="566550"/>
            <a:ext cx="5749200" cy="423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500">
                <a:latin typeface="Ubuntu"/>
                <a:ea typeface="Ubuntu"/>
                <a:cs typeface="Ubuntu"/>
                <a:sym typeface="Ubuntu"/>
              </a:rPr>
              <a:t>Cálculo</a:t>
            </a:r>
            <a:r>
              <a:rPr b="1" lang="es-419" sz="1500">
                <a:latin typeface="Ubuntu"/>
                <a:ea typeface="Ubuntu"/>
                <a:cs typeface="Ubuntu"/>
                <a:sym typeface="Ubuntu"/>
              </a:rPr>
              <a:t> del Factor de Ajuste (VAF):</a:t>
            </a:r>
            <a:endParaRPr b="1" sz="1500">
              <a:latin typeface="Ubuntu"/>
              <a:ea typeface="Ubuntu"/>
              <a:cs typeface="Ubuntu"/>
              <a:sym typeface="Ubuntu"/>
            </a:endParaRPr>
          </a:p>
          <a:p>
            <a:pPr indent="0" lvl="0" marL="0" rtl="0" algn="just">
              <a:spcBef>
                <a:spcPts val="1000"/>
              </a:spcBef>
              <a:spcAft>
                <a:spcPts val="0"/>
              </a:spcAft>
              <a:buNone/>
            </a:pPr>
            <a:r>
              <a:rPr lang="es-419" sz="1500">
                <a:latin typeface="Ubuntu"/>
                <a:ea typeface="Ubuntu"/>
                <a:cs typeface="Ubuntu"/>
                <a:sym typeface="Ubuntu"/>
              </a:rPr>
              <a:t>Para calcular el VAF es necesario calificar según un grado de relevancia 14 características generales del sistema (GSCs):</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Comunicación de datos.</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Procesamiento de datos distribuido.</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Rendimiento.</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Uso del hardware existente.</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Transacciones.</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Entrada de datos interactiva.</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Eficiencia.</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Actualizaciones on-line.</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Complejidad del Procesamiento.</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Reusabilidad.</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Facilidad de conversión e instalación.</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Facilidad de operación.</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Múltiples instalaciones.</a:t>
            </a:r>
            <a:endParaRPr sz="1500">
              <a:latin typeface="Ubuntu"/>
              <a:ea typeface="Ubuntu"/>
              <a:cs typeface="Ubuntu"/>
              <a:sym typeface="Ubuntu"/>
            </a:endParaRPr>
          </a:p>
          <a:p>
            <a:pPr indent="-323850" lvl="0" marL="457200" rtl="0" algn="just">
              <a:spcBef>
                <a:spcPts val="0"/>
              </a:spcBef>
              <a:spcAft>
                <a:spcPts val="0"/>
              </a:spcAft>
              <a:buSzPts val="1500"/>
              <a:buFont typeface="Ubuntu"/>
              <a:buAutoNum type="arabicPeriod"/>
            </a:pPr>
            <a:r>
              <a:rPr lang="es-419" sz="1500">
                <a:latin typeface="Ubuntu"/>
                <a:ea typeface="Ubuntu"/>
                <a:cs typeface="Ubuntu"/>
                <a:sym typeface="Ubuntu"/>
              </a:rPr>
              <a:t>Facilidad de mantenimiento.</a:t>
            </a:r>
            <a:endParaRPr sz="1500">
              <a:latin typeface="Ubuntu"/>
              <a:ea typeface="Ubuntu"/>
              <a:cs typeface="Ubuntu"/>
              <a:sym typeface="Ubuntu"/>
            </a:endParaRPr>
          </a:p>
        </p:txBody>
      </p:sp>
      <p:sp>
        <p:nvSpPr>
          <p:cNvPr id="212" name="Google Shape;212;p21"/>
          <p:cNvSpPr txBox="1"/>
          <p:nvPr/>
        </p:nvSpPr>
        <p:spPr>
          <a:xfrm>
            <a:off x="4711600" y="443535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[ 3 ] (Manso, 2011)</a:t>
            </a:r>
            <a:endParaRPr b="1" i="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nvSpPr>
        <p:spPr>
          <a:xfrm>
            <a:off x="1697400" y="879975"/>
            <a:ext cx="5749200" cy="275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Estas </a:t>
            </a:r>
            <a:r>
              <a:rPr lang="es-419" sz="1500">
                <a:latin typeface="Ubuntu"/>
                <a:ea typeface="Ubuntu"/>
                <a:cs typeface="Ubuntu"/>
                <a:sym typeface="Ubuntu"/>
              </a:rPr>
              <a:t>características</a:t>
            </a:r>
            <a:r>
              <a:rPr lang="es-419" sz="1500">
                <a:latin typeface="Ubuntu"/>
                <a:ea typeface="Ubuntu"/>
                <a:cs typeface="Ubuntu"/>
                <a:sym typeface="Ubuntu"/>
              </a:rPr>
              <a:t> generales del sistema, tiene asociadas una serie de cuestiones, que se pueden calificar en función de una escala:</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lang="es-419" sz="1500">
                <a:latin typeface="Ubuntu"/>
                <a:ea typeface="Ubuntu"/>
                <a:cs typeface="Ubuntu"/>
                <a:sym typeface="Ubuntu"/>
              </a:rPr>
              <a:t>(0) - Sin influencia. </a:t>
            </a:r>
            <a:endParaRPr sz="1500">
              <a:latin typeface="Ubuntu"/>
              <a:ea typeface="Ubuntu"/>
              <a:cs typeface="Ubuntu"/>
              <a:sym typeface="Ubuntu"/>
            </a:endParaRPr>
          </a:p>
          <a:p>
            <a:pPr indent="-323850" lvl="0" marL="457200" rtl="0" algn="just">
              <a:spcBef>
                <a:spcPts val="0"/>
              </a:spcBef>
              <a:spcAft>
                <a:spcPts val="0"/>
              </a:spcAft>
              <a:buSzPts val="1500"/>
              <a:buFont typeface="Ubuntu"/>
              <a:buChar char="●"/>
            </a:pPr>
            <a:r>
              <a:rPr lang="es-419" sz="1500">
                <a:solidFill>
                  <a:schemeClr val="dk1"/>
                </a:solidFill>
                <a:latin typeface="Ubuntu"/>
                <a:ea typeface="Ubuntu"/>
                <a:cs typeface="Ubuntu"/>
                <a:sym typeface="Ubuntu"/>
              </a:rPr>
              <a:t>(1) - Incidental.</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lang="es-419" sz="1500">
                <a:solidFill>
                  <a:schemeClr val="dk1"/>
                </a:solidFill>
                <a:latin typeface="Ubuntu"/>
                <a:ea typeface="Ubuntu"/>
                <a:cs typeface="Ubuntu"/>
                <a:sym typeface="Ubuntu"/>
              </a:rPr>
              <a:t>(2) - Moderado.</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lang="es-419" sz="1500">
                <a:solidFill>
                  <a:schemeClr val="dk1"/>
                </a:solidFill>
                <a:latin typeface="Ubuntu"/>
                <a:ea typeface="Ubuntu"/>
                <a:cs typeface="Ubuntu"/>
                <a:sym typeface="Ubuntu"/>
              </a:rPr>
              <a:t>(3) - Medio.</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lang="es-419" sz="1500">
                <a:solidFill>
                  <a:schemeClr val="dk1"/>
                </a:solidFill>
                <a:latin typeface="Ubuntu"/>
                <a:ea typeface="Ubuntu"/>
                <a:cs typeface="Ubuntu"/>
                <a:sym typeface="Ubuntu"/>
              </a:rPr>
              <a:t>(4) - Significativo.</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lang="es-419" sz="1500">
                <a:solidFill>
                  <a:schemeClr val="dk1"/>
                </a:solidFill>
                <a:latin typeface="Ubuntu"/>
                <a:ea typeface="Ubuntu"/>
                <a:cs typeface="Ubuntu"/>
                <a:sym typeface="Ubuntu"/>
              </a:rPr>
              <a:t>(5) - Esencial.</a:t>
            </a:r>
            <a:endParaRPr sz="1500">
              <a:solidFill>
                <a:schemeClr val="dk1"/>
              </a:solidFill>
              <a:latin typeface="Ubuntu"/>
              <a:ea typeface="Ubuntu"/>
              <a:cs typeface="Ubuntu"/>
              <a:sym typeface="Ubuntu"/>
            </a:endParaRPr>
          </a:p>
          <a:p>
            <a:pPr indent="0" lvl="0" marL="0" rtl="0" algn="just">
              <a:spcBef>
                <a:spcPts val="1000"/>
              </a:spcBef>
              <a:spcAft>
                <a:spcPts val="0"/>
              </a:spcAft>
              <a:buNone/>
            </a:pPr>
            <a:r>
              <a:rPr lang="es-419" sz="1500">
                <a:solidFill>
                  <a:schemeClr val="dk1"/>
                </a:solidFill>
                <a:latin typeface="Ubuntu"/>
                <a:ea typeface="Ubuntu"/>
                <a:cs typeface="Ubuntu"/>
                <a:sym typeface="Ubuntu"/>
              </a:rPr>
              <a:t>Para posteriormente calcular el VAF con la fórmula:</a:t>
            </a:r>
            <a:endParaRPr sz="1500">
              <a:solidFill>
                <a:schemeClr val="dk1"/>
              </a:solidFill>
              <a:latin typeface="Ubuntu"/>
              <a:ea typeface="Ubuntu"/>
              <a:cs typeface="Ubuntu"/>
              <a:sym typeface="Ubuntu"/>
            </a:endParaRPr>
          </a:p>
        </p:txBody>
      </p:sp>
      <p:pic>
        <p:nvPicPr>
          <p:cNvPr id="218" name="Google Shape;218;p22"/>
          <p:cNvPicPr preferRelativeResize="0"/>
          <p:nvPr/>
        </p:nvPicPr>
        <p:blipFill>
          <a:blip r:embed="rId3">
            <a:alphaModFix/>
          </a:blip>
          <a:stretch>
            <a:fillRect/>
          </a:stretch>
        </p:blipFill>
        <p:spPr>
          <a:xfrm>
            <a:off x="1843900" y="3762925"/>
            <a:ext cx="3039900" cy="921775"/>
          </a:xfrm>
          <a:prstGeom prst="rect">
            <a:avLst/>
          </a:prstGeom>
          <a:noFill/>
          <a:ln>
            <a:noFill/>
          </a:ln>
        </p:spPr>
      </p:pic>
      <p:sp>
        <p:nvSpPr>
          <p:cNvPr id="219" name="Google Shape;219;p22"/>
          <p:cNvSpPr txBox="1"/>
          <p:nvPr/>
        </p:nvSpPr>
        <p:spPr>
          <a:xfrm>
            <a:off x="4446600" y="436065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[ 3 ] (Manso, 2011)</a:t>
            </a:r>
            <a:endParaRPr b="1" i="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7942" l="10762" r="51500" t="38357"/>
          <a:stretch/>
        </p:blipFill>
        <p:spPr>
          <a:xfrm rot="5400000">
            <a:off x="2798512" y="-911714"/>
            <a:ext cx="3546973" cy="7137427"/>
          </a:xfrm>
          <a:prstGeom prst="rect">
            <a:avLst/>
          </a:prstGeom>
          <a:noFill/>
          <a:ln>
            <a:noFill/>
          </a:ln>
        </p:spPr>
      </p:pic>
      <p:sp>
        <p:nvSpPr>
          <p:cNvPr id="225" name="Google Shape;225;p23"/>
          <p:cNvSpPr txBox="1"/>
          <p:nvPr/>
        </p:nvSpPr>
        <p:spPr>
          <a:xfrm>
            <a:off x="5140700" y="443047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[ 3 ] (Manso, 2011)</a:t>
            </a:r>
            <a:endParaRPr b="1" i="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4"/>
          <p:cNvPicPr preferRelativeResize="0"/>
          <p:nvPr/>
        </p:nvPicPr>
        <p:blipFill rotWithShape="1">
          <a:blip r:embed="rId3">
            <a:alphaModFix/>
          </a:blip>
          <a:srcRect b="7942" l="48743" r="13965" t="38357"/>
          <a:stretch/>
        </p:blipFill>
        <p:spPr>
          <a:xfrm rot="5400000">
            <a:off x="2863101" y="-915049"/>
            <a:ext cx="3570199" cy="7270048"/>
          </a:xfrm>
          <a:prstGeom prst="rect">
            <a:avLst/>
          </a:prstGeom>
          <a:noFill/>
          <a:ln>
            <a:noFill/>
          </a:ln>
        </p:spPr>
      </p:pic>
      <p:sp>
        <p:nvSpPr>
          <p:cNvPr id="231" name="Google Shape;231;p24"/>
          <p:cNvSpPr txBox="1"/>
          <p:nvPr/>
        </p:nvSpPr>
        <p:spPr>
          <a:xfrm>
            <a:off x="5241150" y="450507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[ 3 ] (Manso, 2011)</a:t>
            </a:r>
            <a:endParaRPr b="1" i="1" sz="1200"/>
          </a:p>
        </p:txBody>
      </p:sp>
      <p:sp>
        <p:nvSpPr>
          <p:cNvPr id="232" name="Google Shape;232;p24"/>
          <p:cNvSpPr txBox="1"/>
          <p:nvPr/>
        </p:nvSpPr>
        <p:spPr>
          <a:xfrm>
            <a:off x="4273650" y="1012975"/>
            <a:ext cx="1132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800">
              <a:latin typeface="Calibri"/>
              <a:ea typeface="Calibri"/>
              <a:cs typeface="Calibri"/>
              <a:sym typeface="Calibri"/>
            </a:endParaRPr>
          </a:p>
        </p:txBody>
      </p:sp>
      <p:sp>
        <p:nvSpPr>
          <p:cNvPr id="233" name="Google Shape;233;p24"/>
          <p:cNvSpPr txBox="1"/>
          <p:nvPr/>
        </p:nvSpPr>
        <p:spPr>
          <a:xfrm>
            <a:off x="4197100" y="1036800"/>
            <a:ext cx="949800" cy="220800"/>
          </a:xfrm>
          <a:prstGeom prst="rect">
            <a:avLst/>
          </a:prstGeom>
          <a:noFill/>
          <a:ln>
            <a:noFill/>
          </a:ln>
        </p:spPr>
        <p:txBody>
          <a:bodyPr anchorCtr="0" anchor="ctr" bIns="91425" lIns="91425" spcFirstLastPara="1" rIns="91425" wrap="square" tIns="91425">
            <a:noAutofit/>
          </a:bodyPr>
          <a:lstStyle/>
          <a:p>
            <a:pPr indent="0" lvl="0" marL="0" rtl="0" algn="r">
              <a:lnSpc>
                <a:spcPct val="50000"/>
              </a:lnSpc>
              <a:spcBef>
                <a:spcPts val="0"/>
              </a:spcBef>
              <a:spcAft>
                <a:spcPts val="0"/>
              </a:spcAft>
              <a:buNone/>
            </a:pPr>
            <a:r>
              <a:rPr b="1" lang="es-419" sz="1200">
                <a:latin typeface="Calibri"/>
                <a:ea typeface="Calibri"/>
                <a:cs typeface="Calibri"/>
                <a:sym typeface="Calibri"/>
              </a:rPr>
              <a:t>Archivos</a:t>
            </a:r>
            <a:endParaRPr b="1"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5"/>
          <p:cNvPicPr preferRelativeResize="0"/>
          <p:nvPr/>
        </p:nvPicPr>
        <p:blipFill>
          <a:blip r:embed="rId3">
            <a:alphaModFix/>
          </a:blip>
          <a:stretch>
            <a:fillRect/>
          </a:stretch>
        </p:blipFill>
        <p:spPr>
          <a:xfrm>
            <a:off x="619850" y="1744425"/>
            <a:ext cx="7904300" cy="1825150"/>
          </a:xfrm>
          <a:prstGeom prst="rect">
            <a:avLst/>
          </a:prstGeom>
          <a:noFill/>
          <a:ln>
            <a:noFill/>
          </a:ln>
        </p:spPr>
      </p:pic>
      <p:sp>
        <p:nvSpPr>
          <p:cNvPr id="239" name="Google Shape;239;p25"/>
          <p:cNvSpPr txBox="1"/>
          <p:nvPr/>
        </p:nvSpPr>
        <p:spPr>
          <a:xfrm>
            <a:off x="1486800" y="794250"/>
            <a:ext cx="61704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s-419" sz="1500">
                <a:latin typeface="Ubuntu"/>
                <a:ea typeface="Ubuntu"/>
                <a:cs typeface="Ubuntu"/>
                <a:sym typeface="Ubuntu"/>
              </a:rPr>
              <a:t>Tabla de peso de los atributos del FPA, según el modelo COCOMO II:</a:t>
            </a:r>
            <a:endParaRPr sz="1500">
              <a:solidFill>
                <a:schemeClr val="dk1"/>
              </a:solidFill>
              <a:latin typeface="Ubuntu"/>
              <a:ea typeface="Ubuntu"/>
              <a:cs typeface="Ubuntu"/>
              <a:sym typeface="Ubuntu"/>
            </a:endParaRPr>
          </a:p>
        </p:txBody>
      </p:sp>
      <p:sp>
        <p:nvSpPr>
          <p:cNvPr id="240" name="Google Shape;240;p25"/>
          <p:cNvSpPr txBox="1"/>
          <p:nvPr/>
        </p:nvSpPr>
        <p:spPr>
          <a:xfrm>
            <a:off x="3342150" y="2524400"/>
            <a:ext cx="539400" cy="14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41" name="Google Shape;241;p25"/>
          <p:cNvSpPr txBox="1"/>
          <p:nvPr/>
        </p:nvSpPr>
        <p:spPr>
          <a:xfrm>
            <a:off x="3261000" y="2524400"/>
            <a:ext cx="7017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100">
                <a:latin typeface="Calibri"/>
                <a:ea typeface="Calibri"/>
                <a:cs typeface="Calibri"/>
                <a:sym typeface="Calibri"/>
              </a:rPr>
              <a:t>Archivos</a:t>
            </a:r>
            <a:endParaRPr b="1" sz="1100">
              <a:latin typeface="Calibri"/>
              <a:ea typeface="Calibri"/>
              <a:cs typeface="Calibri"/>
              <a:sym typeface="Calibri"/>
            </a:endParaRPr>
          </a:p>
        </p:txBody>
      </p:sp>
      <p:sp>
        <p:nvSpPr>
          <p:cNvPr id="242" name="Google Shape;242;p25"/>
          <p:cNvSpPr txBox="1"/>
          <p:nvPr/>
        </p:nvSpPr>
        <p:spPr>
          <a:xfrm>
            <a:off x="5913900" y="2524400"/>
            <a:ext cx="539400" cy="14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43" name="Google Shape;243;p25"/>
          <p:cNvSpPr txBox="1"/>
          <p:nvPr/>
        </p:nvSpPr>
        <p:spPr>
          <a:xfrm>
            <a:off x="1137125" y="1871925"/>
            <a:ext cx="701700" cy="220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44" name="Google Shape;244;p25"/>
          <p:cNvSpPr txBox="1"/>
          <p:nvPr/>
        </p:nvSpPr>
        <p:spPr>
          <a:xfrm>
            <a:off x="5832750" y="2524400"/>
            <a:ext cx="7017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100">
                <a:latin typeface="Calibri"/>
                <a:ea typeface="Calibri"/>
                <a:cs typeface="Calibri"/>
                <a:sym typeface="Calibri"/>
              </a:rPr>
              <a:t>Archivos</a:t>
            </a:r>
            <a:endParaRPr b="1" sz="1100">
              <a:latin typeface="Calibri"/>
              <a:ea typeface="Calibri"/>
              <a:cs typeface="Calibri"/>
              <a:sym typeface="Calibri"/>
            </a:endParaRPr>
          </a:p>
        </p:txBody>
      </p:sp>
      <p:sp>
        <p:nvSpPr>
          <p:cNvPr id="245" name="Google Shape;245;p25"/>
          <p:cNvSpPr txBox="1"/>
          <p:nvPr/>
        </p:nvSpPr>
        <p:spPr>
          <a:xfrm>
            <a:off x="918050" y="2067200"/>
            <a:ext cx="701700" cy="220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46" name="Google Shape;246;p25"/>
          <p:cNvSpPr txBox="1"/>
          <p:nvPr/>
        </p:nvSpPr>
        <p:spPr>
          <a:xfrm>
            <a:off x="1137125" y="1895750"/>
            <a:ext cx="8007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300">
                <a:latin typeface="Calibri"/>
                <a:ea typeface="Calibri"/>
                <a:cs typeface="Calibri"/>
                <a:sym typeface="Calibri"/>
              </a:rPr>
              <a:t>Archivos</a:t>
            </a:r>
            <a:endParaRPr b="1" sz="1300">
              <a:latin typeface="Calibri"/>
              <a:ea typeface="Calibri"/>
              <a:cs typeface="Calibri"/>
              <a:sym typeface="Calibri"/>
            </a:endParaRPr>
          </a:p>
        </p:txBody>
      </p:sp>
      <p:sp>
        <p:nvSpPr>
          <p:cNvPr id="247" name="Google Shape;247;p25"/>
          <p:cNvSpPr txBox="1"/>
          <p:nvPr/>
        </p:nvSpPr>
        <p:spPr>
          <a:xfrm>
            <a:off x="894225" y="2092725"/>
            <a:ext cx="8007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300">
                <a:latin typeface="Calibri"/>
                <a:ea typeface="Calibri"/>
                <a:cs typeface="Calibri"/>
                <a:sym typeface="Calibri"/>
              </a:rPr>
              <a:t>Archivos</a:t>
            </a:r>
            <a:endParaRPr b="1"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nvSpPr>
        <p:spPr>
          <a:xfrm>
            <a:off x="715350" y="775775"/>
            <a:ext cx="7713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600">
                <a:latin typeface="Ubuntu"/>
                <a:ea typeface="Ubuntu"/>
                <a:cs typeface="Ubuntu"/>
                <a:sym typeface="Ubuntu"/>
              </a:rPr>
              <a:t>Conteo de</a:t>
            </a:r>
            <a:r>
              <a:rPr b="1" lang="es-419" sz="1600">
                <a:latin typeface="Ubuntu"/>
                <a:ea typeface="Ubuntu"/>
                <a:cs typeface="Ubuntu"/>
                <a:sym typeface="Ubuntu"/>
              </a:rPr>
              <a:t> FPA:</a:t>
            </a:r>
            <a:endParaRPr sz="1600">
              <a:latin typeface="Ubuntu"/>
              <a:ea typeface="Ubuntu"/>
              <a:cs typeface="Ubuntu"/>
              <a:sym typeface="Ubuntu"/>
            </a:endParaRPr>
          </a:p>
        </p:txBody>
      </p:sp>
      <p:grpSp>
        <p:nvGrpSpPr>
          <p:cNvPr id="253" name="Google Shape;253;p26"/>
          <p:cNvGrpSpPr/>
          <p:nvPr/>
        </p:nvGrpSpPr>
        <p:grpSpPr>
          <a:xfrm>
            <a:off x="822800" y="1252600"/>
            <a:ext cx="7498401" cy="3365825"/>
            <a:chOff x="822800" y="1252600"/>
            <a:chExt cx="7498401" cy="3365825"/>
          </a:xfrm>
        </p:grpSpPr>
        <p:pic>
          <p:nvPicPr>
            <p:cNvPr id="254" name="Google Shape;254;p26"/>
            <p:cNvPicPr preferRelativeResize="0"/>
            <p:nvPr/>
          </p:nvPicPr>
          <p:blipFill rotWithShape="1">
            <a:blip r:embed="rId3">
              <a:alphaModFix/>
            </a:blip>
            <a:srcRect b="30958" l="0" r="0" t="0"/>
            <a:stretch/>
          </p:blipFill>
          <p:spPr>
            <a:xfrm>
              <a:off x="822800" y="1252601"/>
              <a:ext cx="7498401" cy="2323825"/>
            </a:xfrm>
            <a:prstGeom prst="rect">
              <a:avLst/>
            </a:prstGeom>
            <a:noFill/>
            <a:ln>
              <a:noFill/>
            </a:ln>
          </p:spPr>
        </p:pic>
        <p:pic>
          <p:nvPicPr>
            <p:cNvPr id="255" name="Google Shape;255;p26"/>
            <p:cNvPicPr preferRelativeResize="0"/>
            <p:nvPr/>
          </p:nvPicPr>
          <p:blipFill rotWithShape="1">
            <a:blip r:embed="rId3">
              <a:alphaModFix/>
            </a:blip>
            <a:srcRect b="0" l="45426" r="0" t="0"/>
            <a:stretch/>
          </p:blipFill>
          <p:spPr>
            <a:xfrm>
              <a:off x="4229175" y="1252600"/>
              <a:ext cx="4092025" cy="3365825"/>
            </a:xfrm>
            <a:prstGeom prst="rect">
              <a:avLst/>
            </a:prstGeom>
            <a:noFill/>
            <a:ln>
              <a:noFill/>
            </a:ln>
          </p:spPr>
        </p:pic>
      </p:grpSp>
      <p:sp>
        <p:nvSpPr>
          <p:cNvPr id="256" name="Google Shape;256;p26"/>
          <p:cNvSpPr txBox="1"/>
          <p:nvPr/>
        </p:nvSpPr>
        <p:spPr>
          <a:xfrm>
            <a:off x="822800" y="36228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i="1" lang="es-419" sz="1200">
                <a:solidFill>
                  <a:schemeClr val="dk1"/>
                </a:solidFill>
              </a:rPr>
              <a:t>[ 3 ] (Manso, 2011)</a:t>
            </a:r>
            <a:endParaRPr b="1" i="1" sz="1200"/>
          </a:p>
        </p:txBody>
      </p:sp>
      <p:sp>
        <p:nvSpPr>
          <p:cNvPr id="257" name="Google Shape;257;p26"/>
          <p:cNvSpPr txBox="1"/>
          <p:nvPr/>
        </p:nvSpPr>
        <p:spPr>
          <a:xfrm>
            <a:off x="932325" y="2956075"/>
            <a:ext cx="631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58" name="Google Shape;258;p26"/>
          <p:cNvSpPr txBox="1"/>
          <p:nvPr/>
        </p:nvSpPr>
        <p:spPr>
          <a:xfrm>
            <a:off x="855775" y="2979900"/>
            <a:ext cx="9498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300">
                <a:latin typeface="Calibri"/>
                <a:ea typeface="Calibri"/>
                <a:cs typeface="Calibri"/>
                <a:sym typeface="Calibri"/>
              </a:rPr>
              <a:t>Archivos</a:t>
            </a:r>
            <a:endParaRPr b="1" sz="1300">
              <a:latin typeface="Calibri"/>
              <a:ea typeface="Calibri"/>
              <a:cs typeface="Calibri"/>
              <a:sym typeface="Calibri"/>
            </a:endParaRPr>
          </a:p>
        </p:txBody>
      </p:sp>
      <p:sp>
        <p:nvSpPr>
          <p:cNvPr id="259" name="Google Shape;259;p26"/>
          <p:cNvSpPr txBox="1"/>
          <p:nvPr/>
        </p:nvSpPr>
        <p:spPr>
          <a:xfrm>
            <a:off x="932325" y="3279925"/>
            <a:ext cx="631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t/>
            </a:r>
            <a:endParaRPr b="1" sz="900">
              <a:latin typeface="Calibri"/>
              <a:ea typeface="Calibri"/>
              <a:cs typeface="Calibri"/>
              <a:sym typeface="Calibri"/>
            </a:endParaRPr>
          </a:p>
        </p:txBody>
      </p:sp>
      <p:sp>
        <p:nvSpPr>
          <p:cNvPr id="260" name="Google Shape;260;p26"/>
          <p:cNvSpPr txBox="1"/>
          <p:nvPr/>
        </p:nvSpPr>
        <p:spPr>
          <a:xfrm>
            <a:off x="855775" y="3279925"/>
            <a:ext cx="949800" cy="220800"/>
          </a:xfrm>
          <a:prstGeom prst="rect">
            <a:avLst/>
          </a:prstGeom>
          <a:no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b="1" lang="es-419" sz="1300">
                <a:latin typeface="Calibri"/>
                <a:ea typeface="Calibri"/>
                <a:cs typeface="Calibri"/>
                <a:sym typeface="Calibri"/>
              </a:rPr>
              <a:t>Archivos</a:t>
            </a:r>
            <a:endParaRPr b="1" sz="13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a:hlinkClick action="ppaction://hlinksldjump" r:id="rId3"/>
          </p:cNvPr>
          <p:cNvSpPr txBox="1"/>
          <p:nvPr/>
        </p:nvSpPr>
        <p:spPr>
          <a:xfrm>
            <a:off x="1797000" y="457825"/>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&lt;Ejemplo&gt;</a:t>
            </a:r>
            <a:endParaRPr sz="3000">
              <a:latin typeface="Ubuntu Medium"/>
              <a:ea typeface="Ubuntu Medium"/>
              <a:cs typeface="Ubuntu Medium"/>
              <a:sym typeface="Ubuntu Medium"/>
            </a:endParaRPr>
          </a:p>
        </p:txBody>
      </p:sp>
      <p:sp>
        <p:nvSpPr>
          <p:cNvPr id="266" name="Google Shape;266;p27"/>
          <p:cNvSpPr txBox="1"/>
          <p:nvPr/>
        </p:nvSpPr>
        <p:spPr>
          <a:xfrm>
            <a:off x="697800" y="1104325"/>
            <a:ext cx="7748400" cy="146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Ejemplo práctico de medición de FPs, dentro de la </a:t>
            </a:r>
            <a:r>
              <a:rPr lang="es-419" sz="1500">
                <a:latin typeface="Ubuntu"/>
                <a:ea typeface="Ubuntu"/>
                <a:cs typeface="Ubuntu"/>
                <a:sym typeface="Ubuntu"/>
              </a:rPr>
              <a:t>búsqueda</a:t>
            </a:r>
            <a:r>
              <a:rPr lang="es-419" sz="1500">
                <a:latin typeface="Ubuntu"/>
                <a:ea typeface="Ubuntu"/>
                <a:cs typeface="Ubuntu"/>
                <a:sym typeface="Ubuntu"/>
              </a:rPr>
              <a:t> de Google. Donde se </a:t>
            </a:r>
            <a:r>
              <a:rPr lang="es-419" sz="1500">
                <a:latin typeface="Ubuntu"/>
                <a:ea typeface="Ubuntu"/>
                <a:cs typeface="Ubuntu"/>
                <a:sym typeface="Ubuntu"/>
              </a:rPr>
              <a:t>limitará</a:t>
            </a:r>
            <a:r>
              <a:rPr lang="es-419" sz="1500">
                <a:latin typeface="Ubuntu"/>
                <a:ea typeface="Ubuntu"/>
                <a:cs typeface="Ubuntu"/>
                <a:sym typeface="Ubuntu"/>
              </a:rPr>
              <a:t> a la caja de </a:t>
            </a:r>
            <a:r>
              <a:rPr lang="es-419" sz="1500">
                <a:latin typeface="Ubuntu"/>
                <a:ea typeface="Ubuntu"/>
                <a:cs typeface="Ubuntu"/>
                <a:sym typeface="Ubuntu"/>
              </a:rPr>
              <a:t>búsqueda</a:t>
            </a:r>
            <a:r>
              <a:rPr lang="es-419" sz="1500">
                <a:latin typeface="Ubuntu"/>
                <a:ea typeface="Ubuntu"/>
                <a:cs typeface="Ubuntu"/>
                <a:sym typeface="Ubuntu"/>
              </a:rPr>
              <a:t>.</a:t>
            </a:r>
            <a:endParaRPr sz="1500">
              <a:latin typeface="Ubuntu"/>
              <a:ea typeface="Ubuntu"/>
              <a:cs typeface="Ubuntu"/>
              <a:sym typeface="Ubuntu"/>
            </a:endParaRPr>
          </a:p>
          <a:p>
            <a:pPr indent="0" lvl="0" marL="0" rtl="0" algn="just">
              <a:spcBef>
                <a:spcPts val="1000"/>
              </a:spcBef>
              <a:spcAft>
                <a:spcPts val="1000"/>
              </a:spcAft>
              <a:buNone/>
            </a:pPr>
            <a:r>
              <a:rPr lang="es-419" sz="1500">
                <a:latin typeface="Ubuntu"/>
                <a:ea typeface="Ubuntu"/>
                <a:cs typeface="Ubuntu"/>
                <a:sym typeface="Ubuntu"/>
              </a:rPr>
              <a:t>La caja de </a:t>
            </a:r>
            <a:r>
              <a:rPr lang="es-419" sz="1500">
                <a:latin typeface="Ubuntu"/>
                <a:ea typeface="Ubuntu"/>
                <a:cs typeface="Ubuntu"/>
                <a:sym typeface="Ubuntu"/>
              </a:rPr>
              <a:t>búsqueda</a:t>
            </a:r>
            <a:r>
              <a:rPr lang="es-419" sz="1500">
                <a:latin typeface="Ubuntu"/>
                <a:ea typeface="Ubuntu"/>
                <a:cs typeface="Ubuntu"/>
                <a:sym typeface="Ubuntu"/>
              </a:rPr>
              <a:t> de google puede tener muchas funcionalidades, no se podría medir a detalle, debido a que su código es interno de la empresa, pero podemos hacer un </a:t>
            </a:r>
            <a:r>
              <a:rPr lang="es-419" sz="1500">
                <a:latin typeface="Ubuntu"/>
                <a:ea typeface="Ubuntu"/>
                <a:cs typeface="Ubuntu"/>
                <a:sym typeface="Ubuntu"/>
              </a:rPr>
              <a:t>análisis</a:t>
            </a:r>
            <a:r>
              <a:rPr lang="es-419" sz="1500">
                <a:latin typeface="Ubuntu"/>
                <a:ea typeface="Ubuntu"/>
                <a:cs typeface="Ubuntu"/>
                <a:sym typeface="Ubuntu"/>
              </a:rPr>
              <a:t> y medir lo que se muestra, lo que devuelve y lo que podemos observar.</a:t>
            </a:r>
            <a:endParaRPr sz="1500">
              <a:latin typeface="Ubuntu"/>
              <a:ea typeface="Ubuntu"/>
              <a:cs typeface="Ubuntu"/>
              <a:sym typeface="Ubuntu"/>
            </a:endParaRPr>
          </a:p>
        </p:txBody>
      </p:sp>
      <p:pic>
        <p:nvPicPr>
          <p:cNvPr descr=" Búsqueda Google&lt;[/imagen]&#10;&lt;/center&gt;&lt;/p&gt;&#10;&lt;p&gt;&lt;center&gt;&lt;br /&gt;&#10;[imagen url=" id="267" name="Google Shape;267;p27"/>
          <p:cNvPicPr preferRelativeResize="0"/>
          <p:nvPr/>
        </p:nvPicPr>
        <p:blipFill rotWithShape="1">
          <a:blip r:embed="rId4">
            <a:alphaModFix/>
          </a:blip>
          <a:srcRect b="0" l="0" r="0" t="10498"/>
          <a:stretch/>
        </p:blipFill>
        <p:spPr>
          <a:xfrm>
            <a:off x="1942888" y="2657000"/>
            <a:ext cx="5258224" cy="2029100"/>
          </a:xfrm>
          <a:prstGeom prst="rect">
            <a:avLst/>
          </a:prstGeom>
          <a:noFill/>
          <a:ln>
            <a:noFill/>
          </a:ln>
        </p:spPr>
      </p:pic>
      <p:sp>
        <p:nvSpPr>
          <p:cNvPr id="268" name="Google Shape;268;p27"/>
          <p:cNvSpPr txBox="1"/>
          <p:nvPr/>
        </p:nvSpPr>
        <p:spPr>
          <a:xfrm>
            <a:off x="5288425" y="25716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nvSpPr>
        <p:spPr>
          <a:xfrm>
            <a:off x="1308750" y="868100"/>
            <a:ext cx="6526500" cy="2160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Dentro del funcionamiento de la ventana de </a:t>
            </a:r>
            <a:r>
              <a:rPr lang="es-419" sz="1500">
                <a:latin typeface="Ubuntu"/>
                <a:ea typeface="Ubuntu"/>
                <a:cs typeface="Ubuntu"/>
                <a:sym typeface="Ubuntu"/>
              </a:rPr>
              <a:t>búsqueda</a:t>
            </a:r>
            <a:r>
              <a:rPr lang="es-419" sz="1500">
                <a:latin typeface="Ubuntu"/>
                <a:ea typeface="Ubuntu"/>
                <a:cs typeface="Ubuntu"/>
                <a:sym typeface="Ubuntu"/>
              </a:rPr>
              <a:t> de google, podemos encontrar dos </a:t>
            </a:r>
            <a:r>
              <a:rPr lang="es-419" sz="1500">
                <a:latin typeface="Ubuntu"/>
                <a:ea typeface="Ubuntu"/>
                <a:cs typeface="Ubuntu"/>
                <a:sym typeface="Ubuntu"/>
              </a:rPr>
              <a:t>características</a:t>
            </a:r>
            <a:r>
              <a:rPr lang="es-419" sz="1500">
                <a:latin typeface="Ubuntu"/>
                <a:ea typeface="Ubuntu"/>
                <a:cs typeface="Ubuntu"/>
                <a:sym typeface="Ubuntu"/>
              </a:rPr>
              <a:t> principales:</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Buscar con Google</a:t>
            </a:r>
            <a:r>
              <a:rPr b="1" lang="es-419" sz="1500">
                <a:latin typeface="Ubuntu"/>
                <a:ea typeface="Ubuntu"/>
                <a:cs typeface="Ubuntu"/>
                <a:sym typeface="Ubuntu"/>
              </a:rPr>
              <a:t>: </a:t>
            </a:r>
            <a:r>
              <a:rPr lang="es-419" sz="1500">
                <a:latin typeface="Ubuntu"/>
                <a:ea typeface="Ubuntu"/>
                <a:cs typeface="Ubuntu"/>
                <a:sym typeface="Ubuntu"/>
              </a:rPr>
              <a:t>Cuando pulsamos sobre esta opción se busca el texto que se haya introducido en la caja de texto siguiendo el algoritmo de Google y nos devuelve los resultados encontrados.</a:t>
            </a:r>
            <a:endParaRPr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Voy a tener suerte</a:t>
            </a:r>
            <a:r>
              <a:rPr b="1" lang="es-419" sz="1500">
                <a:latin typeface="Ubuntu"/>
                <a:ea typeface="Ubuntu"/>
                <a:cs typeface="Ubuntu"/>
                <a:sym typeface="Ubuntu"/>
              </a:rPr>
              <a:t>:</a:t>
            </a:r>
            <a:r>
              <a:rPr lang="es-419" sz="1500">
                <a:latin typeface="Ubuntu"/>
                <a:ea typeface="Ubuntu"/>
                <a:cs typeface="Ubuntu"/>
                <a:sym typeface="Ubuntu"/>
              </a:rPr>
              <a:t> En este caso se realiza la misma búsqueda que en el caso anterior, pero en lugar de mostrar la lista de resultados encontrados se navega directamente hacia el primero de ellos.</a:t>
            </a:r>
            <a:endParaRPr sz="1500">
              <a:latin typeface="Ubuntu"/>
              <a:ea typeface="Ubuntu"/>
              <a:cs typeface="Ubuntu"/>
              <a:sym typeface="Ubuntu"/>
            </a:endParaRPr>
          </a:p>
        </p:txBody>
      </p:sp>
      <p:pic>
        <p:nvPicPr>
          <p:cNvPr id="274" name="Google Shape;274;p28"/>
          <p:cNvPicPr preferRelativeResize="0"/>
          <p:nvPr/>
        </p:nvPicPr>
        <p:blipFill rotWithShape="1">
          <a:blip r:embed="rId3">
            <a:alphaModFix/>
          </a:blip>
          <a:srcRect b="12960" l="4027" r="4027" t="4223"/>
          <a:stretch/>
        </p:blipFill>
        <p:spPr>
          <a:xfrm>
            <a:off x="1682150" y="3143150"/>
            <a:ext cx="5779700" cy="1089325"/>
          </a:xfrm>
          <a:prstGeom prst="rect">
            <a:avLst/>
          </a:prstGeom>
          <a:noFill/>
          <a:ln>
            <a:noFill/>
          </a:ln>
        </p:spPr>
      </p:pic>
      <p:sp>
        <p:nvSpPr>
          <p:cNvPr id="275" name="Google Shape;275;p28"/>
          <p:cNvSpPr txBox="1"/>
          <p:nvPr/>
        </p:nvSpPr>
        <p:spPr>
          <a:xfrm>
            <a:off x="4461850" y="429990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281" name="Google Shape;281;p29"/>
          <p:cNvSpPr txBox="1"/>
          <p:nvPr/>
        </p:nvSpPr>
        <p:spPr>
          <a:xfrm>
            <a:off x="170600" y="118925"/>
            <a:ext cx="6004500" cy="472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Ahora bien, dentro del ejemplo práctico de medición, vamos a centrarnos en identificar los procesos elementales o funciones transaccionales (</a:t>
            </a:r>
            <a:r>
              <a:rPr lang="es-419" sz="1500">
                <a:highlight>
                  <a:srgbClr val="B6D7A8"/>
                </a:highlight>
                <a:latin typeface="Ubuntu"/>
                <a:ea typeface="Ubuntu"/>
                <a:cs typeface="Ubuntu"/>
                <a:sym typeface="Ubuntu"/>
              </a:rPr>
              <a:t>EI</a:t>
            </a:r>
            <a:r>
              <a:rPr lang="es-419" sz="1500">
                <a:latin typeface="Ubuntu"/>
                <a:ea typeface="Ubuntu"/>
                <a:cs typeface="Ubuntu"/>
                <a:sym typeface="Ubuntu"/>
              </a:rPr>
              <a:t>, </a:t>
            </a:r>
            <a:r>
              <a:rPr lang="es-419" sz="1500">
                <a:highlight>
                  <a:srgbClr val="B4A7D6"/>
                </a:highlight>
                <a:latin typeface="Ubuntu"/>
                <a:ea typeface="Ubuntu"/>
                <a:cs typeface="Ubuntu"/>
                <a:sym typeface="Ubuntu"/>
              </a:rPr>
              <a:t>EO</a:t>
            </a:r>
            <a:r>
              <a:rPr lang="es-419" sz="1500">
                <a:latin typeface="Ubuntu"/>
                <a:ea typeface="Ubuntu"/>
                <a:cs typeface="Ubuntu"/>
                <a:sym typeface="Ubuntu"/>
              </a:rPr>
              <a:t> y </a:t>
            </a:r>
            <a:r>
              <a:rPr lang="es-419" sz="1500">
                <a:highlight>
                  <a:srgbClr val="F9CB9C"/>
                </a:highlight>
                <a:latin typeface="Ubuntu"/>
                <a:ea typeface="Ubuntu"/>
                <a:cs typeface="Ubuntu"/>
                <a:sym typeface="Ubuntu"/>
              </a:rPr>
              <a:t>EQ</a:t>
            </a:r>
            <a:r>
              <a:rPr lang="es-419" sz="1500">
                <a:latin typeface="Ubuntu"/>
                <a:ea typeface="Ubuntu"/>
                <a:cs typeface="Ubuntu"/>
                <a:sym typeface="Ubuntu"/>
              </a:rPr>
              <a:t>), ya que para poder identificar los Grupos Lógicos de Datos (ILF y EIF) y su complejidad no disponemos de información suficiente.</a:t>
            </a:r>
            <a:endParaRPr sz="1500">
              <a:latin typeface="Ubuntu"/>
              <a:ea typeface="Ubuntu"/>
              <a:cs typeface="Ubuntu"/>
              <a:sym typeface="Ubuntu"/>
            </a:endParaRPr>
          </a:p>
          <a:p>
            <a:pPr indent="0" lvl="0" marL="0" rtl="0" algn="just">
              <a:spcBef>
                <a:spcPts val="1000"/>
              </a:spcBef>
              <a:spcAft>
                <a:spcPts val="0"/>
              </a:spcAft>
              <a:buNone/>
            </a:pPr>
            <a:r>
              <a:rPr lang="es-419" sz="1500" u="sng">
                <a:latin typeface="Ubuntu"/>
                <a:ea typeface="Ubuntu"/>
                <a:cs typeface="Ubuntu"/>
                <a:sym typeface="Ubuntu"/>
              </a:rPr>
              <a:t>Procesos Elementales:</a:t>
            </a:r>
            <a:endParaRPr sz="1500" u="sng">
              <a:latin typeface="Ubuntu"/>
              <a:ea typeface="Ubuntu"/>
              <a:cs typeface="Ubuntu"/>
              <a:sym typeface="Ubuntu"/>
            </a:endParaRPr>
          </a:p>
          <a:p>
            <a:pPr indent="0" lvl="0" marL="0" rtl="0" algn="just">
              <a:spcBef>
                <a:spcPts val="1000"/>
              </a:spcBef>
              <a:spcAft>
                <a:spcPts val="0"/>
              </a:spcAft>
              <a:buNone/>
            </a:pPr>
            <a:r>
              <a:rPr b="1" i="1" lang="es-419" sz="1500">
                <a:latin typeface="Ubuntu"/>
                <a:ea typeface="Ubuntu"/>
                <a:cs typeface="Ubuntu"/>
                <a:sym typeface="Ubuntu"/>
              </a:rPr>
              <a:t>Intención Principal de “Buscar con Google”</a:t>
            </a:r>
            <a:r>
              <a:rPr b="1" lang="es-419" sz="1500">
                <a:latin typeface="Ubuntu"/>
                <a:ea typeface="Ubuntu"/>
                <a:cs typeface="Ubuntu"/>
                <a:sym typeface="Ubuntu"/>
              </a:rPr>
              <a:t>:</a:t>
            </a:r>
            <a:r>
              <a:rPr lang="es-419" sz="1500">
                <a:latin typeface="Ubuntu"/>
                <a:ea typeface="Ubuntu"/>
                <a:cs typeface="Ubuntu"/>
                <a:sym typeface="Ubuntu"/>
              </a:rPr>
              <a:t> </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lang="es-419" sz="1500">
                <a:latin typeface="Ubuntu"/>
                <a:ea typeface="Ubuntu"/>
                <a:cs typeface="Ubuntu"/>
                <a:sym typeface="Ubuntu"/>
              </a:rPr>
              <a:t>Mostrar los resultados de la búsqueda, es decir mostrar información, estaríamos ante una </a:t>
            </a:r>
            <a:r>
              <a:rPr i="1" lang="es-419" sz="1500">
                <a:latin typeface="Ubuntu"/>
                <a:ea typeface="Ubuntu"/>
                <a:cs typeface="Ubuntu"/>
                <a:sym typeface="Ubuntu"/>
              </a:rPr>
              <a:t>Consulta (EQ)</a:t>
            </a:r>
            <a:r>
              <a:rPr lang="es-419" sz="1500">
                <a:latin typeface="Ubuntu"/>
                <a:ea typeface="Ubuntu"/>
                <a:cs typeface="Ubuntu"/>
                <a:sym typeface="Ubuntu"/>
              </a:rPr>
              <a:t> o una </a:t>
            </a:r>
            <a:r>
              <a:rPr i="1" lang="es-419" sz="1500">
                <a:latin typeface="Ubuntu"/>
                <a:ea typeface="Ubuntu"/>
                <a:cs typeface="Ubuntu"/>
                <a:sym typeface="Ubuntu"/>
              </a:rPr>
              <a:t>Salida (EO)</a:t>
            </a:r>
            <a:r>
              <a:rPr lang="es-419" sz="1500">
                <a:latin typeface="Ubuntu"/>
                <a:ea typeface="Ubuntu"/>
                <a:cs typeface="Ubuntu"/>
                <a:sym typeface="Ubuntu"/>
              </a:rPr>
              <a:t>. </a:t>
            </a:r>
            <a:r>
              <a:rPr lang="es-419" sz="1500">
                <a:solidFill>
                  <a:srgbClr val="FF9900"/>
                </a:solidFill>
                <a:latin typeface="Ubuntu"/>
                <a:ea typeface="Ubuntu"/>
                <a:cs typeface="Ubuntu"/>
                <a:sym typeface="Ubuntu"/>
              </a:rPr>
              <a:t>&lt;1&gt;</a:t>
            </a:r>
            <a:endParaRPr sz="1500">
              <a:solidFill>
                <a:srgbClr val="FF9900"/>
              </a:solidFill>
              <a:latin typeface="Ubuntu"/>
              <a:ea typeface="Ubuntu"/>
              <a:cs typeface="Ubuntu"/>
              <a:sym typeface="Ubuntu"/>
            </a:endParaRPr>
          </a:p>
          <a:p>
            <a:pPr indent="-323850" lvl="0" marL="457200" rtl="0" algn="just">
              <a:spcBef>
                <a:spcPts val="0"/>
              </a:spcBef>
              <a:spcAft>
                <a:spcPts val="0"/>
              </a:spcAft>
              <a:buSzPts val="1500"/>
              <a:buFont typeface="Ubuntu"/>
              <a:buChar char="●"/>
            </a:pPr>
            <a:r>
              <a:rPr lang="es-419" sz="1500">
                <a:latin typeface="Ubuntu"/>
                <a:ea typeface="Ubuntu"/>
                <a:cs typeface="Ubuntu"/>
                <a:sym typeface="Ubuntu"/>
              </a:rPr>
              <a:t>Incluye el </a:t>
            </a:r>
            <a:r>
              <a:rPr lang="es-419" sz="1500">
                <a:latin typeface="Ubuntu"/>
                <a:ea typeface="Ubuntu"/>
                <a:cs typeface="Ubuntu"/>
                <a:sym typeface="Ubuntu"/>
              </a:rPr>
              <a:t>número</a:t>
            </a:r>
            <a:r>
              <a:rPr lang="es-419" sz="1500">
                <a:latin typeface="Ubuntu"/>
                <a:ea typeface="Ubuntu"/>
                <a:cs typeface="Ubuntu"/>
                <a:sym typeface="Ubuntu"/>
              </a:rPr>
              <a:t> de resultados obtenidos (aproximadamente), hablamos de un dato calculado, </a:t>
            </a:r>
            <a:r>
              <a:rPr lang="es-419" sz="1500">
                <a:latin typeface="Ubuntu"/>
                <a:ea typeface="Ubuntu"/>
                <a:cs typeface="Ubuntu"/>
                <a:sym typeface="Ubuntu"/>
              </a:rPr>
              <a:t>estaríamos</a:t>
            </a:r>
            <a:r>
              <a:rPr lang="es-419" sz="1500">
                <a:latin typeface="Ubuntu"/>
                <a:ea typeface="Ubuntu"/>
                <a:cs typeface="Ubuntu"/>
                <a:sym typeface="Ubuntu"/>
              </a:rPr>
              <a:t> ante una </a:t>
            </a:r>
            <a:r>
              <a:rPr i="1" lang="es-419" sz="1500">
                <a:latin typeface="Ubuntu"/>
                <a:ea typeface="Ubuntu"/>
                <a:cs typeface="Ubuntu"/>
                <a:sym typeface="Ubuntu"/>
              </a:rPr>
              <a:t>Salida (EO)</a:t>
            </a:r>
            <a:r>
              <a:rPr lang="es-419" sz="1500">
                <a:latin typeface="Ubuntu"/>
                <a:ea typeface="Ubuntu"/>
                <a:cs typeface="Ubuntu"/>
                <a:sym typeface="Ubuntu"/>
              </a:rPr>
              <a:t> y no de una </a:t>
            </a:r>
            <a:r>
              <a:rPr i="1" lang="es-419" sz="1500">
                <a:latin typeface="Ubuntu"/>
                <a:ea typeface="Ubuntu"/>
                <a:cs typeface="Ubuntu"/>
                <a:sym typeface="Ubuntu"/>
              </a:rPr>
              <a:t>Consulta (EQ)</a:t>
            </a:r>
            <a:r>
              <a:rPr lang="es-419" sz="1500">
                <a:latin typeface="Ubuntu"/>
                <a:ea typeface="Ubuntu"/>
                <a:cs typeface="Ubuntu"/>
                <a:sym typeface="Ubuntu"/>
              </a:rPr>
              <a:t>. </a:t>
            </a:r>
            <a:r>
              <a:rPr lang="es-419" sz="1500">
                <a:solidFill>
                  <a:srgbClr val="9900FF"/>
                </a:solidFill>
                <a:latin typeface="Ubuntu"/>
                <a:ea typeface="Ubuntu"/>
                <a:cs typeface="Ubuntu"/>
                <a:sym typeface="Ubuntu"/>
              </a:rPr>
              <a:t>&lt;1&gt;</a:t>
            </a:r>
            <a:endParaRPr sz="1500">
              <a:solidFill>
                <a:srgbClr val="9900FF"/>
              </a:solidFill>
              <a:latin typeface="Ubuntu"/>
              <a:ea typeface="Ubuntu"/>
              <a:cs typeface="Ubuntu"/>
              <a:sym typeface="Ubuntu"/>
            </a:endParaRPr>
          </a:p>
          <a:p>
            <a:pPr indent="-323850" lvl="0" marL="457200" rtl="0" algn="just">
              <a:spcBef>
                <a:spcPts val="0"/>
              </a:spcBef>
              <a:spcAft>
                <a:spcPts val="0"/>
              </a:spcAft>
              <a:buSzPts val="1500"/>
              <a:buFont typeface="Ubuntu"/>
              <a:buChar char="●"/>
            </a:pPr>
            <a:r>
              <a:rPr lang="es-419" sz="1500">
                <a:latin typeface="Ubuntu"/>
                <a:ea typeface="Ubuntu"/>
                <a:cs typeface="Ubuntu"/>
                <a:sym typeface="Ubuntu"/>
              </a:rPr>
              <a:t>Sabemos que la búsqueda de Google, actualiza su sistema de información todo el tiempo, con datos de palabras que hemos buscado con anterioridad, por lo que, un proceso elemental cuya intención principal es mostrar información y </a:t>
            </a:r>
            <a:r>
              <a:rPr lang="es-419" sz="1500">
                <a:latin typeface="Ubuntu"/>
                <a:ea typeface="Ubuntu"/>
                <a:cs typeface="Ubuntu"/>
                <a:sym typeface="Ubuntu"/>
              </a:rPr>
              <a:t>actualizar</a:t>
            </a:r>
            <a:r>
              <a:rPr lang="es-419" sz="1500">
                <a:latin typeface="Ubuntu"/>
                <a:ea typeface="Ubuntu"/>
                <a:cs typeface="Ubuntu"/>
                <a:sym typeface="Ubuntu"/>
              </a:rPr>
              <a:t> un </a:t>
            </a:r>
            <a:r>
              <a:rPr lang="es-419" sz="1500">
                <a:latin typeface="Ubuntu"/>
                <a:ea typeface="Ubuntu"/>
                <a:cs typeface="Ubuntu"/>
                <a:sym typeface="Ubuntu"/>
              </a:rPr>
              <a:t>Archivo</a:t>
            </a:r>
            <a:r>
              <a:rPr lang="es-419" sz="1500">
                <a:latin typeface="Ubuntu"/>
                <a:ea typeface="Ubuntu"/>
                <a:cs typeface="Ubuntu"/>
                <a:sym typeface="Ubuntu"/>
              </a:rPr>
              <a:t> Lógico Interno (ILF) es una </a:t>
            </a:r>
            <a:r>
              <a:rPr i="1" lang="es-419" sz="1500">
                <a:latin typeface="Ubuntu"/>
                <a:ea typeface="Ubuntu"/>
                <a:cs typeface="Ubuntu"/>
                <a:sym typeface="Ubuntu"/>
              </a:rPr>
              <a:t>Salida (EO)</a:t>
            </a:r>
            <a:r>
              <a:rPr lang="es-419" sz="1500">
                <a:latin typeface="Ubuntu"/>
                <a:ea typeface="Ubuntu"/>
                <a:cs typeface="Ubuntu"/>
                <a:sym typeface="Ubuntu"/>
              </a:rPr>
              <a:t>. </a:t>
            </a:r>
            <a:r>
              <a:rPr lang="es-419" sz="1500">
                <a:solidFill>
                  <a:srgbClr val="9900FF"/>
                </a:solidFill>
                <a:latin typeface="Ubuntu"/>
                <a:ea typeface="Ubuntu"/>
                <a:cs typeface="Ubuntu"/>
                <a:sym typeface="Ubuntu"/>
              </a:rPr>
              <a:t>&lt;2&gt;</a:t>
            </a:r>
            <a:endParaRPr sz="1500">
              <a:solidFill>
                <a:srgbClr val="9900FF"/>
              </a:solidFill>
              <a:latin typeface="Ubuntu"/>
              <a:ea typeface="Ubuntu"/>
              <a:cs typeface="Ubuntu"/>
              <a:sym typeface="Ubuntu"/>
            </a:endParaRPr>
          </a:p>
        </p:txBody>
      </p:sp>
      <p:pic>
        <p:nvPicPr>
          <p:cNvPr id="282" name="Google Shape;282;p29"/>
          <p:cNvPicPr preferRelativeResize="0"/>
          <p:nvPr/>
        </p:nvPicPr>
        <p:blipFill rotWithShape="1">
          <a:blip r:embed="rId3">
            <a:alphaModFix/>
          </a:blip>
          <a:srcRect b="47276" l="0" r="0" t="0"/>
          <a:stretch/>
        </p:blipFill>
        <p:spPr>
          <a:xfrm>
            <a:off x="6302225" y="655051"/>
            <a:ext cx="2703675" cy="1014075"/>
          </a:xfrm>
          <a:prstGeom prst="rect">
            <a:avLst/>
          </a:prstGeom>
          <a:noFill/>
          <a:ln>
            <a:noFill/>
          </a:ln>
        </p:spPr>
      </p:pic>
      <p:pic>
        <p:nvPicPr>
          <p:cNvPr id="283" name="Google Shape;283;p29"/>
          <p:cNvPicPr preferRelativeResize="0"/>
          <p:nvPr/>
        </p:nvPicPr>
        <p:blipFill>
          <a:blip r:embed="rId4">
            <a:alphaModFix/>
          </a:blip>
          <a:stretch>
            <a:fillRect/>
          </a:stretch>
        </p:blipFill>
        <p:spPr>
          <a:xfrm>
            <a:off x="6302225" y="1816550"/>
            <a:ext cx="2703675" cy="579359"/>
          </a:xfrm>
          <a:prstGeom prst="rect">
            <a:avLst/>
          </a:prstGeom>
          <a:noFill/>
          <a:ln>
            <a:noFill/>
          </a:ln>
        </p:spPr>
      </p:pic>
      <p:pic>
        <p:nvPicPr>
          <p:cNvPr id="284" name="Google Shape;284;p29"/>
          <p:cNvPicPr preferRelativeResize="0"/>
          <p:nvPr/>
        </p:nvPicPr>
        <p:blipFill>
          <a:blip r:embed="rId5">
            <a:alphaModFix/>
          </a:blip>
          <a:stretch>
            <a:fillRect/>
          </a:stretch>
        </p:blipFill>
        <p:spPr>
          <a:xfrm>
            <a:off x="6302225" y="2543318"/>
            <a:ext cx="2703675" cy="949412"/>
          </a:xfrm>
          <a:prstGeom prst="rect">
            <a:avLst/>
          </a:prstGeom>
          <a:noFill/>
          <a:ln>
            <a:noFill/>
          </a:ln>
        </p:spPr>
      </p:pic>
      <p:sp>
        <p:nvSpPr>
          <p:cNvPr id="285" name="Google Shape;285;p29"/>
          <p:cNvSpPr txBox="1"/>
          <p:nvPr/>
        </p:nvSpPr>
        <p:spPr>
          <a:xfrm>
            <a:off x="5051850" y="34927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291" name="Google Shape;291;p30"/>
          <p:cNvSpPr txBox="1"/>
          <p:nvPr/>
        </p:nvSpPr>
        <p:spPr>
          <a:xfrm>
            <a:off x="271800" y="32800"/>
            <a:ext cx="8600400" cy="2391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s-419" sz="1500">
                <a:latin typeface="Ubuntu"/>
                <a:ea typeface="Ubuntu"/>
                <a:cs typeface="Ubuntu"/>
                <a:sym typeface="Ubuntu"/>
              </a:rPr>
              <a:t>Intención Principal de “Voy a Tener Suerte”</a:t>
            </a:r>
            <a:r>
              <a:rPr b="1" lang="es-419" sz="1500">
                <a:latin typeface="Ubuntu"/>
                <a:ea typeface="Ubuntu"/>
                <a:cs typeface="Ubuntu"/>
                <a:sym typeface="Ubuntu"/>
              </a:rPr>
              <a:t>:</a:t>
            </a:r>
            <a:r>
              <a:rPr lang="es-419" sz="1500">
                <a:latin typeface="Ubuntu"/>
                <a:ea typeface="Ubuntu"/>
                <a:cs typeface="Ubuntu"/>
                <a:sym typeface="Ubuntu"/>
              </a:rPr>
              <a:t> </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lang="es-419" sz="1500">
                <a:latin typeface="Ubuntu"/>
                <a:ea typeface="Ubuntu"/>
                <a:cs typeface="Ubuntu"/>
                <a:sym typeface="Ubuntu"/>
              </a:rPr>
              <a:t>Navegar al primer resultado de la búsqueda, en este caso, lo que se haría es enviar la información de la página a la que se debe ir al navegador web, es decir enviar información fuera de la frontera de la aplicación, por lo tanto, estaríamos hablando también de una </a:t>
            </a:r>
            <a:r>
              <a:rPr i="1" lang="es-419" sz="1500">
                <a:latin typeface="Ubuntu"/>
                <a:ea typeface="Ubuntu"/>
                <a:cs typeface="Ubuntu"/>
                <a:sym typeface="Ubuntu"/>
              </a:rPr>
              <a:t>Consulta (EQ)</a:t>
            </a:r>
            <a:r>
              <a:rPr lang="es-419" sz="1500">
                <a:latin typeface="Ubuntu"/>
                <a:ea typeface="Ubuntu"/>
                <a:cs typeface="Ubuntu"/>
                <a:sym typeface="Ubuntu"/>
              </a:rPr>
              <a:t> o una </a:t>
            </a:r>
            <a:r>
              <a:rPr i="1" lang="es-419" sz="1500">
                <a:latin typeface="Ubuntu"/>
                <a:ea typeface="Ubuntu"/>
                <a:cs typeface="Ubuntu"/>
                <a:sym typeface="Ubuntu"/>
              </a:rPr>
              <a:t>Salida (EO)</a:t>
            </a:r>
            <a:r>
              <a:rPr lang="es-419" sz="1500">
                <a:latin typeface="Ubuntu"/>
                <a:ea typeface="Ubuntu"/>
                <a:cs typeface="Ubuntu"/>
                <a:sym typeface="Ubuntu"/>
              </a:rPr>
              <a:t>. </a:t>
            </a:r>
            <a:r>
              <a:rPr lang="es-419" sz="1500">
                <a:solidFill>
                  <a:srgbClr val="FF9900"/>
                </a:solidFill>
                <a:latin typeface="Ubuntu"/>
                <a:ea typeface="Ubuntu"/>
                <a:cs typeface="Ubuntu"/>
                <a:sym typeface="Ubuntu"/>
              </a:rPr>
              <a:t>&lt;2&gt;</a:t>
            </a:r>
            <a:endParaRPr sz="1500">
              <a:solidFill>
                <a:srgbClr val="FF9900"/>
              </a:solidFill>
              <a:latin typeface="Ubuntu"/>
              <a:ea typeface="Ubuntu"/>
              <a:cs typeface="Ubuntu"/>
              <a:sym typeface="Ubuntu"/>
            </a:endParaRPr>
          </a:p>
          <a:p>
            <a:pPr indent="-323850" lvl="0" marL="457200" rtl="0" algn="just">
              <a:spcBef>
                <a:spcPts val="0"/>
              </a:spcBef>
              <a:spcAft>
                <a:spcPts val="0"/>
              </a:spcAft>
              <a:buSzPts val="1500"/>
              <a:buFont typeface="Ubuntu"/>
              <a:buChar char="●"/>
            </a:pPr>
            <a:r>
              <a:rPr lang="es-419" sz="1500">
                <a:latin typeface="Ubuntu"/>
                <a:ea typeface="Ubuntu"/>
                <a:cs typeface="Ubuntu"/>
                <a:sym typeface="Ubuntu"/>
              </a:rPr>
              <a:t>Además</a:t>
            </a:r>
            <a:r>
              <a:rPr lang="es-419" sz="1500">
                <a:latin typeface="Ubuntu"/>
                <a:ea typeface="Ubuntu"/>
                <a:cs typeface="Ubuntu"/>
                <a:sym typeface="Ubuntu"/>
              </a:rPr>
              <a:t>, contamos con la misma funcionalidad de la búsqueda de Google, donde actualiza su sistema de información todo el tiempo, con datos de palabras que hemos buscado con anterioridad, por lo que, un proceso elemental cuya intención principal es mostrar información y actualizar un </a:t>
            </a:r>
            <a:r>
              <a:rPr lang="es-419" sz="1500">
                <a:latin typeface="Ubuntu"/>
                <a:ea typeface="Ubuntu"/>
                <a:cs typeface="Ubuntu"/>
                <a:sym typeface="Ubuntu"/>
              </a:rPr>
              <a:t>Archivo</a:t>
            </a:r>
            <a:r>
              <a:rPr lang="es-419" sz="1500">
                <a:latin typeface="Ubuntu"/>
                <a:ea typeface="Ubuntu"/>
                <a:cs typeface="Ubuntu"/>
                <a:sym typeface="Ubuntu"/>
              </a:rPr>
              <a:t> Lógico Interno (ILF) es una </a:t>
            </a:r>
            <a:r>
              <a:rPr i="1" lang="es-419" sz="1500">
                <a:latin typeface="Ubuntu"/>
                <a:ea typeface="Ubuntu"/>
                <a:cs typeface="Ubuntu"/>
                <a:sym typeface="Ubuntu"/>
              </a:rPr>
              <a:t>Salida (EO)</a:t>
            </a:r>
            <a:r>
              <a:rPr lang="es-419" sz="1500">
                <a:latin typeface="Ubuntu"/>
                <a:ea typeface="Ubuntu"/>
                <a:cs typeface="Ubuntu"/>
                <a:sym typeface="Ubuntu"/>
              </a:rPr>
              <a:t>. </a:t>
            </a:r>
            <a:r>
              <a:rPr lang="es-419" sz="1500">
                <a:solidFill>
                  <a:srgbClr val="9900FF"/>
                </a:solidFill>
                <a:latin typeface="Ubuntu"/>
                <a:ea typeface="Ubuntu"/>
                <a:cs typeface="Ubuntu"/>
                <a:sym typeface="Ubuntu"/>
              </a:rPr>
              <a:t>&lt;3&gt;</a:t>
            </a:r>
            <a:endParaRPr sz="1500">
              <a:solidFill>
                <a:srgbClr val="9900FF"/>
              </a:solidFill>
              <a:latin typeface="Ubuntu"/>
              <a:ea typeface="Ubuntu"/>
              <a:cs typeface="Ubuntu"/>
              <a:sym typeface="Ubuntu"/>
            </a:endParaRPr>
          </a:p>
        </p:txBody>
      </p:sp>
      <p:pic>
        <p:nvPicPr>
          <p:cNvPr id="292" name="Google Shape;292;p30"/>
          <p:cNvPicPr preferRelativeResize="0"/>
          <p:nvPr/>
        </p:nvPicPr>
        <p:blipFill>
          <a:blip r:embed="rId3">
            <a:alphaModFix/>
          </a:blip>
          <a:stretch>
            <a:fillRect/>
          </a:stretch>
        </p:blipFill>
        <p:spPr>
          <a:xfrm>
            <a:off x="271800" y="2471175"/>
            <a:ext cx="3864925" cy="2194800"/>
          </a:xfrm>
          <a:prstGeom prst="rect">
            <a:avLst/>
          </a:prstGeom>
          <a:noFill/>
          <a:ln>
            <a:noFill/>
          </a:ln>
        </p:spPr>
      </p:pic>
      <p:pic>
        <p:nvPicPr>
          <p:cNvPr id="293" name="Google Shape;293;p30"/>
          <p:cNvPicPr preferRelativeResize="0"/>
          <p:nvPr/>
        </p:nvPicPr>
        <p:blipFill>
          <a:blip r:embed="rId4">
            <a:alphaModFix/>
          </a:blip>
          <a:stretch>
            <a:fillRect/>
          </a:stretch>
        </p:blipFill>
        <p:spPr>
          <a:xfrm>
            <a:off x="4376800" y="2471180"/>
            <a:ext cx="4495392" cy="2194801"/>
          </a:xfrm>
          <a:prstGeom prst="rect">
            <a:avLst/>
          </a:prstGeom>
          <a:noFill/>
          <a:ln cap="flat" cmpd="sng" w="9525">
            <a:solidFill>
              <a:schemeClr val="dk1"/>
            </a:solidFill>
            <a:prstDash val="solid"/>
            <a:round/>
            <a:headEnd len="sm" w="sm" type="none"/>
            <a:tailEnd len="sm" w="sm" type="none"/>
          </a:ln>
        </p:spPr>
      </p:pic>
      <p:cxnSp>
        <p:nvCxnSpPr>
          <p:cNvPr id="294" name="Google Shape;294;p30"/>
          <p:cNvCxnSpPr>
            <a:stCxn id="292" idx="3"/>
            <a:endCxn id="293" idx="1"/>
          </p:cNvCxnSpPr>
          <p:nvPr/>
        </p:nvCxnSpPr>
        <p:spPr>
          <a:xfrm>
            <a:off x="4136725" y="3568576"/>
            <a:ext cx="240000" cy="0"/>
          </a:xfrm>
          <a:prstGeom prst="straightConnector1">
            <a:avLst/>
          </a:prstGeom>
          <a:noFill/>
          <a:ln cap="flat" cmpd="sng" w="19050">
            <a:solidFill>
              <a:srgbClr val="232849"/>
            </a:solidFill>
            <a:prstDash val="solid"/>
            <a:round/>
            <a:headEnd len="med" w="med" type="none"/>
            <a:tailEnd len="med" w="med" type="triangle"/>
          </a:ln>
        </p:spPr>
      </p:cxnSp>
      <p:sp>
        <p:nvSpPr>
          <p:cNvPr id="295" name="Google Shape;295;p30"/>
          <p:cNvSpPr txBox="1"/>
          <p:nvPr/>
        </p:nvSpPr>
        <p:spPr>
          <a:xfrm>
            <a:off x="271800" y="47133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1726700" y="723500"/>
            <a:ext cx="257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800">
                <a:latin typeface="Ubuntu"/>
                <a:ea typeface="Ubuntu"/>
                <a:cs typeface="Ubuntu"/>
                <a:sym typeface="Ubuntu"/>
              </a:rPr>
              <a:t>Contenidos:</a:t>
            </a:r>
            <a:endParaRPr b="1" sz="2800">
              <a:latin typeface="Ubuntu"/>
              <a:ea typeface="Ubuntu"/>
              <a:cs typeface="Ubuntu"/>
              <a:sym typeface="Ubuntu"/>
            </a:endParaRPr>
          </a:p>
        </p:txBody>
      </p:sp>
      <p:sp>
        <p:nvSpPr>
          <p:cNvPr id="141" name="Google Shape;141;p13"/>
          <p:cNvSpPr txBox="1"/>
          <p:nvPr/>
        </p:nvSpPr>
        <p:spPr>
          <a:xfrm>
            <a:off x="2195700" y="1339100"/>
            <a:ext cx="4752600" cy="3232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3">
                  <a:extLst>
                    <a:ext uri="{A12FA001-AC4F-418D-AE19-62706E023703}">
                      <ahyp:hlinkClr val="tx"/>
                    </a:ext>
                  </a:extLst>
                </a:hlinkClick>
              </a:rPr>
              <a:t>¿Qué es?</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4">
                  <a:extLst>
                    <a:ext uri="{A12FA001-AC4F-418D-AE19-62706E023703}">
                      <ahyp:hlinkClr val="tx"/>
                    </a:ext>
                  </a:extLst>
                </a:hlinkClick>
              </a:rPr>
              <a:t>Ventajas</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5">
                  <a:extLst>
                    <a:ext uri="{A12FA001-AC4F-418D-AE19-62706E023703}">
                      <ahyp:hlinkClr val="tx"/>
                    </a:ext>
                  </a:extLst>
                </a:hlinkClick>
              </a:rPr>
              <a:t>Desventajas</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6">
                  <a:extLst>
                    <a:ext uri="{A12FA001-AC4F-418D-AE19-62706E023703}">
                      <ahyp:hlinkClr val="tx"/>
                    </a:ext>
                  </a:extLst>
                </a:hlinkClick>
              </a:rPr>
              <a:t>Antecedentes</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7">
                  <a:extLst>
                    <a:ext uri="{A12FA001-AC4F-418D-AE19-62706E023703}">
                      <ahyp:hlinkClr val="tx"/>
                    </a:ext>
                  </a:extLst>
                </a:hlinkClick>
              </a:rPr>
              <a:t>Bases y Formulas</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8">
                  <a:extLst>
                    <a:ext uri="{A12FA001-AC4F-418D-AE19-62706E023703}">
                      <ahyp:hlinkClr val="tx"/>
                    </a:ext>
                  </a:extLst>
                </a:hlinkClick>
              </a:rPr>
              <a:t>Ejemplo Real</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9">
                  <a:extLst>
                    <a:ext uri="{A12FA001-AC4F-418D-AE19-62706E023703}">
                      <ahyp:hlinkClr val="tx"/>
                    </a:ext>
                  </a:extLst>
                </a:hlinkClick>
              </a:rPr>
              <a:t>Conclusión Individual</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10">
                  <a:extLst>
                    <a:ext uri="{A12FA001-AC4F-418D-AE19-62706E023703}">
                      <ahyp:hlinkClr val="tx"/>
                    </a:ext>
                  </a:extLst>
                </a:hlinkClick>
              </a:rPr>
              <a:t>Conclusión en Equipo</a:t>
            </a:r>
            <a:endParaRPr sz="2200">
              <a:solidFill>
                <a:schemeClr val="dk1"/>
              </a:solidFill>
              <a:latin typeface="Ubuntu Light"/>
              <a:ea typeface="Ubuntu Light"/>
              <a:cs typeface="Ubuntu Light"/>
              <a:sym typeface="Ubuntu Light"/>
            </a:endParaRPr>
          </a:p>
          <a:p>
            <a:pPr indent="-368300" lvl="0" marL="457200" rtl="0" algn="l">
              <a:spcBef>
                <a:spcPts val="0"/>
              </a:spcBef>
              <a:spcAft>
                <a:spcPts val="0"/>
              </a:spcAft>
              <a:buClr>
                <a:schemeClr val="dk1"/>
              </a:buClr>
              <a:buSzPts val="2200"/>
              <a:buFont typeface="Ubuntu Light"/>
              <a:buChar char="●"/>
            </a:pPr>
            <a:r>
              <a:rPr lang="es-419" sz="2200">
                <a:solidFill>
                  <a:schemeClr val="dk1"/>
                </a:solidFill>
                <a:uFill>
                  <a:noFill/>
                </a:uFill>
                <a:latin typeface="Ubuntu Light"/>
                <a:ea typeface="Ubuntu Light"/>
                <a:cs typeface="Ubuntu Light"/>
                <a:sym typeface="Ubuntu Light"/>
                <a:hlinkClick action="ppaction://hlinksldjump" r:id="rId11">
                  <a:extLst>
                    <a:ext uri="{A12FA001-AC4F-418D-AE19-62706E023703}">
                      <ahyp:hlinkClr val="tx"/>
                    </a:ext>
                  </a:extLst>
                </a:hlinkClick>
              </a:rPr>
              <a:t>Referencias</a:t>
            </a:r>
            <a:endParaRPr sz="2200">
              <a:solidFill>
                <a:schemeClr val="dk1"/>
              </a:solidFill>
              <a:latin typeface="Ubuntu Light"/>
              <a:ea typeface="Ubuntu Light"/>
              <a:cs typeface="Ubuntu Light"/>
              <a:sym typeface="Ubuntu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nvSpPr>
        <p:spPr>
          <a:xfrm>
            <a:off x="1257450" y="944300"/>
            <a:ext cx="6629100" cy="146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Ahora identificamos los DETs (Data Element Types) objetos, datos, información que devuelve o recibe el software, en los de entrada tenemos:</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Texto a Buscar</a:t>
            </a:r>
            <a:r>
              <a:rPr b="1" lang="es-419" sz="1500">
                <a:latin typeface="Ubuntu"/>
                <a:ea typeface="Ubuntu"/>
                <a:cs typeface="Ubuntu"/>
                <a:sym typeface="Ubuntu"/>
              </a:rPr>
              <a:t>:</a:t>
            </a:r>
            <a:r>
              <a:rPr lang="es-419" sz="1500">
                <a:latin typeface="Ubuntu"/>
                <a:ea typeface="Ubuntu"/>
                <a:cs typeface="Ubuntu"/>
                <a:sym typeface="Ubuntu"/>
              </a:rPr>
              <a:t> Las palabras que queremos buscar. </a:t>
            </a:r>
            <a:r>
              <a:rPr lang="es-419" sz="1500">
                <a:solidFill>
                  <a:srgbClr val="6AA84F"/>
                </a:solidFill>
                <a:latin typeface="Ubuntu"/>
                <a:ea typeface="Ubuntu"/>
                <a:cs typeface="Ubuntu"/>
                <a:sym typeface="Ubuntu"/>
              </a:rPr>
              <a:t>&lt;1&gt;</a:t>
            </a:r>
            <a:endParaRPr sz="1500">
              <a:solidFill>
                <a:srgbClr val="6AA84F"/>
              </a:solidFill>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Acción</a:t>
            </a:r>
            <a:r>
              <a:rPr b="1" lang="es-419" sz="1500">
                <a:latin typeface="Ubuntu"/>
                <a:ea typeface="Ubuntu"/>
                <a:cs typeface="Ubuntu"/>
                <a:sym typeface="Ubuntu"/>
              </a:rPr>
              <a:t>:</a:t>
            </a:r>
            <a:r>
              <a:rPr lang="es-419" sz="1500">
                <a:latin typeface="Ubuntu"/>
                <a:ea typeface="Ubuntu"/>
                <a:cs typeface="Ubuntu"/>
                <a:sym typeface="Ubuntu"/>
              </a:rPr>
              <a:t> Es la capacidad de pulsar sobre un botón y ejecutar el proceso elemental. </a:t>
            </a:r>
            <a:r>
              <a:rPr lang="es-419" sz="1500">
                <a:solidFill>
                  <a:srgbClr val="6AA84F"/>
                </a:solidFill>
                <a:latin typeface="Ubuntu"/>
                <a:ea typeface="Ubuntu"/>
                <a:cs typeface="Ubuntu"/>
                <a:sym typeface="Ubuntu"/>
              </a:rPr>
              <a:t>&lt;2&gt;</a:t>
            </a:r>
            <a:endParaRPr sz="1500">
              <a:solidFill>
                <a:srgbClr val="6AA84F"/>
              </a:solidFill>
              <a:latin typeface="Ubuntu"/>
              <a:ea typeface="Ubuntu"/>
              <a:cs typeface="Ubuntu"/>
              <a:sym typeface="Ubuntu"/>
            </a:endParaRPr>
          </a:p>
        </p:txBody>
      </p:sp>
      <p:pic>
        <p:nvPicPr>
          <p:cNvPr id="301" name="Google Shape;301;p31"/>
          <p:cNvPicPr preferRelativeResize="0"/>
          <p:nvPr/>
        </p:nvPicPr>
        <p:blipFill>
          <a:blip r:embed="rId3">
            <a:alphaModFix/>
          </a:blip>
          <a:stretch>
            <a:fillRect/>
          </a:stretch>
        </p:blipFill>
        <p:spPr>
          <a:xfrm>
            <a:off x="1903550" y="2534700"/>
            <a:ext cx="5336900" cy="2122175"/>
          </a:xfrm>
          <a:prstGeom prst="rect">
            <a:avLst/>
          </a:prstGeom>
          <a:noFill/>
          <a:ln>
            <a:noFill/>
          </a:ln>
        </p:spPr>
      </p:pic>
      <p:sp>
        <p:nvSpPr>
          <p:cNvPr id="302" name="Google Shape;302;p31"/>
          <p:cNvSpPr txBox="1"/>
          <p:nvPr/>
        </p:nvSpPr>
        <p:spPr>
          <a:xfrm>
            <a:off x="229175" y="46275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32"/>
          <p:cNvGrpSpPr/>
          <p:nvPr/>
        </p:nvGrpSpPr>
        <p:grpSpPr>
          <a:xfrm>
            <a:off x="1522950" y="935600"/>
            <a:ext cx="6098100" cy="3442800"/>
            <a:chOff x="1308750" y="1020500"/>
            <a:chExt cx="6098100" cy="3442800"/>
          </a:xfrm>
        </p:grpSpPr>
        <p:sp>
          <p:nvSpPr>
            <p:cNvPr id="308" name="Google Shape;308;p32"/>
            <p:cNvSpPr txBox="1"/>
            <p:nvPr/>
          </p:nvSpPr>
          <p:spPr>
            <a:xfrm>
              <a:off x="1308750" y="1020500"/>
              <a:ext cx="5975700" cy="344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Podemos identificar los siguientes</a:t>
              </a:r>
              <a:r>
                <a:rPr lang="es-419" sz="1500">
                  <a:latin typeface="Ubuntu"/>
                  <a:ea typeface="Ubuntu"/>
                  <a:cs typeface="Ubuntu"/>
                  <a:sym typeface="Ubuntu"/>
                </a:rPr>
                <a:t> DETs de salida:</a:t>
              </a:r>
              <a:endParaRPr sz="1500">
                <a:latin typeface="Ubuntu"/>
                <a:ea typeface="Ubuntu"/>
                <a:cs typeface="Ubuntu"/>
                <a:sym typeface="Ubuntu"/>
              </a:endParaRPr>
            </a:p>
            <a:p>
              <a:pPr indent="0" lvl="0" marL="0" rtl="0" algn="just">
                <a:spcBef>
                  <a:spcPts val="1000"/>
                </a:spcBef>
                <a:spcAft>
                  <a:spcPts val="0"/>
                </a:spcAft>
                <a:buNone/>
              </a:pPr>
              <a:r>
                <a:rPr lang="es-419" sz="1500" u="sng">
                  <a:latin typeface="Ubuntu"/>
                  <a:ea typeface="Ubuntu"/>
                  <a:cs typeface="Ubuntu"/>
                  <a:sym typeface="Ubuntu"/>
                </a:rPr>
                <a:t>Buscar con Google:</a:t>
              </a:r>
              <a:endParaRPr sz="1500" u="sng">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Texto a Buscar </a:t>
              </a:r>
              <a:r>
                <a:rPr lang="es-419" sz="1500">
                  <a:solidFill>
                    <a:srgbClr val="9900FF"/>
                  </a:solidFill>
                  <a:latin typeface="Ubuntu"/>
                  <a:ea typeface="Ubuntu"/>
                  <a:cs typeface="Ubuntu"/>
                  <a:sym typeface="Ubuntu"/>
                </a:rPr>
                <a:t>&lt;4&gt;</a:t>
              </a:r>
              <a:endParaRPr sz="1500">
                <a:solidFill>
                  <a:srgbClr val="9900FF"/>
                </a:solidFill>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Número de resultados</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&lt;5&gt;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Tiempo en ejecución</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&lt;6&gt;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Título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&lt;7&gt;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URL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&lt;8&gt;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Autor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&lt;9&gt;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Imagen autor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&lt;10&gt;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Fecha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&lt;11&gt;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Descripción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&lt;12&gt;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Acción</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&lt;13&gt;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Mensajes</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&lt;14&gt;</a:t>
              </a:r>
              <a:endParaRPr sz="1500" u="sng">
                <a:latin typeface="Ubuntu"/>
                <a:ea typeface="Ubuntu"/>
                <a:cs typeface="Ubuntu"/>
                <a:sym typeface="Ubuntu"/>
              </a:endParaRPr>
            </a:p>
          </p:txBody>
        </p:sp>
        <p:sp>
          <p:nvSpPr>
            <p:cNvPr id="309" name="Google Shape;309;p32"/>
            <p:cNvSpPr txBox="1"/>
            <p:nvPr/>
          </p:nvSpPr>
          <p:spPr>
            <a:xfrm>
              <a:off x="4966350" y="1020500"/>
              <a:ext cx="2440500" cy="182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500">
                <a:latin typeface="Ubuntu"/>
                <a:ea typeface="Ubuntu"/>
                <a:cs typeface="Ubuntu"/>
                <a:sym typeface="Ubuntu"/>
              </a:endParaRPr>
            </a:p>
            <a:p>
              <a:pPr indent="0" lvl="0" marL="0" rtl="0" algn="just">
                <a:spcBef>
                  <a:spcPts val="1000"/>
                </a:spcBef>
                <a:spcAft>
                  <a:spcPts val="0"/>
                </a:spcAft>
                <a:buNone/>
              </a:pPr>
              <a:r>
                <a:rPr lang="es-419" sz="1500" u="sng">
                  <a:latin typeface="Ubuntu"/>
                  <a:ea typeface="Ubuntu"/>
                  <a:cs typeface="Ubuntu"/>
                  <a:sym typeface="Ubuntu"/>
                </a:rPr>
                <a:t>Voy a Tener Suerte:</a:t>
              </a:r>
              <a:endParaRPr sz="1500" u="sng">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Texto a Buscar</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&lt;15&gt;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URL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&lt;16&gt;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Acción</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&lt;17&gt;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Mensajes</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&lt;18&gt;</a:t>
              </a:r>
              <a:endParaRPr b="1" i="1" sz="1500">
                <a:latin typeface="Ubuntu"/>
                <a:ea typeface="Ubuntu"/>
                <a:cs typeface="Ubuntu"/>
                <a:sym typeface="Ubuntu"/>
              </a:endParaRPr>
            </a:p>
          </p:txBody>
        </p:sp>
      </p:grpSp>
      <p:sp>
        <p:nvSpPr>
          <p:cNvPr id="310" name="Google Shape;310;p32"/>
          <p:cNvSpPr txBox="1"/>
          <p:nvPr/>
        </p:nvSpPr>
        <p:spPr>
          <a:xfrm>
            <a:off x="4621050" y="400910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p:nvPr/>
        </p:nvSpPr>
        <p:spPr>
          <a:xfrm>
            <a:off x="0" y="1852900"/>
            <a:ext cx="9144000" cy="329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316" name="Google Shape;316;p33"/>
          <p:cNvSpPr txBox="1"/>
          <p:nvPr/>
        </p:nvSpPr>
        <p:spPr>
          <a:xfrm>
            <a:off x="2445450" y="422050"/>
            <a:ext cx="42531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s-419" sz="1500">
                <a:latin typeface="Ubuntu"/>
                <a:ea typeface="Ubuntu"/>
                <a:cs typeface="Ubuntu"/>
                <a:sym typeface="Ubuntu"/>
              </a:rPr>
              <a:t>En l</a:t>
            </a:r>
            <a:r>
              <a:rPr lang="es-419" sz="1500">
                <a:latin typeface="Ubuntu"/>
                <a:ea typeface="Ubuntu"/>
                <a:cs typeface="Ubuntu"/>
                <a:sym typeface="Ubuntu"/>
              </a:rPr>
              <a:t>os de salida tenemos:</a:t>
            </a:r>
            <a:endParaRPr sz="1500">
              <a:latin typeface="Ubuntu"/>
              <a:ea typeface="Ubuntu"/>
              <a:cs typeface="Ubuntu"/>
              <a:sym typeface="Ubuntu"/>
            </a:endParaRPr>
          </a:p>
        </p:txBody>
      </p:sp>
      <p:pic>
        <p:nvPicPr>
          <p:cNvPr id="317" name="Google Shape;317;p33"/>
          <p:cNvPicPr preferRelativeResize="0"/>
          <p:nvPr/>
        </p:nvPicPr>
        <p:blipFill>
          <a:blip r:embed="rId3">
            <a:alphaModFix/>
          </a:blip>
          <a:stretch>
            <a:fillRect/>
          </a:stretch>
        </p:blipFill>
        <p:spPr>
          <a:xfrm>
            <a:off x="1130675" y="837550"/>
            <a:ext cx="6882652" cy="3953675"/>
          </a:xfrm>
          <a:prstGeom prst="rect">
            <a:avLst/>
          </a:prstGeom>
          <a:noFill/>
          <a:ln>
            <a:noFill/>
          </a:ln>
        </p:spPr>
      </p:pic>
      <p:sp>
        <p:nvSpPr>
          <p:cNvPr id="318" name="Google Shape;318;p33"/>
          <p:cNvSpPr txBox="1"/>
          <p:nvPr/>
        </p:nvSpPr>
        <p:spPr>
          <a:xfrm>
            <a:off x="5178975" y="473377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324" name="Google Shape;324;p34"/>
          <p:cNvSpPr txBox="1"/>
          <p:nvPr/>
        </p:nvSpPr>
        <p:spPr>
          <a:xfrm>
            <a:off x="328350" y="185250"/>
            <a:ext cx="8487300" cy="169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500">
                <a:latin typeface="Ubuntu"/>
                <a:ea typeface="Ubuntu"/>
                <a:cs typeface="Ubuntu"/>
                <a:sym typeface="Ubuntu"/>
              </a:rPr>
              <a:t>Además</a:t>
            </a:r>
            <a:r>
              <a:rPr lang="es-419" sz="1500">
                <a:latin typeface="Ubuntu"/>
                <a:ea typeface="Ubuntu"/>
                <a:cs typeface="Ubuntu"/>
                <a:sym typeface="Ubuntu"/>
              </a:rPr>
              <a:t>, podemos identificar funcionalidad adicional, que es mostrar resultados que coinciden con tus palabras escritas, su objetivo es mostrar los resultados más búscados que coinciden con el texto que has introducido por tanto su intención principal es mostrar información, será una </a:t>
            </a:r>
            <a:r>
              <a:rPr i="1" lang="es-419" sz="1500">
                <a:latin typeface="Ubuntu"/>
                <a:ea typeface="Ubuntu"/>
                <a:cs typeface="Ubuntu"/>
                <a:sym typeface="Ubuntu"/>
              </a:rPr>
              <a:t>Consulta (EQ)</a:t>
            </a:r>
            <a:r>
              <a:rPr lang="es-419" sz="1500">
                <a:latin typeface="Ubuntu"/>
                <a:ea typeface="Ubuntu"/>
                <a:cs typeface="Ubuntu"/>
                <a:sym typeface="Ubuntu"/>
              </a:rPr>
              <a:t> o una </a:t>
            </a:r>
            <a:r>
              <a:rPr i="1" lang="es-419" sz="1500">
                <a:latin typeface="Ubuntu"/>
                <a:ea typeface="Ubuntu"/>
                <a:cs typeface="Ubuntu"/>
                <a:sym typeface="Ubuntu"/>
              </a:rPr>
              <a:t>Salida (EO)</a:t>
            </a:r>
            <a:r>
              <a:rPr lang="es-419" sz="1500">
                <a:latin typeface="Ubuntu"/>
                <a:ea typeface="Ubuntu"/>
                <a:cs typeface="Ubuntu"/>
                <a:sym typeface="Ubuntu"/>
              </a:rPr>
              <a:t>:</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Texto a buscar</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&lt;19&gt;</a:t>
            </a:r>
            <a:endParaRPr b="1" i="1" sz="1500">
              <a:latin typeface="Ubuntu"/>
              <a:ea typeface="Ubuntu"/>
              <a:cs typeface="Ubuntu"/>
              <a:sym typeface="Ubuntu"/>
            </a:endParaRPr>
          </a:p>
          <a:p>
            <a:pPr indent="-323850" lvl="0" marL="457200" rtl="0" algn="just">
              <a:spcBef>
                <a:spcPts val="0"/>
              </a:spcBef>
              <a:spcAft>
                <a:spcPts val="0"/>
              </a:spcAft>
              <a:buSzPts val="1500"/>
              <a:buFont typeface="Ubuntu"/>
              <a:buChar char="●"/>
            </a:pPr>
            <a:r>
              <a:rPr b="1" i="1" lang="es-419" sz="1500">
                <a:latin typeface="Ubuntu"/>
                <a:ea typeface="Ubuntu"/>
                <a:cs typeface="Ubuntu"/>
                <a:sym typeface="Ubuntu"/>
              </a:rPr>
              <a:t>Descripción resultado</a:t>
            </a:r>
            <a:r>
              <a:rPr b="1" i="1" lang="es-419" sz="1500">
                <a:solidFill>
                  <a:schemeClr val="dk1"/>
                </a:solidFill>
                <a:latin typeface="Ubuntu"/>
                <a:ea typeface="Ubuntu"/>
                <a:cs typeface="Ubuntu"/>
                <a:sym typeface="Ubuntu"/>
              </a:rPr>
              <a:t> </a:t>
            </a:r>
            <a:r>
              <a:rPr lang="es-419" sz="1500">
                <a:solidFill>
                  <a:srgbClr val="9900FF"/>
                </a:solidFill>
                <a:latin typeface="Ubuntu"/>
                <a:ea typeface="Ubuntu"/>
                <a:cs typeface="Ubuntu"/>
                <a:sym typeface="Ubuntu"/>
              </a:rPr>
              <a:t>&lt;20&gt;</a:t>
            </a:r>
            <a:endParaRPr b="1" i="1" sz="1500">
              <a:latin typeface="Ubuntu"/>
              <a:ea typeface="Ubuntu"/>
              <a:cs typeface="Ubuntu"/>
              <a:sym typeface="Ubuntu"/>
            </a:endParaRPr>
          </a:p>
        </p:txBody>
      </p:sp>
      <p:pic>
        <p:nvPicPr>
          <p:cNvPr id="325" name="Google Shape;325;p34"/>
          <p:cNvPicPr preferRelativeResize="0"/>
          <p:nvPr/>
        </p:nvPicPr>
        <p:blipFill rotWithShape="1">
          <a:blip r:embed="rId3">
            <a:alphaModFix/>
          </a:blip>
          <a:srcRect b="0" l="0" r="0" t="4734"/>
          <a:stretch/>
        </p:blipFill>
        <p:spPr>
          <a:xfrm>
            <a:off x="2280050" y="1807350"/>
            <a:ext cx="4583899" cy="2956925"/>
          </a:xfrm>
          <a:prstGeom prst="rect">
            <a:avLst/>
          </a:prstGeom>
          <a:noFill/>
          <a:ln>
            <a:noFill/>
          </a:ln>
        </p:spPr>
      </p:pic>
      <p:sp>
        <p:nvSpPr>
          <p:cNvPr id="326" name="Google Shape;326;p34"/>
          <p:cNvSpPr txBox="1"/>
          <p:nvPr/>
        </p:nvSpPr>
        <p:spPr>
          <a:xfrm>
            <a:off x="5815650" y="115340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solidFill>
                  <a:schemeClr val="dk1"/>
                </a:solidFill>
              </a:rPr>
              <a:t>[ 4 ] (Gómez, J., 2013)</a:t>
            </a:r>
            <a:endParaRPr b="1" i="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p:nvPr/>
        </p:nvSpPr>
        <p:spPr>
          <a:xfrm>
            <a:off x="0" y="1852900"/>
            <a:ext cx="9144000" cy="329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332" name="Google Shape;332;p35"/>
          <p:cNvSpPr txBox="1"/>
          <p:nvPr/>
        </p:nvSpPr>
        <p:spPr>
          <a:xfrm>
            <a:off x="1706550" y="898850"/>
            <a:ext cx="57309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s-419" sz="1500">
                <a:latin typeface="Ubuntu"/>
                <a:ea typeface="Ubuntu"/>
                <a:cs typeface="Ubuntu"/>
                <a:sym typeface="Ubuntu"/>
              </a:rPr>
              <a:t>Por último, una vez identificadas las </a:t>
            </a:r>
            <a:r>
              <a:rPr lang="es-419" sz="1500">
                <a:latin typeface="Ubuntu"/>
                <a:ea typeface="Ubuntu"/>
                <a:cs typeface="Ubuntu"/>
                <a:sym typeface="Ubuntu"/>
              </a:rPr>
              <a:t>características</a:t>
            </a:r>
            <a:r>
              <a:rPr lang="es-419" sz="1500">
                <a:latin typeface="Ubuntu"/>
                <a:ea typeface="Ubuntu"/>
                <a:cs typeface="Ubuntu"/>
                <a:sym typeface="Ubuntu"/>
              </a:rPr>
              <a:t>, funcionalidades identificables, se pueden empezar a calcular los </a:t>
            </a:r>
            <a:r>
              <a:rPr lang="es-419" sz="1500">
                <a:latin typeface="Ubuntu"/>
                <a:ea typeface="Ubuntu"/>
                <a:cs typeface="Ubuntu"/>
                <a:sym typeface="Ubuntu"/>
              </a:rPr>
              <a:t>PF</a:t>
            </a:r>
            <a:r>
              <a:rPr lang="es-419" sz="1500">
                <a:latin typeface="Ubuntu"/>
                <a:ea typeface="Ubuntu"/>
                <a:cs typeface="Ubuntu"/>
                <a:sym typeface="Ubuntu"/>
              </a:rPr>
              <a:t>s, este es el resultado de las funciones transaccionales identificadas:</a:t>
            </a:r>
            <a:endParaRPr sz="1500">
              <a:latin typeface="Ubuntu"/>
              <a:ea typeface="Ubuntu"/>
              <a:cs typeface="Ubuntu"/>
              <a:sym typeface="Ubuntu"/>
            </a:endParaRPr>
          </a:p>
        </p:txBody>
      </p:sp>
      <p:graphicFrame>
        <p:nvGraphicFramePr>
          <p:cNvPr id="333" name="Google Shape;333;p35"/>
          <p:cNvGraphicFramePr/>
          <p:nvPr/>
        </p:nvGraphicFramePr>
        <p:xfrm>
          <a:off x="363875" y="2178300"/>
          <a:ext cx="3000000" cy="3000000"/>
        </p:xfrm>
        <a:graphic>
          <a:graphicData uri="http://schemas.openxmlformats.org/drawingml/2006/table">
            <a:tbl>
              <a:tblPr>
                <a:noFill/>
                <a:tableStyleId>{2098AFB5-BA63-48D5-9353-0B69A8DF9D42}</a:tableStyleId>
              </a:tblPr>
              <a:tblGrid>
                <a:gridCol w="3430800"/>
                <a:gridCol w="1018650"/>
                <a:gridCol w="1983425"/>
                <a:gridCol w="1983375"/>
              </a:tblGrid>
              <a:tr h="467275">
                <a:tc>
                  <a:txBody>
                    <a:bodyPr/>
                    <a:lstStyle/>
                    <a:p>
                      <a:pPr indent="0" lvl="0" marL="0" rtl="0" algn="ctr">
                        <a:spcBef>
                          <a:spcPts val="0"/>
                        </a:spcBef>
                        <a:spcAft>
                          <a:spcPts val="0"/>
                        </a:spcAft>
                        <a:buNone/>
                      </a:pPr>
                      <a:r>
                        <a:rPr b="1" lang="es-419" sz="1600"/>
                        <a:t>Función Transaccional</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rtl="0" algn="ctr">
                        <a:spcBef>
                          <a:spcPts val="0"/>
                        </a:spcBef>
                        <a:spcAft>
                          <a:spcPts val="0"/>
                        </a:spcAft>
                        <a:buNone/>
                      </a:pPr>
                      <a:r>
                        <a:rPr b="1" lang="es-419" sz="1600"/>
                        <a:t>DETs</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rtl="0" algn="ctr">
                        <a:spcBef>
                          <a:spcPts val="0"/>
                        </a:spcBef>
                        <a:spcAft>
                          <a:spcPts val="0"/>
                        </a:spcAft>
                        <a:buNone/>
                      </a:pPr>
                      <a:r>
                        <a:rPr b="1" lang="es-419" sz="1600"/>
                        <a:t>Complejidad</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rtl="0" algn="ctr">
                        <a:spcBef>
                          <a:spcPts val="0"/>
                        </a:spcBef>
                        <a:spcAft>
                          <a:spcPts val="0"/>
                        </a:spcAft>
                        <a:buNone/>
                      </a:pPr>
                      <a:r>
                        <a:rPr b="1" lang="es-419" sz="1600"/>
                        <a:t>Total</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r>
              <a:tr h="489100">
                <a:tc>
                  <a:txBody>
                    <a:bodyPr/>
                    <a:lstStyle/>
                    <a:p>
                      <a:pPr indent="0" lvl="0" marL="0" rtl="0" algn="ctr">
                        <a:spcBef>
                          <a:spcPts val="0"/>
                        </a:spcBef>
                        <a:spcAft>
                          <a:spcPts val="0"/>
                        </a:spcAft>
                        <a:buNone/>
                      </a:pPr>
                      <a:r>
                        <a:rPr b="1" lang="es-419" sz="1600"/>
                        <a:t>Entradas Externas (EI)</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s-419" sz="1600"/>
                        <a:t>2</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x3 (Baja)</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6</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89100">
                <a:tc>
                  <a:txBody>
                    <a:bodyPr/>
                    <a:lstStyle/>
                    <a:p>
                      <a:pPr indent="0" lvl="0" marL="0" rtl="0" algn="ctr">
                        <a:spcBef>
                          <a:spcPts val="0"/>
                        </a:spcBef>
                        <a:spcAft>
                          <a:spcPts val="0"/>
                        </a:spcAft>
                        <a:buNone/>
                      </a:pPr>
                      <a:r>
                        <a:rPr b="1" lang="es-419" sz="1600"/>
                        <a:t>Salidas Externas (EO)</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lang="es-419" sz="1600"/>
                        <a:t>20</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x5 (Media)</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100</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62500">
                <a:tc>
                  <a:txBody>
                    <a:bodyPr/>
                    <a:lstStyle/>
                    <a:p>
                      <a:pPr indent="0" lvl="0" marL="0" rtl="0" algn="ctr">
                        <a:spcBef>
                          <a:spcPts val="0"/>
                        </a:spcBef>
                        <a:spcAft>
                          <a:spcPts val="0"/>
                        </a:spcAft>
                        <a:buNone/>
                      </a:pPr>
                      <a:r>
                        <a:rPr b="1" lang="es-419" sz="1600"/>
                        <a:t>Consultas Externas (EQ)</a:t>
                      </a:r>
                      <a:endParaRPr b="1"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s-419" sz="1600"/>
                        <a:t>2</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x3 (Baja)</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rtl="0" algn="ctr">
                        <a:spcBef>
                          <a:spcPts val="0"/>
                        </a:spcBef>
                        <a:spcAft>
                          <a:spcPts val="0"/>
                        </a:spcAft>
                        <a:buNone/>
                      </a:pPr>
                      <a:r>
                        <a:rPr lang="es-419" sz="1600"/>
                        <a:t>6</a:t>
                      </a:r>
                      <a:endParaRPr sz="16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70325">
                <a:tc gridSpan="3">
                  <a:txBody>
                    <a:bodyPr/>
                    <a:lstStyle/>
                    <a:p>
                      <a:pPr indent="0" lvl="0" marL="0" rtl="0" algn="r">
                        <a:spcBef>
                          <a:spcPts val="0"/>
                        </a:spcBef>
                        <a:spcAft>
                          <a:spcPts val="0"/>
                        </a:spcAft>
                        <a:buNone/>
                      </a:pPr>
                      <a:r>
                        <a:rPr b="1" lang="es-419" sz="1500"/>
                        <a:t>Total de Puntos (PFA) sin Ajustar, solo Funciones Transaccionales</a:t>
                      </a:r>
                      <a:endParaRPr b="1" sz="15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hMerge="1"/>
                <a:tc hMerge="1"/>
                <a:tc>
                  <a:txBody>
                    <a:bodyPr/>
                    <a:lstStyle/>
                    <a:p>
                      <a:pPr indent="0" lvl="0" marL="0" rtl="0" algn="ctr">
                        <a:spcBef>
                          <a:spcPts val="0"/>
                        </a:spcBef>
                        <a:spcAft>
                          <a:spcPts val="0"/>
                        </a:spcAft>
                        <a:buNone/>
                      </a:pPr>
                      <a:r>
                        <a:rPr lang="es-419" sz="1500"/>
                        <a:t>112</a:t>
                      </a:r>
                      <a:endParaRPr sz="1500"/>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nvSpPr>
        <p:spPr>
          <a:xfrm>
            <a:off x="1254450" y="802700"/>
            <a:ext cx="68325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solidFill>
                  <a:srgbClr val="333333"/>
                </a:solidFill>
                <a:highlight>
                  <a:srgbClr val="FFFFFF"/>
                </a:highlight>
                <a:latin typeface="Roboto"/>
                <a:ea typeface="Roboto"/>
                <a:cs typeface="Roboto"/>
                <a:sym typeface="Roboto"/>
              </a:rPr>
              <a:t> </a:t>
            </a:r>
            <a:r>
              <a:rPr b="1" lang="es-419" sz="1600">
                <a:solidFill>
                  <a:srgbClr val="333333"/>
                </a:solidFill>
                <a:highlight>
                  <a:srgbClr val="FFFFFF"/>
                </a:highlight>
                <a:latin typeface="Roboto"/>
                <a:ea typeface="Roboto"/>
                <a:cs typeface="Roboto"/>
                <a:sym typeface="Roboto"/>
              </a:rPr>
              <a:t>FP = Conteo total * [0.65 + 0.01 * ∑(f </a:t>
            </a:r>
            <a:r>
              <a:rPr b="1" baseline="-25000" lang="es-419" sz="1600">
                <a:solidFill>
                  <a:srgbClr val="333333"/>
                </a:solidFill>
                <a:highlight>
                  <a:srgbClr val="FFFFFF"/>
                </a:highlight>
                <a:latin typeface="Roboto"/>
                <a:ea typeface="Roboto"/>
                <a:cs typeface="Roboto"/>
                <a:sym typeface="Roboto"/>
              </a:rPr>
              <a:t>i</a:t>
            </a:r>
            <a:r>
              <a:rPr b="1" lang="es-419" sz="1600">
                <a:solidFill>
                  <a:srgbClr val="333333"/>
                </a:solidFill>
                <a:highlight>
                  <a:srgbClr val="FFFFFF"/>
                </a:highlight>
                <a:latin typeface="Roboto"/>
                <a:ea typeface="Roboto"/>
                <a:cs typeface="Roboto"/>
                <a:sym typeface="Roboto"/>
              </a:rPr>
              <a:t> )]</a:t>
            </a:r>
            <a:endParaRPr b="1"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s-419" sz="1600">
                <a:solidFill>
                  <a:srgbClr val="333333"/>
                </a:solidFill>
                <a:highlight>
                  <a:srgbClr val="FFFFFF"/>
                </a:highlight>
                <a:latin typeface="Roboto"/>
                <a:ea typeface="Roboto"/>
                <a:cs typeface="Roboto"/>
                <a:sym typeface="Roboto"/>
              </a:rPr>
              <a:t>              </a:t>
            </a:r>
            <a:r>
              <a:rPr b="1" lang="es-419" sz="1600">
                <a:solidFill>
                  <a:srgbClr val="333333"/>
                </a:solidFill>
                <a:highlight>
                  <a:srgbClr val="FFFFFF"/>
                </a:highlight>
                <a:latin typeface="Roboto"/>
                <a:ea typeface="Roboto"/>
                <a:cs typeface="Roboto"/>
                <a:sym typeface="Roboto"/>
              </a:rPr>
              <a:t>= Conteo total * CVAF</a:t>
            </a:r>
            <a:endParaRPr b="1"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s-419" sz="1600">
                <a:solidFill>
                  <a:srgbClr val="333333"/>
                </a:solidFill>
                <a:highlight>
                  <a:srgbClr val="FFFFFF"/>
                </a:highlight>
                <a:latin typeface="Roboto"/>
                <a:ea typeface="Roboto"/>
                <a:cs typeface="Roboto"/>
                <a:sym typeface="Roboto"/>
              </a:rPr>
              <a:t>CAF oscila entre 0,65 y 1,35 porque</a:t>
            </a:r>
            <a:endParaRPr sz="1600">
              <a:solidFill>
                <a:srgbClr val="333333"/>
              </a:solidFill>
              <a:highlight>
                <a:srgbClr val="FFFFFF"/>
              </a:highlight>
              <a:latin typeface="Roboto"/>
              <a:ea typeface="Roboto"/>
              <a:cs typeface="Roboto"/>
              <a:sym typeface="Roboto"/>
            </a:endParaRPr>
          </a:p>
          <a:p>
            <a:pPr indent="-330200" lvl="0" marL="457200" marR="25400" rtl="0" algn="l">
              <a:lnSpc>
                <a:spcPct val="156250"/>
              </a:lnSpc>
              <a:spcBef>
                <a:spcPts val="1500"/>
              </a:spcBef>
              <a:spcAft>
                <a:spcPts val="0"/>
              </a:spcAft>
              <a:buClr>
                <a:schemeClr val="dk1"/>
              </a:buClr>
              <a:buSzPts val="1600"/>
              <a:buFont typeface="Roboto"/>
              <a:buAutoNum type="alphaLcPeriod"/>
            </a:pPr>
            <a:r>
              <a:rPr lang="es-419" sz="1600">
                <a:solidFill>
                  <a:schemeClr val="dk1"/>
                </a:solidFill>
                <a:highlight>
                  <a:srgbClr val="FFFFFF"/>
                </a:highlight>
                <a:latin typeface="Roboto"/>
                <a:ea typeface="Roboto"/>
                <a:cs typeface="Roboto"/>
                <a:sym typeface="Roboto"/>
              </a:rPr>
              <a:t>Cuando </a:t>
            </a:r>
            <a:r>
              <a:rPr b="1" lang="es-419" sz="1600">
                <a:solidFill>
                  <a:schemeClr val="dk1"/>
                </a:solidFill>
                <a:highlight>
                  <a:srgbClr val="FFFFFF"/>
                </a:highlight>
                <a:latin typeface="Roboto"/>
                <a:ea typeface="Roboto"/>
                <a:cs typeface="Roboto"/>
                <a:sym typeface="Roboto"/>
              </a:rPr>
              <a:t>∑(f </a:t>
            </a:r>
            <a:r>
              <a:rPr b="1" baseline="-25000" lang="es-419" sz="1600">
                <a:solidFill>
                  <a:schemeClr val="dk1"/>
                </a:solidFill>
                <a:highlight>
                  <a:srgbClr val="FFFFFF"/>
                </a:highlight>
                <a:latin typeface="Roboto"/>
                <a:ea typeface="Roboto"/>
                <a:cs typeface="Roboto"/>
                <a:sym typeface="Roboto"/>
              </a:rPr>
              <a:t>i</a:t>
            </a:r>
            <a:r>
              <a:rPr b="1" lang="es-419" sz="1600">
                <a:solidFill>
                  <a:schemeClr val="dk1"/>
                </a:solidFill>
                <a:highlight>
                  <a:srgbClr val="FFFFFF"/>
                </a:highlight>
                <a:latin typeface="Roboto"/>
                <a:ea typeface="Roboto"/>
                <a:cs typeface="Roboto"/>
                <a:sym typeface="Roboto"/>
              </a:rPr>
              <a:t> )</a:t>
            </a:r>
            <a:r>
              <a:rPr lang="es-419" sz="1600">
                <a:solidFill>
                  <a:schemeClr val="dk1"/>
                </a:solidFill>
                <a:highlight>
                  <a:srgbClr val="FFFFFF"/>
                </a:highlight>
                <a:latin typeface="Roboto"/>
                <a:ea typeface="Roboto"/>
                <a:cs typeface="Roboto"/>
                <a:sym typeface="Roboto"/>
              </a:rPr>
              <a:t> = 0 entonces VAF = 0.65</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lphaLcPeriod"/>
            </a:pPr>
            <a:r>
              <a:rPr lang="es-419" sz="1600">
                <a:solidFill>
                  <a:schemeClr val="dk1"/>
                </a:solidFill>
                <a:highlight>
                  <a:srgbClr val="FFFFFF"/>
                </a:highlight>
                <a:latin typeface="Roboto"/>
                <a:ea typeface="Roboto"/>
                <a:cs typeface="Roboto"/>
                <a:sym typeface="Roboto"/>
              </a:rPr>
              <a:t>Cuando </a:t>
            </a:r>
            <a:r>
              <a:rPr b="1" lang="es-419" sz="1600">
                <a:solidFill>
                  <a:schemeClr val="dk1"/>
                </a:solidFill>
                <a:highlight>
                  <a:srgbClr val="FFFFFF"/>
                </a:highlight>
                <a:latin typeface="Roboto"/>
                <a:ea typeface="Roboto"/>
                <a:cs typeface="Roboto"/>
                <a:sym typeface="Roboto"/>
              </a:rPr>
              <a:t>∑(f </a:t>
            </a:r>
            <a:r>
              <a:rPr b="1" baseline="-25000" lang="es-419" sz="1600">
                <a:solidFill>
                  <a:schemeClr val="dk1"/>
                </a:solidFill>
                <a:highlight>
                  <a:srgbClr val="FFFFFF"/>
                </a:highlight>
                <a:latin typeface="Roboto"/>
                <a:ea typeface="Roboto"/>
                <a:cs typeface="Roboto"/>
                <a:sym typeface="Roboto"/>
              </a:rPr>
              <a:t>i</a:t>
            </a:r>
            <a:r>
              <a:rPr b="1" lang="es-419" sz="1600">
                <a:solidFill>
                  <a:schemeClr val="dk1"/>
                </a:solidFill>
                <a:highlight>
                  <a:srgbClr val="FFFFFF"/>
                </a:highlight>
                <a:latin typeface="Roboto"/>
                <a:ea typeface="Roboto"/>
                <a:cs typeface="Roboto"/>
                <a:sym typeface="Roboto"/>
              </a:rPr>
              <a:t> )</a:t>
            </a:r>
            <a:r>
              <a:rPr lang="es-419" sz="1600">
                <a:solidFill>
                  <a:schemeClr val="dk1"/>
                </a:solidFill>
                <a:highlight>
                  <a:srgbClr val="FFFFFF"/>
                </a:highlight>
                <a:latin typeface="Roboto"/>
                <a:ea typeface="Roboto"/>
                <a:cs typeface="Roboto"/>
                <a:sym typeface="Roboto"/>
              </a:rPr>
              <a:t> = 70 entonces VAF = 0.65 + (0.01 * 70) = 0.65 + 0.7 = 1.35</a:t>
            </a:r>
            <a:endParaRPr sz="1600">
              <a:solidFill>
                <a:schemeClr val="dk1"/>
              </a:solidFill>
              <a:highlight>
                <a:srgbClr val="FFFFFF"/>
              </a:highlight>
              <a:latin typeface="Roboto"/>
              <a:ea typeface="Roboto"/>
              <a:cs typeface="Roboto"/>
              <a:sym typeface="Roboto"/>
            </a:endParaRPr>
          </a:p>
          <a:p>
            <a:pPr indent="0" lvl="0" marL="0" marR="25400" rtl="0" algn="ctr">
              <a:lnSpc>
                <a:spcPct val="156250"/>
              </a:lnSpc>
              <a:spcBef>
                <a:spcPts val="1500"/>
              </a:spcBef>
              <a:spcAft>
                <a:spcPts val="0"/>
              </a:spcAft>
              <a:buNone/>
            </a:pPr>
            <a:r>
              <a:rPr lang="es-419" sz="1600">
                <a:solidFill>
                  <a:schemeClr val="dk1"/>
                </a:solidFill>
                <a:highlight>
                  <a:srgbClr val="FFFFFF"/>
                </a:highlight>
                <a:latin typeface="Roboto"/>
                <a:ea typeface="Roboto"/>
                <a:cs typeface="Roboto"/>
                <a:sym typeface="Roboto"/>
              </a:rPr>
              <a:t>112 * 1.35= 151.2 h</a:t>
            </a:r>
            <a:endParaRPr sz="1600">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200">
              <a:solidFill>
                <a:srgbClr val="333333"/>
              </a:solidFill>
              <a:highlight>
                <a:srgbClr val="FFFFFF"/>
              </a:highlight>
              <a:latin typeface="Roboto"/>
              <a:ea typeface="Roboto"/>
              <a:cs typeface="Roboto"/>
              <a:sym typeface="Roboto"/>
            </a:endParaRPr>
          </a:p>
        </p:txBody>
      </p:sp>
      <p:sp>
        <p:nvSpPr>
          <p:cNvPr id="339" name="Google Shape;339;p36"/>
          <p:cNvSpPr txBox="1"/>
          <p:nvPr/>
        </p:nvSpPr>
        <p:spPr>
          <a:xfrm>
            <a:off x="4863925" y="43640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i="1" lang="es-419">
                <a:solidFill>
                  <a:schemeClr val="dk1"/>
                </a:solidFill>
                <a:latin typeface="Ubuntu"/>
                <a:ea typeface="Ubuntu"/>
                <a:cs typeface="Ubuntu"/>
                <a:sym typeface="Ubuntu"/>
              </a:rPr>
              <a:t>[ 7 ] (Moore, T., 2010)</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p:nvPr/>
        </p:nvSpPr>
        <p:spPr>
          <a:xfrm>
            <a:off x="7931100" y="2237775"/>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345" name="Google Shape;345;p37"/>
          <p:cNvSpPr/>
          <p:nvPr/>
        </p:nvSpPr>
        <p:spPr>
          <a:xfrm>
            <a:off x="0" y="2161150"/>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346" name="Google Shape;346;p37"/>
          <p:cNvSpPr txBox="1"/>
          <p:nvPr/>
        </p:nvSpPr>
        <p:spPr>
          <a:xfrm>
            <a:off x="1797000" y="166800"/>
            <a:ext cx="555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200">
                <a:latin typeface="Ubuntu Medium"/>
                <a:ea typeface="Ubuntu Medium"/>
                <a:cs typeface="Ubuntu Medium"/>
                <a:sym typeface="Ubuntu Medium"/>
              </a:rPr>
              <a:t>&lt;Conclusiones Individuales&gt;</a:t>
            </a:r>
            <a:endParaRPr sz="2200">
              <a:latin typeface="Ubuntu Medium"/>
              <a:ea typeface="Ubuntu Medium"/>
              <a:cs typeface="Ubuntu Medium"/>
              <a:sym typeface="Ubuntu Medium"/>
            </a:endParaRPr>
          </a:p>
        </p:txBody>
      </p:sp>
      <p:sp>
        <p:nvSpPr>
          <p:cNvPr id="347" name="Google Shape;347;p37"/>
          <p:cNvSpPr txBox="1"/>
          <p:nvPr/>
        </p:nvSpPr>
        <p:spPr>
          <a:xfrm>
            <a:off x="314400" y="789800"/>
            <a:ext cx="197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Ubuntu"/>
                <a:ea typeface="Ubuntu"/>
                <a:cs typeface="Ubuntu"/>
                <a:sym typeface="Ubuntu"/>
              </a:rPr>
              <a:t>Michell García</a:t>
            </a:r>
            <a:endParaRPr b="1">
              <a:latin typeface="Ubuntu"/>
              <a:ea typeface="Ubuntu"/>
              <a:cs typeface="Ubuntu"/>
              <a:sym typeface="Ubuntu"/>
            </a:endParaRPr>
          </a:p>
        </p:txBody>
      </p:sp>
      <p:sp>
        <p:nvSpPr>
          <p:cNvPr id="348" name="Google Shape;348;p37"/>
          <p:cNvSpPr txBox="1"/>
          <p:nvPr/>
        </p:nvSpPr>
        <p:spPr>
          <a:xfrm>
            <a:off x="2527698" y="789800"/>
            <a:ext cx="197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Ubuntu"/>
                <a:ea typeface="Ubuntu"/>
                <a:cs typeface="Ubuntu"/>
                <a:sym typeface="Ubuntu"/>
              </a:rPr>
              <a:t>Luis Flores</a:t>
            </a:r>
            <a:endParaRPr b="1">
              <a:latin typeface="Ubuntu"/>
              <a:ea typeface="Ubuntu"/>
              <a:cs typeface="Ubuntu"/>
              <a:sym typeface="Ubuntu"/>
            </a:endParaRPr>
          </a:p>
        </p:txBody>
      </p:sp>
      <p:sp>
        <p:nvSpPr>
          <p:cNvPr id="349" name="Google Shape;349;p37"/>
          <p:cNvSpPr txBox="1"/>
          <p:nvPr/>
        </p:nvSpPr>
        <p:spPr>
          <a:xfrm>
            <a:off x="4740988" y="789788"/>
            <a:ext cx="197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Ubuntu"/>
                <a:ea typeface="Ubuntu"/>
                <a:cs typeface="Ubuntu"/>
                <a:sym typeface="Ubuntu"/>
              </a:rPr>
              <a:t>Leonardo Velázquez</a:t>
            </a:r>
            <a:endParaRPr b="1">
              <a:latin typeface="Ubuntu"/>
              <a:ea typeface="Ubuntu"/>
              <a:cs typeface="Ubuntu"/>
              <a:sym typeface="Ubuntu"/>
            </a:endParaRPr>
          </a:p>
        </p:txBody>
      </p:sp>
      <p:sp>
        <p:nvSpPr>
          <p:cNvPr id="350" name="Google Shape;350;p37"/>
          <p:cNvSpPr txBox="1"/>
          <p:nvPr/>
        </p:nvSpPr>
        <p:spPr>
          <a:xfrm>
            <a:off x="6954300" y="789800"/>
            <a:ext cx="197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Ubuntu"/>
                <a:ea typeface="Ubuntu"/>
                <a:cs typeface="Ubuntu"/>
                <a:sym typeface="Ubuntu"/>
              </a:rPr>
              <a:t>Carlos Mendieta</a:t>
            </a:r>
            <a:endParaRPr b="1">
              <a:latin typeface="Ubuntu"/>
              <a:ea typeface="Ubuntu"/>
              <a:cs typeface="Ubuntu"/>
              <a:sym typeface="Ubuntu"/>
            </a:endParaRPr>
          </a:p>
        </p:txBody>
      </p:sp>
      <p:sp>
        <p:nvSpPr>
          <p:cNvPr id="351" name="Google Shape;351;p37"/>
          <p:cNvSpPr txBox="1"/>
          <p:nvPr/>
        </p:nvSpPr>
        <p:spPr>
          <a:xfrm>
            <a:off x="314400" y="1093800"/>
            <a:ext cx="19716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Ubuntu"/>
                <a:ea typeface="Ubuntu"/>
                <a:cs typeface="Ubuntu"/>
                <a:sym typeface="Ubuntu"/>
              </a:rPr>
              <a:t>Puedo concluir que el FPA, es una </a:t>
            </a:r>
            <a:r>
              <a:rPr lang="es-419" sz="1100">
                <a:latin typeface="Ubuntu"/>
                <a:ea typeface="Ubuntu"/>
                <a:cs typeface="Ubuntu"/>
                <a:sym typeface="Ubuntu"/>
              </a:rPr>
              <a:t>técnica</a:t>
            </a:r>
            <a:r>
              <a:rPr lang="es-419" sz="1100">
                <a:latin typeface="Ubuntu"/>
                <a:ea typeface="Ubuntu"/>
                <a:cs typeface="Ubuntu"/>
                <a:sym typeface="Ubuntu"/>
              </a:rPr>
              <a:t> de medición de la funcionalidad de un producto de software, una herramienta bastante poderosa, que puede ayudar a personas que no son del </a:t>
            </a:r>
            <a:r>
              <a:rPr lang="es-419" sz="1100">
                <a:latin typeface="Ubuntu"/>
                <a:ea typeface="Ubuntu"/>
                <a:cs typeface="Ubuntu"/>
                <a:sym typeface="Ubuntu"/>
              </a:rPr>
              <a:t>área</a:t>
            </a:r>
            <a:r>
              <a:rPr lang="es-419" sz="1100">
                <a:latin typeface="Ubuntu"/>
                <a:ea typeface="Ubuntu"/>
                <a:cs typeface="Ubuntu"/>
                <a:sym typeface="Ubuntu"/>
              </a:rPr>
              <a:t> de </a:t>
            </a:r>
            <a:r>
              <a:rPr lang="es-419" sz="1100">
                <a:latin typeface="Ubuntu"/>
                <a:ea typeface="Ubuntu"/>
                <a:cs typeface="Ubuntu"/>
                <a:sym typeface="Ubuntu"/>
              </a:rPr>
              <a:t>desarrollo</a:t>
            </a:r>
            <a:r>
              <a:rPr lang="es-419" sz="1100">
                <a:latin typeface="Ubuntu"/>
                <a:ea typeface="Ubuntu"/>
                <a:cs typeface="Ubuntu"/>
                <a:sym typeface="Ubuntu"/>
              </a:rPr>
              <a:t> de software a entender y estimar lo que vale el producto, tanto monetariamente, como de tiempo.</a:t>
            </a:r>
            <a:endParaRPr sz="1100">
              <a:latin typeface="Ubuntu"/>
              <a:ea typeface="Ubuntu"/>
              <a:cs typeface="Ubuntu"/>
              <a:sym typeface="Ubuntu"/>
            </a:endParaRPr>
          </a:p>
        </p:txBody>
      </p:sp>
      <p:sp>
        <p:nvSpPr>
          <p:cNvPr id="352" name="Google Shape;352;p37"/>
          <p:cNvSpPr txBox="1"/>
          <p:nvPr/>
        </p:nvSpPr>
        <p:spPr>
          <a:xfrm>
            <a:off x="2502150" y="1093800"/>
            <a:ext cx="20697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Ubuntu"/>
                <a:ea typeface="Ubuntu"/>
                <a:cs typeface="Ubuntu"/>
                <a:sym typeface="Ubuntu"/>
              </a:rPr>
              <a:t>Como </a:t>
            </a:r>
            <a:r>
              <a:rPr lang="es-419" sz="1100">
                <a:latin typeface="Ubuntu"/>
                <a:ea typeface="Ubuntu"/>
                <a:cs typeface="Ubuntu"/>
                <a:sym typeface="Ubuntu"/>
              </a:rPr>
              <a:t>conclusión</a:t>
            </a:r>
            <a:r>
              <a:rPr lang="es-419" sz="1100">
                <a:latin typeface="Ubuntu"/>
                <a:ea typeface="Ubuntu"/>
                <a:cs typeface="Ubuntu"/>
                <a:sym typeface="Ubuntu"/>
              </a:rPr>
              <a:t> podemos observar que es una buena forma de evaluar un software ya que esta permite tener estimaciones en diferentes </a:t>
            </a:r>
            <a:r>
              <a:rPr lang="es-419" sz="1100">
                <a:latin typeface="Ubuntu"/>
                <a:ea typeface="Ubuntu"/>
                <a:cs typeface="Ubuntu"/>
                <a:sym typeface="Ubuntu"/>
              </a:rPr>
              <a:t>ámbitos</a:t>
            </a:r>
            <a:r>
              <a:rPr lang="es-419" sz="1100">
                <a:latin typeface="Ubuntu"/>
                <a:ea typeface="Ubuntu"/>
                <a:cs typeface="Ubuntu"/>
                <a:sym typeface="Ubuntu"/>
              </a:rPr>
              <a:t> sin tener gran conocimiento del </a:t>
            </a:r>
            <a:r>
              <a:rPr lang="es-419" sz="1100">
                <a:latin typeface="Ubuntu"/>
                <a:ea typeface="Ubuntu"/>
                <a:cs typeface="Ubuntu"/>
                <a:sym typeface="Ubuntu"/>
              </a:rPr>
              <a:t>área de software permitiendo a más gente el utilizar esta metodología ya que tiene un enfoque independiente de la tecnología para medir el soporte de ala aplicación de software.</a:t>
            </a:r>
            <a:endParaRPr sz="1100">
              <a:latin typeface="Ubuntu"/>
              <a:ea typeface="Ubuntu"/>
              <a:cs typeface="Ubuntu"/>
              <a:sym typeface="Ubuntu"/>
            </a:endParaRPr>
          </a:p>
        </p:txBody>
      </p:sp>
      <p:sp>
        <p:nvSpPr>
          <p:cNvPr id="353" name="Google Shape;353;p37"/>
          <p:cNvSpPr txBox="1"/>
          <p:nvPr/>
        </p:nvSpPr>
        <p:spPr>
          <a:xfrm>
            <a:off x="4741000" y="1093800"/>
            <a:ext cx="19716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Ubuntu"/>
                <a:ea typeface="Ubuntu"/>
                <a:cs typeface="Ubuntu"/>
                <a:sym typeface="Ubuntu"/>
              </a:rPr>
              <a:t>Los puntos funcionales, </a:t>
            </a:r>
            <a:r>
              <a:rPr lang="es-419" sz="1100">
                <a:latin typeface="Ubuntu"/>
                <a:ea typeface="Ubuntu"/>
                <a:cs typeface="Ubuntu"/>
                <a:sym typeface="Ubuntu"/>
              </a:rPr>
              <a:t>brinda</a:t>
            </a:r>
            <a:r>
              <a:rPr lang="es-419" sz="1100">
                <a:latin typeface="Ubuntu"/>
                <a:ea typeface="Ubuntu"/>
                <a:cs typeface="Ubuntu"/>
                <a:sym typeface="Ubuntu"/>
              </a:rPr>
              <a:t> demasiadas ventajas, hace el proceso más creativo y funcional, al igual que ayuda a estimar el </a:t>
            </a:r>
            <a:r>
              <a:rPr lang="es-419" sz="1100">
                <a:latin typeface="Ubuntu"/>
                <a:ea typeface="Ubuntu"/>
                <a:cs typeface="Ubuntu"/>
                <a:sym typeface="Ubuntu"/>
              </a:rPr>
              <a:t>tiempo y el costo</a:t>
            </a:r>
            <a:r>
              <a:rPr lang="es-419" sz="1100">
                <a:latin typeface="Ubuntu"/>
                <a:ea typeface="Ubuntu"/>
                <a:cs typeface="Ubuntu"/>
                <a:sym typeface="Ubuntu"/>
              </a:rPr>
              <a:t> del proyecto. Sin embargo </a:t>
            </a:r>
            <a:r>
              <a:rPr lang="es-419" sz="1100">
                <a:latin typeface="Ubuntu"/>
                <a:ea typeface="Ubuntu"/>
                <a:cs typeface="Ubuntu"/>
                <a:sym typeface="Ubuntu"/>
              </a:rPr>
              <a:t>también</a:t>
            </a:r>
            <a:r>
              <a:rPr lang="es-419" sz="1100">
                <a:latin typeface="Ubuntu"/>
                <a:ea typeface="Ubuntu"/>
                <a:cs typeface="Ubuntu"/>
                <a:sym typeface="Ubuntu"/>
              </a:rPr>
              <a:t> puede llegar a presentar inconvenientes como puede llegar a ser costoso en implementación de software, al igual que sus </a:t>
            </a:r>
            <a:r>
              <a:rPr lang="es-419" sz="1100">
                <a:latin typeface="Ubuntu"/>
                <a:ea typeface="Ubuntu"/>
                <a:cs typeface="Ubuntu"/>
                <a:sym typeface="Ubuntu"/>
              </a:rPr>
              <a:t>parámetros</a:t>
            </a:r>
            <a:r>
              <a:rPr lang="es-419" sz="1100">
                <a:latin typeface="Ubuntu"/>
                <a:ea typeface="Ubuntu"/>
                <a:cs typeface="Ubuntu"/>
                <a:sym typeface="Ubuntu"/>
              </a:rPr>
              <a:t> pueden llegar a ser subjetivos. </a:t>
            </a:r>
            <a:endParaRPr sz="1100">
              <a:latin typeface="Ubuntu"/>
              <a:ea typeface="Ubuntu"/>
              <a:cs typeface="Ubuntu"/>
              <a:sym typeface="Ubuntu"/>
            </a:endParaRPr>
          </a:p>
        </p:txBody>
      </p:sp>
      <p:sp>
        <p:nvSpPr>
          <p:cNvPr id="354" name="Google Shape;354;p37"/>
          <p:cNvSpPr txBox="1"/>
          <p:nvPr/>
        </p:nvSpPr>
        <p:spPr>
          <a:xfrm>
            <a:off x="6954300" y="1093800"/>
            <a:ext cx="19716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Ubuntu"/>
                <a:ea typeface="Ubuntu"/>
                <a:cs typeface="Ubuntu"/>
                <a:sym typeface="Ubuntu"/>
              </a:rPr>
              <a:t>Los puntos funcionales son una buena herramienta la cual nos ayuda a obtener mejores predicciones basadas en un </a:t>
            </a:r>
            <a:r>
              <a:rPr lang="es-419" sz="1100">
                <a:latin typeface="Ubuntu"/>
                <a:ea typeface="Ubuntu"/>
                <a:cs typeface="Ubuntu"/>
                <a:sym typeface="Ubuntu"/>
              </a:rPr>
              <a:t>método</a:t>
            </a:r>
            <a:r>
              <a:rPr lang="es-419" sz="1100">
                <a:latin typeface="Ubuntu"/>
                <a:ea typeface="Ubuntu"/>
                <a:cs typeface="Ubuntu"/>
                <a:sym typeface="Ubuntu"/>
              </a:rPr>
              <a:t> comprobado. El no contar con </a:t>
            </a:r>
            <a:r>
              <a:rPr lang="es-419" sz="1100">
                <a:latin typeface="Ubuntu"/>
                <a:ea typeface="Ubuntu"/>
                <a:cs typeface="Ubuntu"/>
                <a:sym typeface="Ubuntu"/>
              </a:rPr>
              <a:t>predicciones</a:t>
            </a:r>
            <a:r>
              <a:rPr lang="es-419" sz="1100">
                <a:latin typeface="Ubuntu"/>
                <a:ea typeface="Ubuntu"/>
                <a:cs typeface="Ubuntu"/>
                <a:sym typeface="Ubuntu"/>
              </a:rPr>
              <a:t> adecuadas puede comprometer el resultado o la existencia del proyecto por lo cual es muy importante la </a:t>
            </a:r>
            <a:r>
              <a:rPr lang="es-419" sz="1100">
                <a:latin typeface="Ubuntu"/>
                <a:ea typeface="Ubuntu"/>
                <a:cs typeface="Ubuntu"/>
                <a:sym typeface="Ubuntu"/>
              </a:rPr>
              <a:t>medición</a:t>
            </a:r>
            <a:r>
              <a:rPr lang="es-419" sz="1100">
                <a:latin typeface="Ubuntu"/>
                <a:ea typeface="Ubuntu"/>
                <a:cs typeface="Ubuntu"/>
                <a:sym typeface="Ubuntu"/>
              </a:rPr>
              <a:t> del tiempo en un proyecto </a:t>
            </a:r>
            <a:r>
              <a:rPr lang="es-419" sz="1100">
                <a:latin typeface="Ubuntu"/>
                <a:ea typeface="Ubuntu"/>
                <a:cs typeface="Ubuntu"/>
                <a:sym typeface="Ubuntu"/>
              </a:rPr>
              <a:t>tan preciso</a:t>
            </a:r>
            <a:r>
              <a:rPr lang="es-419" sz="1100">
                <a:latin typeface="Ubuntu"/>
                <a:ea typeface="Ubuntu"/>
                <a:cs typeface="Ubuntu"/>
                <a:sym typeface="Ubuntu"/>
              </a:rPr>
              <a:t> como lo es un proyecto de </a:t>
            </a:r>
            <a:r>
              <a:rPr lang="es-419" sz="1100">
                <a:latin typeface="Ubuntu"/>
                <a:ea typeface="Ubuntu"/>
                <a:cs typeface="Ubuntu"/>
                <a:sym typeface="Ubuntu"/>
              </a:rPr>
              <a:t>software</a:t>
            </a:r>
            <a:r>
              <a:rPr lang="es-419" sz="1100">
                <a:latin typeface="Ubuntu"/>
                <a:ea typeface="Ubuntu"/>
                <a:cs typeface="Ubuntu"/>
                <a:sym typeface="Ubuntu"/>
              </a:rPr>
              <a:t>.</a:t>
            </a:r>
            <a:endParaRPr sz="1100">
              <a:latin typeface="Ubuntu"/>
              <a:ea typeface="Ubuntu"/>
              <a:cs typeface="Ubuntu"/>
              <a:sym typeface="Ubuntu"/>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a:hlinkClick action="ppaction://hlinksldjump" r:id="rId3"/>
          </p:cNvPr>
          <p:cNvSpPr txBox="1"/>
          <p:nvPr/>
        </p:nvSpPr>
        <p:spPr>
          <a:xfrm>
            <a:off x="1797000" y="391325"/>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&lt;Conclusión&gt;</a:t>
            </a:r>
            <a:endParaRPr sz="3000">
              <a:latin typeface="Ubuntu Medium"/>
              <a:ea typeface="Ubuntu Medium"/>
              <a:cs typeface="Ubuntu Medium"/>
              <a:sym typeface="Ubuntu Medium"/>
            </a:endParaRPr>
          </a:p>
        </p:txBody>
      </p:sp>
      <p:sp>
        <p:nvSpPr>
          <p:cNvPr id="360" name="Google Shape;360;p38"/>
          <p:cNvSpPr txBox="1"/>
          <p:nvPr/>
        </p:nvSpPr>
        <p:spPr>
          <a:xfrm>
            <a:off x="1168500" y="1037825"/>
            <a:ext cx="68070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700">
                <a:latin typeface="Ubuntu"/>
                <a:ea typeface="Ubuntu"/>
                <a:cs typeface="Ubuntu"/>
                <a:sym typeface="Ubuntu"/>
              </a:rPr>
              <a:t>Los puntos </a:t>
            </a:r>
            <a:r>
              <a:rPr lang="es-419" sz="1700">
                <a:latin typeface="Ubuntu"/>
                <a:ea typeface="Ubuntu"/>
                <a:cs typeface="Ubuntu"/>
                <a:sym typeface="Ubuntu"/>
              </a:rPr>
              <a:t>funcionales</a:t>
            </a:r>
            <a:r>
              <a:rPr lang="es-419" sz="1700">
                <a:latin typeface="Ubuntu"/>
                <a:ea typeface="Ubuntu"/>
                <a:cs typeface="Ubuntu"/>
                <a:sym typeface="Ubuntu"/>
              </a:rPr>
              <a:t> se consideran como la mejor forma para medir y evaluar un software, su proceso es estandarizado lo que permite establecer estimaciones de calidad, c</a:t>
            </a:r>
            <a:r>
              <a:rPr lang="es-419" sz="1700">
                <a:latin typeface="Ubuntu"/>
                <a:ea typeface="Ubuntu"/>
                <a:cs typeface="Ubuntu"/>
                <a:sym typeface="Ubuntu"/>
              </a:rPr>
              <a:t>ostos</a:t>
            </a:r>
            <a:r>
              <a:rPr lang="es-419" sz="1700">
                <a:latin typeface="Ubuntu"/>
                <a:ea typeface="Ubuntu"/>
                <a:cs typeface="Ubuntu"/>
                <a:sym typeface="Ubuntu"/>
              </a:rPr>
              <a:t> y tiempos. Sin embargo, si bien padece de cierto debate de su confiabilidad </a:t>
            </a:r>
            <a:r>
              <a:rPr lang="es-419" sz="1700">
                <a:latin typeface="Ubuntu"/>
                <a:ea typeface="Ubuntu"/>
                <a:cs typeface="Ubuntu"/>
                <a:sym typeface="Ubuntu"/>
              </a:rPr>
              <a:t>debido</a:t>
            </a:r>
            <a:r>
              <a:rPr lang="es-419" sz="1700">
                <a:latin typeface="Ubuntu"/>
                <a:ea typeface="Ubuntu"/>
                <a:cs typeface="Ubuntu"/>
                <a:sym typeface="Ubuntu"/>
              </a:rPr>
              <a:t> que el proceso de medición se considera subjetivo a la hora de aplicar factores de peso, por lo que puede generar desviaciones en los resultados finales si los </a:t>
            </a:r>
            <a:r>
              <a:rPr lang="es-419" sz="1700">
                <a:latin typeface="Ubuntu"/>
                <a:ea typeface="Ubuntu"/>
                <a:cs typeface="Ubuntu"/>
                <a:sym typeface="Ubuntu"/>
              </a:rPr>
              <a:t>cálculos</a:t>
            </a:r>
            <a:r>
              <a:rPr lang="es-419" sz="1700">
                <a:latin typeface="Ubuntu"/>
                <a:ea typeface="Ubuntu"/>
                <a:cs typeface="Ubuntu"/>
                <a:sym typeface="Ubuntu"/>
              </a:rPr>
              <a:t> son realizados por distintas personas.</a:t>
            </a:r>
            <a:endParaRPr sz="1700">
              <a:latin typeface="Ubuntu"/>
              <a:ea typeface="Ubuntu"/>
              <a:cs typeface="Ubuntu"/>
              <a:sym typeface="Ubuntu"/>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a:hlinkClick action="ppaction://hlinksldjump" r:id="rId3"/>
          </p:cNvPr>
          <p:cNvSpPr txBox="1"/>
          <p:nvPr/>
        </p:nvSpPr>
        <p:spPr>
          <a:xfrm>
            <a:off x="1797000" y="6420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&lt;Referencias&gt;</a:t>
            </a:r>
            <a:endParaRPr sz="3000">
              <a:latin typeface="Ubuntu Medium"/>
              <a:ea typeface="Ubuntu Medium"/>
              <a:cs typeface="Ubuntu Medium"/>
              <a:sym typeface="Ubuntu Medium"/>
            </a:endParaRPr>
          </a:p>
        </p:txBody>
      </p:sp>
      <p:sp>
        <p:nvSpPr>
          <p:cNvPr id="366" name="Google Shape;366;p39"/>
          <p:cNvSpPr txBox="1"/>
          <p:nvPr/>
        </p:nvSpPr>
        <p:spPr>
          <a:xfrm>
            <a:off x="827850" y="1370225"/>
            <a:ext cx="7488300" cy="31554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Ubuntu"/>
              <a:buChar char="●"/>
            </a:pPr>
            <a:r>
              <a:rPr lang="es-419">
                <a:latin typeface="Ubuntu"/>
                <a:ea typeface="Ubuntu"/>
                <a:cs typeface="Ubuntu"/>
                <a:sym typeface="Ubuntu"/>
              </a:rPr>
              <a:t>[ 1 ] GeeksforGeeks. (2021). </a:t>
            </a:r>
            <a:r>
              <a:rPr i="1" lang="es-419">
                <a:latin typeface="Ubuntu"/>
                <a:ea typeface="Ubuntu"/>
                <a:cs typeface="Ubuntu"/>
                <a:sym typeface="Ubuntu"/>
              </a:rPr>
              <a:t>Software Engineering | Functional Point (FP) Analysis</a:t>
            </a:r>
            <a:r>
              <a:rPr lang="es-419">
                <a:latin typeface="Ubuntu"/>
                <a:ea typeface="Ubuntu"/>
                <a:cs typeface="Ubuntu"/>
                <a:sym typeface="Ubuntu"/>
              </a:rPr>
              <a:t>. 13 de septiembre de 2022, de GeeksforGeeks, sitio web: </a:t>
            </a:r>
            <a:r>
              <a:rPr lang="es-419" u="sng">
                <a:solidFill>
                  <a:schemeClr val="hlink"/>
                </a:solidFill>
                <a:latin typeface="Ubuntu"/>
                <a:ea typeface="Ubuntu"/>
                <a:cs typeface="Ubuntu"/>
                <a:sym typeface="Ubuntu"/>
                <a:hlinkClick r:id="rId4"/>
              </a:rPr>
              <a:t>https://www.geeksforgeeks.org/software-engineering-functional-point-fp-analysis/</a:t>
            </a:r>
            <a:endParaRPr>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latin typeface="Ubuntu"/>
                <a:ea typeface="Ubuntu"/>
                <a:cs typeface="Ubuntu"/>
                <a:sym typeface="Ubuntu"/>
              </a:rPr>
              <a:t>[ 2 ] javaTpoint. (2021). </a:t>
            </a:r>
            <a:r>
              <a:rPr i="1" lang="es-419">
                <a:latin typeface="Ubuntu"/>
                <a:ea typeface="Ubuntu"/>
                <a:cs typeface="Ubuntu"/>
                <a:sym typeface="Ubuntu"/>
              </a:rPr>
              <a:t>Functional Point (FP) Analysis</a:t>
            </a:r>
            <a:r>
              <a:rPr lang="es-419">
                <a:latin typeface="Ubuntu"/>
                <a:ea typeface="Ubuntu"/>
                <a:cs typeface="Ubuntu"/>
                <a:sym typeface="Ubuntu"/>
              </a:rPr>
              <a:t>. 13 de septiembre de 2022, de javaTpoint, sitio web: </a:t>
            </a:r>
            <a:r>
              <a:rPr lang="es-419" u="sng">
                <a:solidFill>
                  <a:schemeClr val="hlink"/>
                </a:solidFill>
                <a:latin typeface="Ubuntu"/>
                <a:ea typeface="Ubuntu"/>
                <a:cs typeface="Ubuntu"/>
                <a:sym typeface="Ubuntu"/>
                <a:hlinkClick r:id="rId5"/>
              </a:rPr>
              <a:t>https://www.javatpoint.com/software-engineering-functional-point-fp-analysis</a:t>
            </a:r>
            <a:endParaRPr>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latin typeface="Ubuntu"/>
                <a:ea typeface="Ubuntu"/>
                <a:cs typeface="Ubuntu"/>
                <a:sym typeface="Ubuntu"/>
              </a:rPr>
              <a:t>[ 3 ] Manso. (2011). </a:t>
            </a:r>
            <a:r>
              <a:rPr i="1" lang="es-419">
                <a:latin typeface="Ubuntu"/>
                <a:ea typeface="Ubuntu"/>
                <a:cs typeface="Ubuntu"/>
                <a:sym typeface="Ubuntu"/>
              </a:rPr>
              <a:t>3 Los Puntos de Funcionalidad (Function Points)</a:t>
            </a:r>
            <a:r>
              <a:rPr lang="es-419">
                <a:latin typeface="Ubuntu"/>
                <a:ea typeface="Ubuntu"/>
                <a:cs typeface="Ubuntu"/>
                <a:sym typeface="Ubuntu"/>
              </a:rPr>
              <a:t>. 13 de septiembre de 2022, sitio web: </a:t>
            </a:r>
            <a:r>
              <a:rPr lang="es-419" u="sng">
                <a:solidFill>
                  <a:schemeClr val="hlink"/>
                </a:solidFill>
                <a:latin typeface="Ubuntu"/>
                <a:ea typeface="Ubuntu"/>
                <a:cs typeface="Ubuntu"/>
                <a:sym typeface="Ubuntu"/>
                <a:hlinkClick r:id="rId6"/>
              </a:rPr>
              <a:t>https://www.infor.uva.es/~manso/calidad/PFA-CLM-2011</a:t>
            </a:r>
            <a:endParaRPr>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latin typeface="Ubuntu"/>
                <a:ea typeface="Ubuntu"/>
                <a:cs typeface="Ubuntu"/>
                <a:sym typeface="Ubuntu"/>
              </a:rPr>
              <a:t>[ 4 ] Gómez, J. (2013). </a:t>
            </a:r>
            <a:r>
              <a:rPr i="1" lang="es-419">
                <a:latin typeface="Ubuntu"/>
                <a:ea typeface="Ubuntu"/>
                <a:cs typeface="Ubuntu"/>
                <a:sym typeface="Ubuntu"/>
              </a:rPr>
              <a:t>Ejemplo Práctico de Medición en Puntos Función: Google</a:t>
            </a:r>
            <a:r>
              <a:rPr lang="es-419">
                <a:latin typeface="Ubuntu"/>
                <a:ea typeface="Ubuntu"/>
                <a:cs typeface="Ubuntu"/>
                <a:sym typeface="Ubuntu"/>
              </a:rPr>
              <a:t>. 13 de septiembre de 2022, de el Laboratorio de las TI, sitio </a:t>
            </a:r>
            <a:r>
              <a:rPr lang="es-419">
                <a:latin typeface="Ubuntu"/>
                <a:ea typeface="Ubuntu"/>
                <a:cs typeface="Ubuntu"/>
                <a:sym typeface="Ubuntu"/>
              </a:rPr>
              <a:t>web</a:t>
            </a:r>
            <a:r>
              <a:rPr lang="es-419">
                <a:latin typeface="Ubuntu"/>
                <a:ea typeface="Ubuntu"/>
                <a:cs typeface="Ubuntu"/>
                <a:sym typeface="Ubuntu"/>
              </a:rPr>
              <a:t>: </a:t>
            </a:r>
            <a:r>
              <a:rPr lang="es-419" u="sng">
                <a:solidFill>
                  <a:schemeClr val="hlink"/>
                </a:solidFill>
                <a:latin typeface="Ubuntu"/>
                <a:ea typeface="Ubuntu"/>
                <a:cs typeface="Ubuntu"/>
                <a:sym typeface="Ubuntu"/>
                <a:hlinkClick r:id="rId7"/>
              </a:rPr>
              <a:t>https://www.laboratorioti.com/2013/04/08/ejemplo-practico-de-medicion-en-puntos-funcion-google/</a:t>
            </a:r>
            <a:endParaRPr>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nvSpPr>
        <p:spPr>
          <a:xfrm>
            <a:off x="827850" y="839425"/>
            <a:ext cx="7488300" cy="3930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Ubuntu"/>
              <a:buChar char="●"/>
            </a:pPr>
            <a:r>
              <a:rPr lang="es-419">
                <a:latin typeface="Ubuntu"/>
                <a:ea typeface="Ubuntu"/>
                <a:cs typeface="Ubuntu"/>
                <a:sym typeface="Ubuntu"/>
              </a:rPr>
              <a:t>[ 5 ] Abran, A., Robillard, P. (1996). </a:t>
            </a:r>
            <a:r>
              <a:rPr i="1" lang="es-419">
                <a:latin typeface="Ubuntu"/>
                <a:ea typeface="Ubuntu"/>
                <a:cs typeface="Ubuntu"/>
                <a:sym typeface="Ubuntu"/>
              </a:rPr>
              <a:t>Function Points Analysis: An Empirical Study of Its Measurement Processes</a:t>
            </a:r>
            <a:r>
              <a:rPr lang="es-419">
                <a:latin typeface="Ubuntu"/>
                <a:ea typeface="Ubuntu"/>
                <a:cs typeface="Ubuntu"/>
                <a:sym typeface="Ubuntu"/>
              </a:rPr>
              <a:t>. 13 de septiembre de 2022, de ResearchGate, sitio web: </a:t>
            </a:r>
            <a:r>
              <a:rPr lang="es-419" u="sng">
                <a:solidFill>
                  <a:schemeClr val="hlink"/>
                </a:solidFill>
                <a:latin typeface="Ubuntu"/>
                <a:ea typeface="Ubuntu"/>
                <a:cs typeface="Ubuntu"/>
                <a:sym typeface="Ubuntu"/>
                <a:hlinkClick r:id="rId3"/>
              </a:rPr>
              <a:t>https://www.researchgate.net/publication/3187831_Function_Points_Analysis_An_Empirical_Study_of_Its_Measurement_Processes</a:t>
            </a:r>
            <a:endParaRPr>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solidFill>
                  <a:schemeClr val="dk1"/>
                </a:solidFill>
                <a:latin typeface="Ubuntu"/>
                <a:ea typeface="Ubuntu"/>
                <a:cs typeface="Ubuntu"/>
                <a:sym typeface="Ubuntu"/>
              </a:rPr>
              <a:t>[ 6 ] Nesma. (2018). </a:t>
            </a:r>
            <a:r>
              <a:rPr i="1" lang="es-419">
                <a:solidFill>
                  <a:schemeClr val="dk1"/>
                </a:solidFill>
                <a:latin typeface="Ubuntu"/>
                <a:ea typeface="Ubuntu"/>
                <a:cs typeface="Ubuntu"/>
                <a:sym typeface="Ubuntu"/>
              </a:rPr>
              <a:t>Part 1: Function Point Analysis (FPA)</a:t>
            </a:r>
            <a:r>
              <a:rPr lang="es-419">
                <a:solidFill>
                  <a:schemeClr val="dk1"/>
                </a:solidFill>
                <a:latin typeface="Ubuntu"/>
                <a:ea typeface="Ubuntu"/>
                <a:cs typeface="Ubuntu"/>
                <a:sym typeface="Ubuntu"/>
              </a:rPr>
              <a:t>. 13 de septiembre de 2022, de Nesma, sitio web: </a:t>
            </a:r>
            <a:r>
              <a:rPr lang="es-419" u="sng">
                <a:solidFill>
                  <a:schemeClr val="hlink"/>
                </a:solidFill>
                <a:latin typeface="Ubuntu"/>
                <a:ea typeface="Ubuntu"/>
                <a:cs typeface="Ubuntu"/>
                <a:sym typeface="Ubuntu"/>
                <a:hlinkClick r:id="rId4"/>
              </a:rPr>
              <a:t>https://nesma.org/wp-content/uploads/2018/05/Nesma-on-sizing-1-FPA-1.pdf</a:t>
            </a:r>
            <a:endParaRPr>
              <a:solidFill>
                <a:schemeClr val="dk1"/>
              </a:solidFill>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solidFill>
                  <a:schemeClr val="dk1"/>
                </a:solidFill>
                <a:latin typeface="Ubuntu"/>
                <a:ea typeface="Ubuntu"/>
                <a:cs typeface="Ubuntu"/>
                <a:sym typeface="Ubuntu"/>
              </a:rPr>
              <a:t>[ 7 ] Moore, T. (2010). </a:t>
            </a:r>
            <a:r>
              <a:rPr i="1" lang="es-419">
                <a:solidFill>
                  <a:schemeClr val="dk1"/>
                </a:solidFill>
                <a:latin typeface="Ubuntu"/>
                <a:ea typeface="Ubuntu"/>
                <a:cs typeface="Ubuntu"/>
                <a:sym typeface="Ubuntu"/>
              </a:rPr>
              <a:t>Function Point Analysis</a:t>
            </a:r>
            <a:r>
              <a:rPr lang="es-419">
                <a:solidFill>
                  <a:schemeClr val="dk1"/>
                </a:solidFill>
                <a:latin typeface="Ubuntu"/>
                <a:ea typeface="Ubuntu"/>
                <a:cs typeface="Ubuntu"/>
                <a:sym typeface="Ubuntu"/>
              </a:rPr>
              <a:t>. 13 de septiembre de 2022, de TASC, sitio web: </a:t>
            </a:r>
            <a:r>
              <a:rPr lang="es-419" u="sng">
                <a:solidFill>
                  <a:schemeClr val="hlink"/>
                </a:solidFill>
                <a:latin typeface="Ubuntu"/>
                <a:ea typeface="Ubuntu"/>
                <a:cs typeface="Ubuntu"/>
                <a:sym typeface="Ubuntu"/>
                <a:hlinkClick r:id="rId5"/>
              </a:rPr>
              <a:t>https://washingtoniceaa.com/files/presentations/34_Function%20Point%20Analysis.pdf</a:t>
            </a:r>
            <a:endParaRPr>
              <a:solidFill>
                <a:schemeClr val="dk1"/>
              </a:solidFill>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a:solidFill>
                  <a:schemeClr val="dk1"/>
                </a:solidFill>
                <a:latin typeface="Ubuntu"/>
                <a:ea typeface="Ubuntu"/>
                <a:cs typeface="Ubuntu"/>
                <a:sym typeface="Ubuntu"/>
              </a:rPr>
              <a:t>[ 8 ] Pedamkar, P. (2021). </a:t>
            </a:r>
            <a:r>
              <a:rPr i="1" lang="es-419">
                <a:solidFill>
                  <a:schemeClr val="dk1"/>
                </a:solidFill>
                <a:latin typeface="Ubuntu"/>
                <a:ea typeface="Ubuntu"/>
                <a:cs typeface="Ubuntu"/>
                <a:sym typeface="Ubuntu"/>
              </a:rPr>
              <a:t>Functional Point Analysis</a:t>
            </a:r>
            <a:r>
              <a:rPr lang="es-419">
                <a:solidFill>
                  <a:schemeClr val="dk1"/>
                </a:solidFill>
                <a:latin typeface="Ubuntu"/>
                <a:ea typeface="Ubuntu"/>
                <a:cs typeface="Ubuntu"/>
                <a:sym typeface="Ubuntu"/>
              </a:rPr>
              <a:t>. 13 de septiembre de 2022, de EDUCBA, sitio web: </a:t>
            </a:r>
            <a:r>
              <a:rPr lang="es-419" u="sng">
                <a:solidFill>
                  <a:schemeClr val="hlink"/>
                </a:solidFill>
                <a:latin typeface="Ubuntu"/>
                <a:ea typeface="Ubuntu"/>
                <a:cs typeface="Ubuntu"/>
                <a:sym typeface="Ubuntu"/>
                <a:hlinkClick r:id="rId6"/>
              </a:rPr>
              <a:t>https://www.educba.com/functional-point-analysis/</a:t>
            </a:r>
            <a:endParaRPr>
              <a:solidFill>
                <a:schemeClr val="dk1"/>
              </a:solidFill>
              <a:latin typeface="Ubuntu"/>
              <a:ea typeface="Ubuntu"/>
              <a:cs typeface="Ubuntu"/>
              <a:sym typeface="Ubuntu"/>
            </a:endParaRPr>
          </a:p>
          <a:p>
            <a:pPr indent="-317500" lvl="0" marL="457200" rtl="0" algn="just">
              <a:spcBef>
                <a:spcPts val="1000"/>
              </a:spcBef>
              <a:spcAft>
                <a:spcPts val="1000"/>
              </a:spcAft>
              <a:buClr>
                <a:schemeClr val="dk1"/>
              </a:buClr>
              <a:buSzPts val="1400"/>
              <a:buFont typeface="Ubuntu"/>
              <a:buChar char="●"/>
            </a:pPr>
            <a:r>
              <a:rPr lang="es-419">
                <a:solidFill>
                  <a:schemeClr val="dk1"/>
                </a:solidFill>
                <a:latin typeface="Ubuntu"/>
                <a:ea typeface="Ubuntu"/>
                <a:cs typeface="Ubuntu"/>
                <a:sym typeface="Ubuntu"/>
              </a:rPr>
              <a:t>[ 9 ] Rodriguez, F. (1999). </a:t>
            </a:r>
            <a:r>
              <a:rPr i="1" lang="es-419">
                <a:solidFill>
                  <a:schemeClr val="dk1"/>
                </a:solidFill>
                <a:latin typeface="Ubuntu"/>
                <a:ea typeface="Ubuntu"/>
                <a:cs typeface="Ubuntu"/>
                <a:sym typeface="Ubuntu"/>
              </a:rPr>
              <a:t>3. Los Puntos de Funcionalidad</a:t>
            </a:r>
            <a:r>
              <a:rPr lang="es-419">
                <a:solidFill>
                  <a:schemeClr val="dk1"/>
                </a:solidFill>
                <a:latin typeface="Ubuntu"/>
                <a:ea typeface="Ubuntu"/>
                <a:cs typeface="Ubuntu"/>
                <a:sym typeface="Ubuntu"/>
              </a:rPr>
              <a:t>. 13 de septiembre de 2022. páginas: 8–33</a:t>
            </a:r>
            <a:endParaRPr>
              <a:solidFill>
                <a:schemeClr val="dk1"/>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p:nvPr/>
        </p:nvSpPr>
        <p:spPr>
          <a:xfrm>
            <a:off x="8004250" y="2411775"/>
            <a:ext cx="1139700" cy="13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a:hlinkClick action="ppaction://hlinksldjump" r:id="rId3"/>
          </p:cNvPr>
          <p:cNvSpPr txBox="1"/>
          <p:nvPr/>
        </p:nvSpPr>
        <p:spPr>
          <a:xfrm>
            <a:off x="1797000" y="6580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&lt;¿Qué es?</a:t>
            </a:r>
            <a:r>
              <a:rPr lang="es-419" sz="3000">
                <a:latin typeface="Ubuntu Medium"/>
                <a:ea typeface="Ubuntu Medium"/>
                <a:cs typeface="Ubuntu Medium"/>
                <a:sym typeface="Ubuntu Medium"/>
              </a:rPr>
              <a:t>&gt;</a:t>
            </a:r>
            <a:endParaRPr sz="3000">
              <a:latin typeface="Ubuntu Medium"/>
              <a:ea typeface="Ubuntu Medium"/>
              <a:cs typeface="Ubuntu Medium"/>
              <a:sym typeface="Ubuntu Medium"/>
            </a:endParaRPr>
          </a:p>
        </p:txBody>
      </p:sp>
      <p:sp>
        <p:nvSpPr>
          <p:cNvPr id="148" name="Google Shape;148;p14"/>
          <p:cNvSpPr txBox="1"/>
          <p:nvPr/>
        </p:nvSpPr>
        <p:spPr>
          <a:xfrm>
            <a:off x="887250" y="1333350"/>
            <a:ext cx="7748400" cy="203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600">
                <a:latin typeface="Ubuntu"/>
                <a:ea typeface="Ubuntu"/>
                <a:cs typeface="Ubuntu"/>
                <a:sym typeface="Ubuntu"/>
              </a:rPr>
              <a:t>Un </a:t>
            </a:r>
            <a:r>
              <a:rPr lang="es-419" sz="1600">
                <a:latin typeface="Ubuntu"/>
                <a:ea typeface="Ubuntu"/>
                <a:cs typeface="Ubuntu"/>
                <a:sym typeface="Ubuntu"/>
              </a:rPr>
              <a:t>análisis</a:t>
            </a:r>
            <a:r>
              <a:rPr lang="es-419" sz="1600">
                <a:latin typeface="Ubuntu"/>
                <a:ea typeface="Ubuntu"/>
                <a:cs typeface="Ubuntu"/>
                <a:sym typeface="Ubuntu"/>
              </a:rPr>
              <a:t> de puntos funcionales (F</a:t>
            </a:r>
            <a:r>
              <a:rPr lang="es-419" sz="1600">
                <a:latin typeface="Ubuntu"/>
                <a:ea typeface="Ubuntu"/>
                <a:cs typeface="Ubuntu"/>
                <a:sym typeface="Ubuntu"/>
              </a:rPr>
              <a:t>PA</a:t>
            </a:r>
            <a:r>
              <a:rPr lang="es-419" sz="1600">
                <a:latin typeface="Ubuntu"/>
                <a:ea typeface="Ubuntu"/>
                <a:cs typeface="Ubuntu"/>
                <a:sym typeface="Ubuntu"/>
              </a:rPr>
              <a:t>), constituyen una técnica de medida de software, donde el objetivo principal dentro del </a:t>
            </a:r>
            <a:r>
              <a:rPr lang="es-419" sz="1600">
                <a:latin typeface="Ubuntu"/>
                <a:ea typeface="Ubuntu"/>
                <a:cs typeface="Ubuntu"/>
                <a:sym typeface="Ubuntu"/>
              </a:rPr>
              <a:t>área</a:t>
            </a:r>
            <a:r>
              <a:rPr lang="es-419" sz="1600">
                <a:latin typeface="Ubuntu"/>
                <a:ea typeface="Ubuntu"/>
                <a:cs typeface="Ubuntu"/>
                <a:sym typeface="Ubuntu"/>
              </a:rPr>
              <a:t> de la </a:t>
            </a:r>
            <a:r>
              <a:rPr lang="es-419" sz="1600">
                <a:latin typeface="Ubuntu"/>
                <a:ea typeface="Ubuntu"/>
                <a:cs typeface="Ubuntu"/>
                <a:sym typeface="Ubuntu"/>
              </a:rPr>
              <a:t>ingeniería</a:t>
            </a:r>
            <a:r>
              <a:rPr lang="es-419" sz="1600">
                <a:latin typeface="Ubuntu"/>
                <a:ea typeface="Ubuntu"/>
                <a:cs typeface="Ubuntu"/>
                <a:sym typeface="Ubuntu"/>
              </a:rPr>
              <a:t> de software, es estimar y dimensionar </a:t>
            </a:r>
            <a:r>
              <a:rPr i="1" lang="es-419" sz="1600">
                <a:latin typeface="Ubuntu"/>
                <a:ea typeface="Ubuntu"/>
                <a:cs typeface="Ubuntu"/>
                <a:sym typeface="Ubuntu"/>
              </a:rPr>
              <a:t>funcionalmente </a:t>
            </a:r>
            <a:r>
              <a:rPr lang="es-419" sz="1600">
                <a:latin typeface="Ubuntu"/>
                <a:ea typeface="Ubuntu"/>
                <a:cs typeface="Ubuntu"/>
                <a:sym typeface="Ubuntu"/>
              </a:rPr>
              <a:t>el producto de trabajo del software.</a:t>
            </a:r>
            <a:endParaRPr sz="1600">
              <a:latin typeface="Ubuntu"/>
              <a:ea typeface="Ubuntu"/>
              <a:cs typeface="Ubuntu"/>
              <a:sym typeface="Ubuntu"/>
            </a:endParaRPr>
          </a:p>
          <a:p>
            <a:pPr indent="0" lvl="0" marL="0" rtl="0" algn="just">
              <a:spcBef>
                <a:spcPts val="1000"/>
              </a:spcBef>
              <a:spcAft>
                <a:spcPts val="0"/>
              </a:spcAft>
              <a:buNone/>
            </a:pPr>
            <a:r>
              <a:rPr lang="es-419" sz="1600">
                <a:latin typeface="Ubuntu"/>
                <a:ea typeface="Ubuntu"/>
                <a:cs typeface="Ubuntu"/>
                <a:sym typeface="Ubuntu"/>
              </a:rPr>
              <a:t>Esto es con el objetivo de que en versiones posteriores del software, tenga una mejora, midiendo esta mejora desde el punto de vista del usuario, es decir, sobre la base de lo que el usuario solicita y recibe a cambio, o de los requerimientos que previamente se tienen.</a:t>
            </a:r>
            <a:endParaRPr sz="1600">
              <a:latin typeface="Ubuntu"/>
              <a:ea typeface="Ubuntu"/>
              <a:cs typeface="Ubuntu"/>
              <a:sym typeface="Ubuntu"/>
            </a:endParaRPr>
          </a:p>
        </p:txBody>
      </p:sp>
      <p:pic>
        <p:nvPicPr>
          <p:cNvPr id="149" name="Google Shape;149;p14"/>
          <p:cNvPicPr preferRelativeResize="0"/>
          <p:nvPr/>
        </p:nvPicPr>
        <p:blipFill>
          <a:blip r:embed="rId4">
            <a:alphaModFix/>
          </a:blip>
          <a:stretch>
            <a:fillRect/>
          </a:stretch>
        </p:blipFill>
        <p:spPr>
          <a:xfrm>
            <a:off x="3640650" y="3176425"/>
            <a:ext cx="1862700" cy="1633200"/>
          </a:xfrm>
          <a:prstGeom prst="roundRect">
            <a:avLst>
              <a:gd fmla="val 8776" name="adj"/>
            </a:avLst>
          </a:prstGeom>
          <a:noFill/>
          <a:ln>
            <a:noFill/>
          </a:ln>
          <a:effectLst>
            <a:outerShdw blurRad="57150" rotWithShape="0" algn="bl" dir="2460000" dist="95250">
              <a:srgbClr val="000000">
                <a:alpha val="50000"/>
              </a:srgbClr>
            </a:outerShdw>
          </a:effectLst>
        </p:spPr>
      </p:pic>
      <p:sp>
        <p:nvSpPr>
          <p:cNvPr id="150" name="Google Shape;150;p14"/>
          <p:cNvSpPr txBox="1"/>
          <p:nvPr/>
        </p:nvSpPr>
        <p:spPr>
          <a:xfrm>
            <a:off x="6336400" y="3073175"/>
            <a:ext cx="258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419" sz="1200"/>
              <a:t>[ 1 ] (GeeksforGeeks, 2021)</a:t>
            </a:r>
            <a:endParaRPr b="1" i="1" sz="1200"/>
          </a:p>
        </p:txBody>
      </p:sp>
      <p:sp>
        <p:nvSpPr>
          <p:cNvPr id="151" name="Google Shape;151;p14"/>
          <p:cNvSpPr txBox="1"/>
          <p:nvPr/>
        </p:nvSpPr>
        <p:spPr>
          <a:xfrm>
            <a:off x="5671750" y="330500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[ 6 ] (Nesma, 2018)</a:t>
            </a:r>
            <a:endParaRPr b="1" i="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nvSpPr>
        <p:spPr>
          <a:xfrm>
            <a:off x="1227600" y="676038"/>
            <a:ext cx="66888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600">
                <a:solidFill>
                  <a:schemeClr val="dk1"/>
                </a:solidFill>
                <a:latin typeface="Ubuntu"/>
                <a:ea typeface="Ubuntu"/>
                <a:cs typeface="Ubuntu"/>
                <a:sym typeface="Ubuntu"/>
              </a:rPr>
              <a:t>Además, se pueden considerar a los FP como conjunto de reglas de medición del </a:t>
            </a:r>
            <a:r>
              <a:rPr i="1" lang="es-419" sz="1600">
                <a:solidFill>
                  <a:schemeClr val="dk1"/>
                </a:solidFill>
                <a:latin typeface="Ubuntu"/>
                <a:ea typeface="Ubuntu"/>
                <a:cs typeface="Ubuntu"/>
                <a:sym typeface="Ubuntu"/>
              </a:rPr>
              <a:t>tamaño funcional</a:t>
            </a:r>
            <a:r>
              <a:rPr lang="es-419" sz="1600">
                <a:solidFill>
                  <a:schemeClr val="dk1"/>
                </a:solidFill>
                <a:latin typeface="Ubuntu"/>
                <a:ea typeface="Ubuntu"/>
                <a:cs typeface="Ubuntu"/>
                <a:sym typeface="Ubuntu"/>
              </a:rPr>
              <a:t>. Evalúa la </a:t>
            </a:r>
            <a:r>
              <a:rPr i="1" lang="es-419" sz="1600">
                <a:solidFill>
                  <a:schemeClr val="dk1"/>
                </a:solidFill>
                <a:latin typeface="Ubuntu"/>
                <a:ea typeface="Ubuntu"/>
                <a:cs typeface="Ubuntu"/>
                <a:sym typeface="Ubuntu"/>
              </a:rPr>
              <a:t>funcionalidad</a:t>
            </a:r>
            <a:r>
              <a:rPr lang="es-419" sz="1600">
                <a:solidFill>
                  <a:schemeClr val="dk1"/>
                </a:solidFill>
                <a:latin typeface="Ubuntu"/>
                <a:ea typeface="Ubuntu"/>
                <a:cs typeface="Ubuntu"/>
                <a:sym typeface="Ubuntu"/>
              </a:rPr>
              <a:t> entregada a sus usuarios, mide la visión lógica de una aplicación, no la visión implementada físicamente o la visión técnica interna, donde, estos se derivan de un conjunto de métricas esenciales para la gestión de la productividad, calidad, y el </a:t>
            </a:r>
            <a:r>
              <a:rPr lang="es-419" sz="1600">
                <a:solidFill>
                  <a:schemeClr val="dk1"/>
                </a:solidFill>
                <a:latin typeface="Ubuntu"/>
                <a:ea typeface="Ubuntu"/>
                <a:cs typeface="Ubuntu"/>
                <a:sym typeface="Ubuntu"/>
              </a:rPr>
              <a:t>Costo</a:t>
            </a:r>
            <a:r>
              <a:rPr lang="es-419" sz="1600">
                <a:solidFill>
                  <a:schemeClr val="dk1"/>
                </a:solidFill>
                <a:latin typeface="Ubuntu"/>
                <a:ea typeface="Ubuntu"/>
                <a:cs typeface="Ubuntu"/>
                <a:sym typeface="Ubuntu"/>
              </a:rPr>
              <a:t> del software. </a:t>
            </a:r>
            <a:endParaRPr sz="1600"/>
          </a:p>
        </p:txBody>
      </p:sp>
      <p:pic>
        <p:nvPicPr>
          <p:cNvPr id="157" name="Google Shape;157;p15"/>
          <p:cNvPicPr preferRelativeResize="0"/>
          <p:nvPr/>
        </p:nvPicPr>
        <p:blipFill>
          <a:blip r:embed="rId3">
            <a:alphaModFix/>
          </a:blip>
          <a:stretch>
            <a:fillRect/>
          </a:stretch>
        </p:blipFill>
        <p:spPr>
          <a:xfrm>
            <a:off x="2459250" y="2909424"/>
            <a:ext cx="4225500" cy="1971900"/>
          </a:xfrm>
          <a:prstGeom prst="roundRect">
            <a:avLst>
              <a:gd fmla="val 5366" name="adj"/>
            </a:avLst>
          </a:prstGeom>
          <a:noFill/>
          <a:ln>
            <a:noFill/>
          </a:ln>
          <a:effectLst>
            <a:outerShdw blurRad="57150" rotWithShape="0" algn="bl" dir="2580000" dist="95250">
              <a:srgbClr val="000000">
                <a:alpha val="50000"/>
              </a:srgbClr>
            </a:outerShdw>
          </a:effectLst>
        </p:spPr>
      </p:pic>
      <p:sp>
        <p:nvSpPr>
          <p:cNvPr id="158" name="Google Shape;158;p15"/>
          <p:cNvSpPr txBox="1"/>
          <p:nvPr/>
        </p:nvSpPr>
        <p:spPr>
          <a:xfrm>
            <a:off x="5784725" y="1979350"/>
            <a:ext cx="258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419" sz="1200"/>
              <a:t>[ 2 ] (javaTpoint, 2021)</a:t>
            </a:r>
            <a:endParaRPr b="1" i="1" sz="1200"/>
          </a:p>
        </p:txBody>
      </p:sp>
      <p:sp>
        <p:nvSpPr>
          <p:cNvPr id="159" name="Google Shape;159;p15"/>
          <p:cNvSpPr txBox="1"/>
          <p:nvPr/>
        </p:nvSpPr>
        <p:spPr>
          <a:xfrm>
            <a:off x="4916400" y="220280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[ 6 ] (Nesma, 2018)</a:t>
            </a:r>
            <a:endParaRPr b="1"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a:hlinkClick action="ppaction://hlinksldjump" r:id="rId3"/>
          </p:cNvPr>
          <p:cNvSpPr txBox="1"/>
          <p:nvPr/>
        </p:nvSpPr>
        <p:spPr>
          <a:xfrm>
            <a:off x="1797000" y="6580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&lt;Ventajas&gt;</a:t>
            </a:r>
            <a:endParaRPr sz="3000">
              <a:latin typeface="Ubuntu Medium"/>
              <a:ea typeface="Ubuntu Medium"/>
              <a:cs typeface="Ubuntu Medium"/>
              <a:sym typeface="Ubuntu Medium"/>
            </a:endParaRPr>
          </a:p>
        </p:txBody>
      </p:sp>
      <p:sp>
        <p:nvSpPr>
          <p:cNvPr id="165" name="Google Shape;165;p16"/>
          <p:cNvSpPr txBox="1"/>
          <p:nvPr/>
        </p:nvSpPr>
        <p:spPr>
          <a:xfrm>
            <a:off x="965850" y="1371150"/>
            <a:ext cx="7212300" cy="24012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Mejora la productividad y el proceso de flujo de trabajo de la aplicación de software.</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Estima el tamaño funcional de la aplicación de software.</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Estima el tiempo de desarrollo de la aplicación de software.</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Las personas que no son de TI pueden entender fácilmente el tamaño funcional de la aplicación.</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 un enfoque independiente de la tecnología para medir el soporte y el mantenimiento necesarios para la aplicación de software.</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Estima el </a:t>
            </a:r>
            <a:r>
              <a:rPr lang="es-419" sz="1600">
                <a:solidFill>
                  <a:schemeClr val="dk1"/>
                </a:solidFill>
                <a:latin typeface="Ubuntu"/>
                <a:ea typeface="Ubuntu"/>
                <a:cs typeface="Ubuntu"/>
                <a:sym typeface="Ubuntu"/>
              </a:rPr>
              <a:t>Costo</a:t>
            </a:r>
            <a:r>
              <a:rPr lang="es-419" sz="1600">
                <a:solidFill>
                  <a:schemeClr val="dk1"/>
                </a:solidFill>
                <a:latin typeface="Ubuntu"/>
                <a:ea typeface="Ubuntu"/>
                <a:cs typeface="Ubuntu"/>
                <a:sym typeface="Ubuntu"/>
              </a:rPr>
              <a:t> de cada funcionalidad de la aplicación de software.</a:t>
            </a:r>
            <a:endParaRPr sz="1600">
              <a:solidFill>
                <a:schemeClr val="dk1"/>
              </a:solidFill>
              <a:latin typeface="Ubuntu"/>
              <a:ea typeface="Ubuntu"/>
              <a:cs typeface="Ubuntu"/>
              <a:sym typeface="Ubuntu"/>
            </a:endParaRPr>
          </a:p>
        </p:txBody>
      </p:sp>
      <p:sp>
        <p:nvSpPr>
          <p:cNvPr id="166" name="Google Shape;166;p16"/>
          <p:cNvSpPr txBox="1"/>
          <p:nvPr/>
        </p:nvSpPr>
        <p:spPr>
          <a:xfrm>
            <a:off x="5305950" y="3714075"/>
            <a:ext cx="2588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t>[ 8 ] (</a:t>
            </a:r>
            <a:r>
              <a:rPr b="1" lang="es-419" sz="1200">
                <a:solidFill>
                  <a:schemeClr val="dk1"/>
                </a:solidFill>
              </a:rPr>
              <a:t>Pedamkar, P., 2021</a:t>
            </a:r>
            <a:r>
              <a:rPr b="1" i="1" lang="es-419" sz="1200"/>
              <a:t>)</a:t>
            </a:r>
            <a:endParaRPr b="1" i="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a:hlinkClick action="ppaction://hlinksldjump" r:id="rId3"/>
          </p:cNvPr>
          <p:cNvSpPr txBox="1"/>
          <p:nvPr/>
        </p:nvSpPr>
        <p:spPr>
          <a:xfrm>
            <a:off x="1797000" y="7243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&lt;Desventajas&gt;</a:t>
            </a:r>
            <a:endParaRPr sz="3000">
              <a:latin typeface="Ubuntu Medium"/>
              <a:ea typeface="Ubuntu Medium"/>
              <a:cs typeface="Ubuntu Medium"/>
              <a:sym typeface="Ubuntu Medium"/>
            </a:endParaRPr>
          </a:p>
        </p:txBody>
      </p:sp>
      <p:sp>
        <p:nvSpPr>
          <p:cNvPr id="172" name="Google Shape;172;p17"/>
          <p:cNvSpPr txBox="1"/>
          <p:nvPr/>
        </p:nvSpPr>
        <p:spPr>
          <a:xfrm>
            <a:off x="1351200" y="1579550"/>
            <a:ext cx="6441600" cy="2154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 un proceso que requiere mucho tiempo para implementarlo en la aplicación de software.</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Es un modelo de estimación costoso.</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La precisión del FPA es muy difícil, ya que intervienen múltiples factores, pero sirve para una estimación.</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Requiere muchos parámetros internos o externos, o datos futuros.</a:t>
            </a:r>
            <a:endParaRPr sz="1600">
              <a:solidFill>
                <a:schemeClr val="dk1"/>
              </a:solidFill>
              <a:latin typeface="Ubuntu"/>
              <a:ea typeface="Ubuntu"/>
              <a:cs typeface="Ubuntu"/>
              <a:sym typeface="Ubuntu"/>
            </a:endParaRPr>
          </a:p>
          <a:p>
            <a:pPr indent="-330200" lvl="0" marL="457200" rtl="0" algn="just">
              <a:spcBef>
                <a:spcPts val="0"/>
              </a:spcBef>
              <a:spcAft>
                <a:spcPts val="0"/>
              </a:spcAft>
              <a:buSzPts val="1600"/>
              <a:buChar char="●"/>
            </a:pPr>
            <a:r>
              <a:rPr lang="es-419" sz="1600">
                <a:solidFill>
                  <a:schemeClr val="dk1"/>
                </a:solidFill>
                <a:latin typeface="Ubuntu"/>
                <a:ea typeface="Ubuntu"/>
                <a:cs typeface="Ubuntu"/>
                <a:sym typeface="Ubuntu"/>
              </a:rPr>
              <a:t>Se realiza después de la configuración del diseño.</a:t>
            </a:r>
            <a:endParaRPr sz="1600">
              <a:solidFill>
                <a:schemeClr val="dk1"/>
              </a:solidFill>
              <a:latin typeface="Ubuntu"/>
              <a:ea typeface="Ubuntu"/>
              <a:cs typeface="Ubuntu"/>
              <a:sym typeface="Ubuntu"/>
            </a:endParaRPr>
          </a:p>
        </p:txBody>
      </p:sp>
      <p:sp>
        <p:nvSpPr>
          <p:cNvPr id="173" name="Google Shape;173;p17"/>
          <p:cNvSpPr txBox="1"/>
          <p:nvPr/>
        </p:nvSpPr>
        <p:spPr>
          <a:xfrm>
            <a:off x="5314900" y="3678275"/>
            <a:ext cx="2588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s-419" sz="1200"/>
              <a:t>[ 8 ] (</a:t>
            </a:r>
            <a:r>
              <a:rPr b="1" lang="es-419" sz="1200">
                <a:solidFill>
                  <a:schemeClr val="dk1"/>
                </a:solidFill>
              </a:rPr>
              <a:t>Pedamkar, P., 2021</a:t>
            </a:r>
            <a:r>
              <a:rPr b="1" i="1" lang="es-419" sz="1200"/>
              <a:t>)</a:t>
            </a:r>
            <a:endParaRPr b="1" i="1"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a:hlinkClick action="ppaction://hlinksldjump" r:id="rId3"/>
          </p:cNvPr>
          <p:cNvSpPr txBox="1"/>
          <p:nvPr/>
        </p:nvSpPr>
        <p:spPr>
          <a:xfrm>
            <a:off x="2898738" y="466750"/>
            <a:ext cx="334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&lt;Antecedentes&gt;</a:t>
            </a:r>
            <a:endParaRPr sz="3000">
              <a:latin typeface="Ubuntu Medium"/>
              <a:ea typeface="Ubuntu Medium"/>
              <a:cs typeface="Ubuntu Medium"/>
              <a:sym typeface="Ubuntu Medium"/>
            </a:endParaRPr>
          </a:p>
        </p:txBody>
      </p:sp>
      <p:sp>
        <p:nvSpPr>
          <p:cNvPr id="179" name="Google Shape;179;p18"/>
          <p:cNvSpPr/>
          <p:nvPr/>
        </p:nvSpPr>
        <p:spPr>
          <a:xfrm>
            <a:off x="8004250" y="2411775"/>
            <a:ext cx="1139700" cy="13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18"/>
          <p:cNvPicPr preferRelativeResize="0"/>
          <p:nvPr/>
        </p:nvPicPr>
        <p:blipFill>
          <a:blip r:embed="rId4">
            <a:alphaModFix/>
          </a:blip>
          <a:stretch>
            <a:fillRect/>
          </a:stretch>
        </p:blipFill>
        <p:spPr>
          <a:xfrm>
            <a:off x="2565000" y="3456825"/>
            <a:ext cx="4013976" cy="1264396"/>
          </a:xfrm>
          <a:prstGeom prst="rect">
            <a:avLst/>
          </a:prstGeom>
          <a:noFill/>
          <a:ln>
            <a:noFill/>
          </a:ln>
          <a:effectLst>
            <a:outerShdw blurRad="57150" rotWithShape="0" algn="bl" dir="2640000" dist="95250">
              <a:srgbClr val="000000">
                <a:alpha val="50000"/>
              </a:srgbClr>
            </a:outerShdw>
          </a:effectLst>
        </p:spPr>
      </p:pic>
      <p:sp>
        <p:nvSpPr>
          <p:cNvPr id="181" name="Google Shape;181;p18"/>
          <p:cNvSpPr txBox="1"/>
          <p:nvPr/>
        </p:nvSpPr>
        <p:spPr>
          <a:xfrm>
            <a:off x="451500" y="1113250"/>
            <a:ext cx="8241000" cy="22626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Ubuntu"/>
              <a:buChar char="●"/>
            </a:pPr>
            <a:r>
              <a:rPr b="1" lang="es-419" sz="1500">
                <a:solidFill>
                  <a:schemeClr val="dk1"/>
                </a:solidFill>
                <a:latin typeface="Ubuntu"/>
                <a:ea typeface="Ubuntu"/>
                <a:cs typeface="Ubuntu"/>
                <a:sym typeface="Ubuntu"/>
              </a:rPr>
              <a:t>1978</a:t>
            </a:r>
            <a:r>
              <a:rPr lang="es-419" sz="1500">
                <a:solidFill>
                  <a:schemeClr val="dk1"/>
                </a:solidFill>
                <a:latin typeface="Ubuntu"/>
                <a:ea typeface="Ubuntu"/>
                <a:cs typeface="Ubuntu"/>
                <a:sym typeface="Ubuntu"/>
              </a:rPr>
              <a:t> - Allan J. Albrecht desarrolló el FPA para IBM, lo publicó como el estudio [ALBR79].</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b="1" lang="es-419" sz="1500">
                <a:solidFill>
                  <a:schemeClr val="dk1"/>
                </a:solidFill>
                <a:latin typeface="Ubuntu"/>
                <a:ea typeface="Ubuntu"/>
                <a:cs typeface="Ubuntu"/>
                <a:sym typeface="Ubuntu"/>
              </a:rPr>
              <a:t>1986 </a:t>
            </a:r>
            <a:r>
              <a:rPr lang="es-419" sz="1500">
                <a:solidFill>
                  <a:schemeClr val="dk1"/>
                </a:solidFill>
                <a:latin typeface="Ubuntu"/>
                <a:ea typeface="Ubuntu"/>
                <a:cs typeface="Ubuntu"/>
                <a:sym typeface="Ubuntu"/>
              </a:rPr>
              <a:t>- Nace la la IFPUG (Agrupación Internacional de Usuarios de Puntos Función), agrupación que posteriormente modificó la propuesta de Allan.</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b="1" lang="es-419" sz="1500">
                <a:solidFill>
                  <a:schemeClr val="dk1"/>
                </a:solidFill>
                <a:latin typeface="Ubuntu"/>
                <a:ea typeface="Ubuntu"/>
                <a:cs typeface="Ubuntu"/>
                <a:sym typeface="Ubuntu"/>
              </a:rPr>
              <a:t>1990 </a:t>
            </a:r>
            <a:r>
              <a:rPr lang="es-419" sz="1500">
                <a:solidFill>
                  <a:schemeClr val="dk1"/>
                </a:solidFill>
                <a:latin typeface="Ubuntu"/>
                <a:ea typeface="Ubuntu"/>
                <a:cs typeface="Ubuntu"/>
                <a:sym typeface="Ubuntu"/>
              </a:rPr>
              <a:t>- La IFPUG publicó la versión 3.0 del compendio de reglas y criterios para el conteo de Puntos Función: el CPM (Counting Practices Manual).</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b="1" lang="es-419" sz="1500">
                <a:solidFill>
                  <a:schemeClr val="dk1"/>
                </a:solidFill>
                <a:latin typeface="Ubuntu"/>
                <a:ea typeface="Ubuntu"/>
                <a:cs typeface="Ubuntu"/>
                <a:sym typeface="Ubuntu"/>
              </a:rPr>
              <a:t>1995 </a:t>
            </a:r>
            <a:r>
              <a:rPr lang="es-419" sz="1500">
                <a:solidFill>
                  <a:schemeClr val="dk1"/>
                </a:solidFill>
                <a:latin typeface="Ubuntu"/>
                <a:ea typeface="Ubuntu"/>
                <a:cs typeface="Ubuntu"/>
                <a:sym typeface="Ubuntu"/>
              </a:rPr>
              <a:t>- Sigue en vigor la versión 4.0 de dicho manual.</a:t>
            </a:r>
            <a:endParaRPr sz="1500">
              <a:solidFill>
                <a:schemeClr val="dk1"/>
              </a:solidFill>
              <a:latin typeface="Ubuntu"/>
              <a:ea typeface="Ubuntu"/>
              <a:cs typeface="Ubuntu"/>
              <a:sym typeface="Ubuntu"/>
            </a:endParaRPr>
          </a:p>
          <a:p>
            <a:pPr indent="-323850" lvl="0" marL="457200" rtl="0" algn="just">
              <a:spcBef>
                <a:spcPts val="0"/>
              </a:spcBef>
              <a:spcAft>
                <a:spcPts val="0"/>
              </a:spcAft>
              <a:buClr>
                <a:schemeClr val="dk1"/>
              </a:buClr>
              <a:buSzPts val="1500"/>
              <a:buFont typeface="Ubuntu"/>
              <a:buChar char="●"/>
            </a:pPr>
            <a:r>
              <a:rPr b="1" lang="es-419" sz="1500">
                <a:solidFill>
                  <a:schemeClr val="dk1"/>
                </a:solidFill>
                <a:latin typeface="Ubuntu"/>
                <a:ea typeface="Ubuntu"/>
                <a:cs typeface="Ubuntu"/>
                <a:sym typeface="Ubuntu"/>
              </a:rPr>
              <a:t>Actualmente</a:t>
            </a:r>
            <a:r>
              <a:rPr lang="es-419" sz="1500">
                <a:solidFill>
                  <a:schemeClr val="dk1"/>
                </a:solidFill>
                <a:latin typeface="Ubuntu"/>
                <a:ea typeface="Ubuntu"/>
                <a:cs typeface="Ubuntu"/>
                <a:sym typeface="Ubuntu"/>
              </a:rPr>
              <a:t> - la Organización Internacional para la Estandarización (ISO), trabaja en la elaboración de lo que será la norma ISO-14143 sobre Medida del Tamaño Funcional de Aplicaciones de Software.</a:t>
            </a:r>
            <a:endParaRPr sz="1500">
              <a:solidFill>
                <a:schemeClr val="dk1"/>
              </a:solidFill>
              <a:latin typeface="Ubuntu"/>
              <a:ea typeface="Ubuntu"/>
              <a:cs typeface="Ubuntu"/>
              <a:sym typeface="Ubuntu"/>
            </a:endParaRPr>
          </a:p>
        </p:txBody>
      </p:sp>
      <p:sp>
        <p:nvSpPr>
          <p:cNvPr id="182" name="Google Shape;182;p18"/>
          <p:cNvSpPr txBox="1"/>
          <p:nvPr/>
        </p:nvSpPr>
        <p:spPr>
          <a:xfrm>
            <a:off x="5692500" y="31343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[ 5 ] (</a:t>
            </a:r>
            <a:r>
              <a:rPr b="1" i="1" lang="es-419" sz="1200">
                <a:solidFill>
                  <a:schemeClr val="dk1"/>
                </a:solidFill>
              </a:rPr>
              <a:t>Abran, A., Robillard, P., 1996)</a:t>
            </a:r>
            <a:endParaRPr b="1" i="1" sz="1200"/>
          </a:p>
        </p:txBody>
      </p:sp>
      <p:sp>
        <p:nvSpPr>
          <p:cNvPr id="183" name="Google Shape;183;p18"/>
          <p:cNvSpPr txBox="1"/>
          <p:nvPr/>
        </p:nvSpPr>
        <p:spPr>
          <a:xfrm>
            <a:off x="5692500" y="3375850"/>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000"/>
              </a:spcAft>
              <a:buNone/>
            </a:pPr>
            <a:r>
              <a:rPr b="1" i="1" lang="es-419" sz="1200">
                <a:solidFill>
                  <a:schemeClr val="dk1"/>
                </a:solidFill>
              </a:rPr>
              <a:t>[ 9 ] (Rodriguez, F., 1999)</a:t>
            </a:r>
            <a:endParaRPr b="1" i="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p:nvPr/>
        </p:nvSpPr>
        <p:spPr>
          <a:xfrm>
            <a:off x="0" y="2325775"/>
            <a:ext cx="9144000" cy="281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nvSpPr>
        <p:spPr>
          <a:xfrm>
            <a:off x="142600" y="994075"/>
            <a:ext cx="7713300" cy="3570900"/>
          </a:xfrm>
          <a:prstGeom prst="rect">
            <a:avLst/>
          </a:prstGeom>
          <a:noFill/>
          <a:ln>
            <a:noFill/>
          </a:ln>
        </p:spPr>
        <p:txBody>
          <a:bodyPr anchorCtr="0" anchor="t" bIns="91425" lIns="91425" spcFirstLastPara="1" rIns="91425" wrap="square" tIns="91425">
            <a:spAutoFit/>
          </a:bodyPr>
          <a:lstStyle/>
          <a:p>
            <a:pPr indent="457200" lvl="0" marL="457200" rtl="0" algn="ctr">
              <a:spcBef>
                <a:spcPts val="0"/>
              </a:spcBef>
              <a:spcAft>
                <a:spcPts val="0"/>
              </a:spcAft>
              <a:buNone/>
            </a:pPr>
            <a:r>
              <a:rPr b="1" lang="es-419" sz="1500">
                <a:latin typeface="Ubuntu"/>
                <a:ea typeface="Ubuntu"/>
                <a:cs typeface="Ubuntu"/>
                <a:sym typeface="Ubuntu"/>
              </a:rPr>
              <a:t>   Atributos y </a:t>
            </a:r>
            <a:r>
              <a:rPr b="1" lang="es-419" sz="1500">
                <a:latin typeface="Ubuntu"/>
                <a:ea typeface="Ubuntu"/>
                <a:cs typeface="Ubuntu"/>
                <a:sym typeface="Ubuntu"/>
              </a:rPr>
              <a:t>Tipos de FPA:</a:t>
            </a:r>
            <a:endParaRPr b="1" sz="1500">
              <a:latin typeface="Ubuntu"/>
              <a:ea typeface="Ubuntu"/>
              <a:cs typeface="Ubuntu"/>
              <a:sym typeface="Ubuntu"/>
            </a:endParaRPr>
          </a:p>
          <a:p>
            <a:pPr indent="457200" lvl="0" marL="0" rtl="0" algn="just">
              <a:spcBef>
                <a:spcPts val="0"/>
              </a:spcBef>
              <a:spcAft>
                <a:spcPts val="0"/>
              </a:spcAft>
              <a:buNone/>
            </a:pPr>
            <a:r>
              <a:rPr lang="es-419" sz="1500" u="sng">
                <a:solidFill>
                  <a:schemeClr val="dk1"/>
                </a:solidFill>
                <a:latin typeface="Ubuntu"/>
                <a:ea typeface="Ubuntu"/>
                <a:cs typeface="Ubuntu"/>
                <a:sym typeface="Ubuntu"/>
              </a:rPr>
              <a:t>M</a:t>
            </a:r>
            <a:r>
              <a:rPr lang="es-419" sz="1500" u="sng">
                <a:latin typeface="Ubuntu"/>
                <a:ea typeface="Ubuntu"/>
                <a:cs typeface="Ubuntu"/>
                <a:sym typeface="Ubuntu"/>
              </a:rPr>
              <a:t>ediciones de Tipo Funcional Transaccional:</a:t>
            </a:r>
            <a:endParaRPr i="1" sz="1500" u="sng">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Entrada Externa (EI)</a:t>
            </a:r>
            <a:r>
              <a:rPr b="1" lang="es-419" sz="1500">
                <a:latin typeface="Ubuntu"/>
                <a:ea typeface="Ubuntu"/>
                <a:cs typeface="Ubuntu"/>
                <a:sym typeface="Ubuntu"/>
              </a:rPr>
              <a:t>:</a:t>
            </a:r>
            <a:r>
              <a:rPr lang="es-419" sz="1500">
                <a:latin typeface="Ubuntu"/>
                <a:ea typeface="Ubuntu"/>
                <a:cs typeface="Ubuntu"/>
                <a:sym typeface="Ubuntu"/>
              </a:rPr>
              <a:t> Procesa datos o información de control que proviene de fuera del límite de la aplicación. Como lo son las entradas del usuario a la aplicación, o de otra aplicación. Por ejemplo, datos ingresados a </a:t>
            </a:r>
            <a:r>
              <a:rPr lang="es-419" sz="1500">
                <a:latin typeface="Ubuntu"/>
                <a:ea typeface="Ubuntu"/>
                <a:cs typeface="Ubuntu"/>
                <a:sym typeface="Ubuntu"/>
              </a:rPr>
              <a:t>través</a:t>
            </a:r>
            <a:r>
              <a:rPr lang="es-419" sz="1500">
                <a:latin typeface="Ubuntu"/>
                <a:ea typeface="Ubuntu"/>
                <a:cs typeface="Ubuntu"/>
                <a:sym typeface="Ubuntu"/>
              </a:rPr>
              <a:t> de una pantalla,  colas de datos de otras aplicaciones, etc.</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External Output (EO)</a:t>
            </a:r>
            <a:r>
              <a:rPr b="1" lang="es-419" sz="1500">
                <a:latin typeface="Ubuntu"/>
                <a:ea typeface="Ubuntu"/>
                <a:cs typeface="Ubuntu"/>
                <a:sym typeface="Ubuntu"/>
              </a:rPr>
              <a:t>: </a:t>
            </a:r>
            <a:r>
              <a:rPr lang="es-419" sz="1500">
                <a:latin typeface="Ubuntu"/>
                <a:ea typeface="Ubuntu"/>
                <a:cs typeface="Ubuntu"/>
                <a:sym typeface="Ubuntu"/>
              </a:rPr>
              <a:t>Proceso elemental que genera datos o información de control enviada fuera del límite de la aplicación.  Por ejemplo, mensajes de errores, salidas en una pantalla, informes generados, gráficos, etc.</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Consultas Externas (EQ)</a:t>
            </a:r>
            <a:r>
              <a:rPr b="1" lang="es-419" sz="1500">
                <a:latin typeface="Ubuntu"/>
                <a:ea typeface="Ubuntu"/>
                <a:cs typeface="Ubuntu"/>
                <a:sym typeface="Ubuntu"/>
              </a:rPr>
              <a:t>: </a:t>
            </a:r>
            <a:r>
              <a:rPr lang="es-419" sz="1500">
                <a:latin typeface="Ubuntu"/>
                <a:ea typeface="Ubuntu"/>
                <a:cs typeface="Ubuntu"/>
                <a:sym typeface="Ubuntu"/>
              </a:rPr>
              <a:t>Proceso elemental formado por una combinación de entrada-salida que da lugar a la recuperación de datos. Por ejemplo, recuperación de datos, procesamiento de algoritmos, pantallas de ayuda, pantallas de login, etc.</a:t>
            </a:r>
            <a:endParaRPr sz="1500">
              <a:latin typeface="Ubuntu"/>
              <a:ea typeface="Ubuntu"/>
              <a:cs typeface="Ubuntu"/>
              <a:sym typeface="Ubuntu"/>
            </a:endParaRPr>
          </a:p>
        </p:txBody>
      </p:sp>
      <p:sp>
        <p:nvSpPr>
          <p:cNvPr id="190" name="Google Shape;190;p19">
            <a:hlinkClick action="ppaction://hlinksldjump" r:id="rId3"/>
          </p:cNvPr>
          <p:cNvSpPr txBox="1"/>
          <p:nvPr/>
        </p:nvSpPr>
        <p:spPr>
          <a:xfrm>
            <a:off x="2724901" y="398000"/>
            <a:ext cx="3694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&lt;Bases y Formulas&gt;</a:t>
            </a:r>
            <a:endParaRPr sz="3000">
              <a:latin typeface="Ubuntu Medium"/>
              <a:ea typeface="Ubuntu Medium"/>
              <a:cs typeface="Ubuntu Medium"/>
              <a:sym typeface="Ubuntu Medium"/>
            </a:endParaRPr>
          </a:p>
        </p:txBody>
      </p:sp>
      <p:pic>
        <p:nvPicPr>
          <p:cNvPr id="191" name="Google Shape;191;p19"/>
          <p:cNvPicPr preferRelativeResize="0"/>
          <p:nvPr/>
        </p:nvPicPr>
        <p:blipFill>
          <a:blip r:embed="rId4">
            <a:alphaModFix/>
          </a:blip>
          <a:stretch>
            <a:fillRect/>
          </a:stretch>
        </p:blipFill>
        <p:spPr>
          <a:xfrm>
            <a:off x="8052350" y="2637463"/>
            <a:ext cx="815400" cy="815400"/>
          </a:xfrm>
          <a:prstGeom prst="rect">
            <a:avLst/>
          </a:prstGeom>
          <a:noFill/>
          <a:ln>
            <a:noFill/>
          </a:ln>
          <a:effectLst>
            <a:outerShdw rotWithShape="0" algn="bl" dir="2400000" dist="38100">
              <a:srgbClr val="000000">
                <a:alpha val="50000"/>
              </a:srgbClr>
            </a:outerShdw>
          </a:effectLst>
        </p:spPr>
      </p:pic>
      <p:pic>
        <p:nvPicPr>
          <p:cNvPr id="192" name="Google Shape;192;p19"/>
          <p:cNvPicPr preferRelativeResize="0"/>
          <p:nvPr/>
        </p:nvPicPr>
        <p:blipFill>
          <a:blip r:embed="rId5">
            <a:alphaModFix/>
          </a:blip>
          <a:stretch>
            <a:fillRect/>
          </a:stretch>
        </p:blipFill>
        <p:spPr>
          <a:xfrm>
            <a:off x="8010713" y="1598250"/>
            <a:ext cx="898675" cy="898675"/>
          </a:xfrm>
          <a:prstGeom prst="rect">
            <a:avLst/>
          </a:prstGeom>
          <a:noFill/>
          <a:ln>
            <a:noFill/>
          </a:ln>
          <a:effectLst>
            <a:outerShdw rotWithShape="0" algn="bl" dir="2400000" dist="38100">
              <a:srgbClr val="000000">
                <a:alpha val="50000"/>
              </a:srgbClr>
            </a:outerShdw>
          </a:effectLst>
        </p:spPr>
      </p:pic>
      <p:pic>
        <p:nvPicPr>
          <p:cNvPr id="193" name="Google Shape;193;p19"/>
          <p:cNvPicPr preferRelativeResize="0"/>
          <p:nvPr/>
        </p:nvPicPr>
        <p:blipFill>
          <a:blip r:embed="rId6">
            <a:alphaModFix/>
          </a:blip>
          <a:stretch>
            <a:fillRect/>
          </a:stretch>
        </p:blipFill>
        <p:spPr>
          <a:xfrm>
            <a:off x="8083413" y="3673750"/>
            <a:ext cx="753300" cy="753300"/>
          </a:xfrm>
          <a:prstGeom prst="rect">
            <a:avLst/>
          </a:prstGeom>
          <a:noFill/>
          <a:ln>
            <a:noFill/>
          </a:ln>
          <a:effectLst>
            <a:outerShdw rotWithShape="0" algn="bl" dir="2400000" dist="38100">
              <a:srgbClr val="000000">
                <a:alpha val="50000"/>
              </a:srgbClr>
            </a:outerShdw>
          </a:effectLst>
        </p:spPr>
      </p:pic>
      <p:sp>
        <p:nvSpPr>
          <p:cNvPr id="194" name="Google Shape;194;p19"/>
          <p:cNvSpPr txBox="1"/>
          <p:nvPr/>
        </p:nvSpPr>
        <p:spPr>
          <a:xfrm>
            <a:off x="660125" y="44697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i="1" lang="es-419" sz="1200">
                <a:solidFill>
                  <a:schemeClr val="dk1"/>
                </a:solidFill>
              </a:rPr>
              <a:t>[ 3 ] (Manso, 2011)</a:t>
            </a:r>
            <a:endParaRPr b="1" i="1" sz="1200"/>
          </a:p>
        </p:txBody>
      </p:sp>
      <p:sp>
        <p:nvSpPr>
          <p:cNvPr id="195" name="Google Shape;195;p19"/>
          <p:cNvSpPr txBox="1"/>
          <p:nvPr/>
        </p:nvSpPr>
        <p:spPr>
          <a:xfrm>
            <a:off x="660125" y="4678825"/>
            <a:ext cx="30000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b="1" i="1" lang="es-419" sz="1200">
                <a:solidFill>
                  <a:schemeClr val="dk1"/>
                </a:solidFill>
              </a:rPr>
              <a:t>[ 7 ] (Moore, T., 2010)</a:t>
            </a:r>
            <a:endParaRPr b="1" i="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p:nvPr/>
        </p:nvSpPr>
        <p:spPr>
          <a:xfrm>
            <a:off x="0" y="-167150"/>
            <a:ext cx="9144000" cy="386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txBox="1"/>
          <p:nvPr/>
        </p:nvSpPr>
        <p:spPr>
          <a:xfrm>
            <a:off x="274800" y="-50"/>
            <a:ext cx="7416900" cy="25191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s-419" sz="1500" u="sng">
                <a:latin typeface="Ubuntu"/>
                <a:ea typeface="Ubuntu"/>
                <a:cs typeface="Ubuntu"/>
                <a:sym typeface="Ubuntu"/>
              </a:rPr>
              <a:t>Mediciones de </a:t>
            </a:r>
            <a:r>
              <a:rPr lang="es-419" sz="1500" u="sng">
                <a:latin typeface="Ubuntu"/>
                <a:ea typeface="Ubuntu"/>
                <a:cs typeface="Ubuntu"/>
                <a:sym typeface="Ubuntu"/>
              </a:rPr>
              <a:t>Tipo Funcional de Datos:</a:t>
            </a:r>
            <a:endParaRPr sz="1500" u="sng">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Archivo Lógico Interno (ILF)</a:t>
            </a:r>
            <a:r>
              <a:rPr b="1" lang="es-419" sz="1500">
                <a:latin typeface="Ubuntu"/>
                <a:ea typeface="Ubuntu"/>
                <a:cs typeface="Ubuntu"/>
                <a:sym typeface="Ubuntu"/>
              </a:rPr>
              <a:t>:</a:t>
            </a:r>
            <a:r>
              <a:rPr lang="es-419" sz="1500">
                <a:latin typeface="Ubuntu"/>
                <a:ea typeface="Ubuntu"/>
                <a:cs typeface="Ubuntu"/>
                <a:sym typeface="Ubuntu"/>
              </a:rPr>
              <a:t> Grupo identificable por el usuario de datos o información de control relacionados lógicamente y mantenidos dentro del límite de la aplicación. Por ejemplo, datos de una base de datos, archivos maestros, datos de seguridad, etc.</a:t>
            </a:r>
            <a:endParaRPr sz="1500">
              <a:latin typeface="Ubuntu"/>
              <a:ea typeface="Ubuntu"/>
              <a:cs typeface="Ubuntu"/>
              <a:sym typeface="Ubuntu"/>
            </a:endParaRPr>
          </a:p>
          <a:p>
            <a:pPr indent="-323850" lvl="0" marL="457200" rtl="0" algn="just">
              <a:spcBef>
                <a:spcPts val="1000"/>
              </a:spcBef>
              <a:spcAft>
                <a:spcPts val="0"/>
              </a:spcAft>
              <a:buSzPts val="1500"/>
              <a:buFont typeface="Ubuntu"/>
              <a:buChar char="●"/>
            </a:pPr>
            <a:r>
              <a:rPr b="1" i="1" lang="es-419" sz="1500">
                <a:latin typeface="Ubuntu"/>
                <a:ea typeface="Ubuntu"/>
                <a:cs typeface="Ubuntu"/>
                <a:sym typeface="Ubuntu"/>
              </a:rPr>
              <a:t>Archivo de Interfaz Externa (EIF)</a:t>
            </a:r>
            <a:r>
              <a:rPr b="1" lang="es-419" sz="1500">
                <a:latin typeface="Ubuntu"/>
                <a:ea typeface="Ubuntu"/>
                <a:cs typeface="Ubuntu"/>
                <a:sym typeface="Ubuntu"/>
              </a:rPr>
              <a:t>: </a:t>
            </a:r>
            <a:r>
              <a:rPr lang="es-419" sz="1500">
                <a:latin typeface="Ubuntu"/>
                <a:ea typeface="Ubuntu"/>
                <a:cs typeface="Ubuntu"/>
                <a:sym typeface="Ubuntu"/>
              </a:rPr>
              <a:t>Un grupo de datos relacionados lógicamente y reconocibles por el usuario que alude al software pero que se mantiene dentro del límite de otro software. Por ejemplo, registros con parámetros, archivos de referencia, etc.</a:t>
            </a:r>
            <a:endParaRPr sz="1500">
              <a:latin typeface="Ubuntu"/>
              <a:ea typeface="Ubuntu"/>
              <a:cs typeface="Ubuntu"/>
              <a:sym typeface="Ubuntu"/>
            </a:endParaRPr>
          </a:p>
        </p:txBody>
      </p:sp>
      <p:pic>
        <p:nvPicPr>
          <p:cNvPr id="202" name="Google Shape;202;p20"/>
          <p:cNvPicPr preferRelativeResize="0"/>
          <p:nvPr/>
        </p:nvPicPr>
        <p:blipFill>
          <a:blip r:embed="rId3">
            <a:alphaModFix/>
          </a:blip>
          <a:stretch>
            <a:fillRect/>
          </a:stretch>
        </p:blipFill>
        <p:spPr>
          <a:xfrm>
            <a:off x="7909400" y="351513"/>
            <a:ext cx="876425" cy="876425"/>
          </a:xfrm>
          <a:prstGeom prst="rect">
            <a:avLst/>
          </a:prstGeom>
          <a:noFill/>
          <a:ln>
            <a:noFill/>
          </a:ln>
        </p:spPr>
      </p:pic>
      <p:pic>
        <p:nvPicPr>
          <p:cNvPr id="203" name="Google Shape;203;p20"/>
          <p:cNvPicPr preferRelativeResize="0"/>
          <p:nvPr/>
        </p:nvPicPr>
        <p:blipFill>
          <a:blip r:embed="rId4">
            <a:alphaModFix/>
          </a:blip>
          <a:stretch>
            <a:fillRect/>
          </a:stretch>
        </p:blipFill>
        <p:spPr>
          <a:xfrm>
            <a:off x="7909400" y="1561625"/>
            <a:ext cx="876425" cy="876425"/>
          </a:xfrm>
          <a:prstGeom prst="rect">
            <a:avLst/>
          </a:prstGeom>
          <a:noFill/>
          <a:ln>
            <a:noFill/>
          </a:ln>
        </p:spPr>
      </p:pic>
      <p:pic>
        <p:nvPicPr>
          <p:cNvPr id="204" name="Google Shape;204;p20"/>
          <p:cNvPicPr preferRelativeResize="0"/>
          <p:nvPr/>
        </p:nvPicPr>
        <p:blipFill rotWithShape="1">
          <a:blip r:embed="rId5">
            <a:alphaModFix/>
          </a:blip>
          <a:srcRect b="24783" l="0" r="0" t="0"/>
          <a:stretch/>
        </p:blipFill>
        <p:spPr>
          <a:xfrm>
            <a:off x="2781399" y="2519050"/>
            <a:ext cx="4336775" cy="2391675"/>
          </a:xfrm>
          <a:prstGeom prst="rect">
            <a:avLst/>
          </a:prstGeom>
          <a:noFill/>
          <a:ln>
            <a:noFill/>
          </a:ln>
        </p:spPr>
      </p:pic>
      <p:sp>
        <p:nvSpPr>
          <p:cNvPr id="205" name="Google Shape;205;p20"/>
          <p:cNvSpPr txBox="1"/>
          <p:nvPr/>
        </p:nvSpPr>
        <p:spPr>
          <a:xfrm>
            <a:off x="757925" y="44007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i="1" lang="es-419" sz="1200">
                <a:solidFill>
                  <a:schemeClr val="dk1"/>
                </a:solidFill>
              </a:rPr>
              <a:t>[ 3 ] (Manso, 2011)</a:t>
            </a:r>
            <a:endParaRPr b="1" i="1" sz="1200"/>
          </a:p>
        </p:txBody>
      </p:sp>
      <p:sp>
        <p:nvSpPr>
          <p:cNvPr id="206" name="Google Shape;206;p20"/>
          <p:cNvSpPr txBox="1"/>
          <p:nvPr/>
        </p:nvSpPr>
        <p:spPr>
          <a:xfrm>
            <a:off x="757925" y="4602625"/>
            <a:ext cx="30000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b="1" i="1" lang="es-419" sz="1200">
                <a:solidFill>
                  <a:schemeClr val="dk1"/>
                </a:solidFill>
              </a:rPr>
              <a:t>[ 7 ] (Moore, T., 2010)</a:t>
            </a:r>
            <a:endParaRPr b="1" i="1"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