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Comic Sans MS" panose="030F0702030302020204" pitchFamily="66" charset="0"/>
      <p:regular r:id="rId10"/>
      <p:bold r:id="rId11"/>
      <p:italic r:id="rId12"/>
      <p:boldItalic r:id="rId13"/>
    </p:embeddedFont>
    <p:embeddedFont>
      <p:font typeface="Ubuntu Medium" panose="020B0604030602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5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942dc035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4942dc03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4942dc035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4942dc035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9"/>
        <p:cNvGrpSpPr/>
        <p:nvPr/>
      </p:nvGrpSpPr>
      <p:grpSpPr>
        <a:xfrm>
          <a:off x="0" y="0"/>
          <a:ext cx="0" cy="0"/>
          <a:chOff x="0" y="0"/>
          <a:chExt cx="0" cy="0"/>
        </a:xfrm>
      </p:grpSpPr>
      <p:sp>
        <p:nvSpPr>
          <p:cNvPr id="10" name="Google Shape;10;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 name="Google Shape;11;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 name="Google Shape;12;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grpSp>
        <p:nvGrpSpPr>
          <p:cNvPr id="13" name="Google Shape;13;p2"/>
          <p:cNvGrpSpPr/>
          <p:nvPr/>
        </p:nvGrpSpPr>
        <p:grpSpPr>
          <a:xfrm>
            <a:off x="-1182055" y="-264754"/>
            <a:ext cx="12119745" cy="7432787"/>
            <a:chOff x="-1313038" y="396717"/>
            <a:chExt cx="16159660" cy="9910383"/>
          </a:xfrm>
        </p:grpSpPr>
        <p:sp>
          <p:nvSpPr>
            <p:cNvPr id="14" name="Google Shape;14;p2"/>
            <p:cNvSpPr/>
            <p:nvPr/>
          </p:nvSpPr>
          <p:spPr>
            <a:xfrm>
              <a:off x="-1155600" y="396717"/>
              <a:ext cx="14069424" cy="2212881"/>
            </a:xfrm>
            <a:custGeom>
              <a:avLst/>
              <a:gdLst/>
              <a:ahLst/>
              <a:cxnLst/>
              <a:rect l="l" t="t" r="r" b="b"/>
              <a:pathLst>
                <a:path w="9571037" h="2212881" extrusionOk="0">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5" name="Google Shape;15;p2"/>
            <p:cNvSpPr/>
            <p:nvPr/>
          </p:nvSpPr>
          <p:spPr>
            <a:xfrm>
              <a:off x="-625984" y="396717"/>
              <a:ext cx="8201827" cy="2499165"/>
            </a:xfrm>
            <a:custGeom>
              <a:avLst/>
              <a:gdLst/>
              <a:ahLst/>
              <a:cxnLst/>
              <a:rect l="l" t="t" r="r" b="b"/>
              <a:pathLst>
                <a:path w="4882040" h="2303378" extrusionOk="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nvGrpSpPr>
            <p:cNvPr id="16" name="Google Shape;16;p2"/>
            <p:cNvGrpSpPr/>
            <p:nvPr/>
          </p:nvGrpSpPr>
          <p:grpSpPr>
            <a:xfrm>
              <a:off x="-1313038" y="4599529"/>
              <a:ext cx="16159660" cy="5707571"/>
              <a:chOff x="-1788051" y="-2715671"/>
              <a:chExt cx="16159660" cy="5707571"/>
            </a:xfrm>
          </p:grpSpPr>
          <p:sp>
            <p:nvSpPr>
              <p:cNvPr id="17" name="Google Shape;17;p2"/>
              <p:cNvSpPr/>
              <p:nvPr/>
            </p:nvSpPr>
            <p:spPr>
              <a:xfrm>
                <a:off x="-1788051" y="-1037705"/>
                <a:ext cx="14270155" cy="1680845"/>
              </a:xfrm>
              <a:custGeom>
                <a:avLst/>
                <a:gdLst/>
                <a:ahLst/>
                <a:cxnLst/>
                <a:rect l="l" t="t" r="r" b="b"/>
                <a:pathLst>
                  <a:path w="7012361" h="1616197" extrusionOk="0">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8" name="Google Shape;18;p2"/>
              <p:cNvSpPr/>
              <p:nvPr/>
            </p:nvSpPr>
            <p:spPr>
              <a:xfrm flipH="1">
                <a:off x="4078886" y="-532782"/>
                <a:ext cx="8395619" cy="1345739"/>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19" name="Google Shape;19;p2" descr="Engranajes con relleno sólido"/>
              <p:cNvPicPr preferRelativeResize="0"/>
              <p:nvPr/>
            </p:nvPicPr>
            <p:blipFill rotWithShape="1">
              <a:blip r:embed="rId2">
                <a:alphaModFix/>
              </a:blip>
              <a:srcRect/>
              <a:stretch/>
            </p:blipFill>
            <p:spPr>
              <a:xfrm flipH="1">
                <a:off x="9409084" y="-1970625"/>
                <a:ext cx="4962525" cy="4962525"/>
              </a:xfrm>
              <a:prstGeom prst="rect">
                <a:avLst/>
              </a:prstGeom>
              <a:noFill/>
              <a:ln>
                <a:noFill/>
              </a:ln>
            </p:spPr>
          </p:pic>
          <p:sp>
            <p:nvSpPr>
              <p:cNvPr id="20" name="Google Shape;20;p2"/>
              <p:cNvSpPr/>
              <p:nvPr/>
            </p:nvSpPr>
            <p:spPr>
              <a:xfrm>
                <a:off x="204326" y="-1753769"/>
                <a:ext cx="539700" cy="53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21" name="Google Shape;21;p2"/>
              <p:cNvSpPr/>
              <p:nvPr/>
            </p:nvSpPr>
            <p:spPr>
              <a:xfrm>
                <a:off x="394332" y="-2501916"/>
                <a:ext cx="179700" cy="17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22" name="Google Shape;22;p2"/>
              <p:cNvSpPr/>
              <p:nvPr/>
            </p:nvSpPr>
            <p:spPr>
              <a:xfrm>
                <a:off x="61822" y="-2205032"/>
                <a:ext cx="359400" cy="3594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23" name="Google Shape;23;p2"/>
              <p:cNvSpPr/>
              <p:nvPr/>
            </p:nvSpPr>
            <p:spPr>
              <a:xfrm>
                <a:off x="228078" y="-2715671"/>
                <a:ext cx="72000" cy="72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grpSp>
      <p:pic>
        <p:nvPicPr>
          <p:cNvPr id="24" name="Google Shape;24;p2"/>
          <p:cNvPicPr preferRelativeResize="0"/>
          <p:nvPr/>
        </p:nvPicPr>
        <p:blipFill rotWithShape="1">
          <a:blip r:embed="rId3">
            <a:alphaModFix/>
          </a:blip>
          <a:srcRect/>
          <a:stretch/>
        </p:blipFill>
        <p:spPr>
          <a:xfrm>
            <a:off x="0" y="-453000"/>
            <a:ext cx="1847850" cy="1847850"/>
          </a:xfrm>
          <a:prstGeom prst="rect">
            <a:avLst/>
          </a:prstGeom>
          <a:noFill/>
          <a:ln>
            <a:noFill/>
          </a:ln>
        </p:spPr>
      </p:pic>
      <p:sp>
        <p:nvSpPr>
          <p:cNvPr id="25" name="Google Shape;25;p2"/>
          <p:cNvSpPr txBox="1"/>
          <p:nvPr/>
        </p:nvSpPr>
        <p:spPr>
          <a:xfrm>
            <a:off x="7057246" y="49755"/>
            <a:ext cx="2071800" cy="37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s" sz="1400">
                <a:solidFill>
                  <a:srgbClr val="FFFFFF"/>
                </a:solidFill>
                <a:latin typeface="Arial"/>
                <a:ea typeface="Arial"/>
                <a:cs typeface="Arial"/>
                <a:sym typeface="Arial"/>
              </a:rPr>
              <a:t>Tu idea una realidad</a:t>
            </a:r>
            <a:endParaRPr sz="800">
              <a:solidFill>
                <a:schemeClr val="dk1"/>
              </a:solidFill>
              <a:latin typeface="Calibri"/>
              <a:ea typeface="Calibri"/>
              <a:cs typeface="Calibri"/>
              <a:sym typeface="Calibri"/>
            </a:endParaRPr>
          </a:p>
        </p:txBody>
      </p:sp>
      <p:sp>
        <p:nvSpPr>
          <p:cNvPr id="26" name="Google Shape;26;p2"/>
          <p:cNvSpPr txBox="1"/>
          <p:nvPr/>
        </p:nvSpPr>
        <p:spPr>
          <a:xfrm>
            <a:off x="105458" y="4438364"/>
            <a:ext cx="1755000" cy="6525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None/>
            </a:pPr>
            <a:r>
              <a:rPr lang="es" sz="800">
                <a:solidFill>
                  <a:srgbClr val="FFFFFF"/>
                </a:solidFill>
                <a:latin typeface="Ubuntu Medium"/>
                <a:ea typeface="Ubuntu Medium"/>
                <a:cs typeface="Ubuntu Medium"/>
                <a:sym typeface="Ubuntu Medium"/>
              </a:rPr>
              <a:t>Av. Valle de Mompani #383-59</a:t>
            </a:r>
            <a:endParaRPr sz="800">
              <a:solidFill>
                <a:schemeClr val="dk1"/>
              </a:solidFill>
              <a:latin typeface="Calibri"/>
              <a:ea typeface="Calibri"/>
              <a:cs typeface="Calibri"/>
              <a:sym typeface="Calibri"/>
            </a:endParaRPr>
          </a:p>
          <a:p>
            <a:pPr marL="0" marR="0" lvl="0" indent="0" algn="l" rtl="0">
              <a:lnSpc>
                <a:spcPct val="107000"/>
              </a:lnSpc>
              <a:spcBef>
                <a:spcPts val="600"/>
              </a:spcBef>
              <a:spcAft>
                <a:spcPts val="0"/>
              </a:spcAft>
              <a:buNone/>
            </a:pPr>
            <a:r>
              <a:rPr lang="es" sz="800">
                <a:solidFill>
                  <a:srgbClr val="FFFFFF"/>
                </a:solidFill>
                <a:latin typeface="Ubuntu Medium"/>
                <a:ea typeface="Ubuntu Medium"/>
                <a:cs typeface="Ubuntu Medium"/>
                <a:sym typeface="Ubuntu Medium"/>
              </a:rPr>
              <a:t>Fracc. Valle de Santiago C.P. 76116</a:t>
            </a:r>
            <a:endParaRPr sz="800">
              <a:solidFill>
                <a:schemeClr val="dk1"/>
              </a:solidFill>
              <a:latin typeface="Calibri"/>
              <a:ea typeface="Calibri"/>
              <a:cs typeface="Calibri"/>
              <a:sym typeface="Calibri"/>
            </a:endParaRPr>
          </a:p>
          <a:p>
            <a:pPr marL="0" marR="0" lvl="0" indent="0" algn="l" rtl="0">
              <a:lnSpc>
                <a:spcPct val="107000"/>
              </a:lnSpc>
              <a:spcBef>
                <a:spcPts val="600"/>
              </a:spcBef>
              <a:spcAft>
                <a:spcPts val="0"/>
              </a:spcAft>
              <a:buNone/>
            </a:pPr>
            <a:r>
              <a:rPr lang="es" sz="800">
                <a:solidFill>
                  <a:srgbClr val="FFFFFF"/>
                </a:solidFill>
                <a:latin typeface="Ubuntu Medium"/>
                <a:ea typeface="Ubuntu Medium"/>
                <a:cs typeface="Ubuntu Medium"/>
                <a:sym typeface="Ubuntu Medium"/>
              </a:rPr>
              <a:t>+52 (442) 439-2997</a:t>
            </a:r>
            <a:endParaRPr sz="800">
              <a:solidFill>
                <a:schemeClr val="dk1"/>
              </a:solidFill>
              <a:latin typeface="Calibri"/>
              <a:ea typeface="Calibri"/>
              <a:cs typeface="Calibri"/>
              <a:sym typeface="Calibri"/>
            </a:endParaRPr>
          </a:p>
        </p:txBody>
      </p:sp>
      <p:pic>
        <p:nvPicPr>
          <p:cNvPr id="27" name="Google Shape;27;p2" descr="Engranajes con relleno sólido"/>
          <p:cNvPicPr preferRelativeResize="0"/>
          <p:nvPr/>
        </p:nvPicPr>
        <p:blipFill rotWithShape="1">
          <a:blip r:embed="rId4">
            <a:alphaModFix/>
          </a:blip>
          <a:srcRect/>
          <a:stretch/>
        </p:blipFill>
        <p:spPr>
          <a:xfrm flipH="1">
            <a:off x="7215559" y="3446393"/>
            <a:ext cx="3721418" cy="372141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2"/>
        <p:cNvGrpSpPr/>
        <p:nvPr/>
      </p:nvGrpSpPr>
      <p:grpSpPr>
        <a:xfrm>
          <a:off x="0" y="0"/>
          <a:ext cx="0" cy="0"/>
          <a:chOff x="0" y="0"/>
          <a:chExt cx="0" cy="0"/>
        </a:xfrm>
      </p:grpSpPr>
      <p:sp>
        <p:nvSpPr>
          <p:cNvPr id="123" name="Google Shape;123;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6"/>
        <p:cNvGrpSpPr/>
        <p:nvPr/>
      </p:nvGrpSpPr>
      <p:grpSpPr>
        <a:xfrm>
          <a:off x="0" y="0"/>
          <a:ext cx="0" cy="0"/>
          <a:chOff x="0" y="0"/>
          <a:chExt cx="0" cy="0"/>
        </a:xfrm>
      </p:grpSpPr>
      <p:sp>
        <p:nvSpPr>
          <p:cNvPr id="127" name="Google Shape;127;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128" name="Google Shape;128;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ido con título">
  <p:cSld name="Contenido con título">
    <p:spTree>
      <p:nvGrpSpPr>
        <p:cNvPr id="1" name="Shape 28"/>
        <p:cNvGrpSpPr/>
        <p:nvPr/>
      </p:nvGrpSpPr>
      <p:grpSpPr>
        <a:xfrm>
          <a:off x="0" y="0"/>
          <a:ext cx="0" cy="0"/>
          <a:chOff x="0" y="0"/>
          <a:chExt cx="0" cy="0"/>
        </a:xfrm>
      </p:grpSpPr>
      <p:sp>
        <p:nvSpPr>
          <p:cNvPr id="29" name="Google Shape;2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 name="Google Shape;30;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 name="Google Shape;31;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grpSp>
        <p:nvGrpSpPr>
          <p:cNvPr id="32" name="Google Shape;32;p3"/>
          <p:cNvGrpSpPr/>
          <p:nvPr/>
        </p:nvGrpSpPr>
        <p:grpSpPr>
          <a:xfrm>
            <a:off x="-1182055" y="-264754"/>
            <a:ext cx="12119745" cy="7432787"/>
            <a:chOff x="-1313038" y="396717"/>
            <a:chExt cx="16159660" cy="9910383"/>
          </a:xfrm>
        </p:grpSpPr>
        <p:sp>
          <p:nvSpPr>
            <p:cNvPr id="33" name="Google Shape;33;p3"/>
            <p:cNvSpPr/>
            <p:nvPr/>
          </p:nvSpPr>
          <p:spPr>
            <a:xfrm>
              <a:off x="-1155600" y="396717"/>
              <a:ext cx="14069424" cy="2212881"/>
            </a:xfrm>
            <a:custGeom>
              <a:avLst/>
              <a:gdLst/>
              <a:ahLst/>
              <a:cxnLst/>
              <a:rect l="l" t="t" r="r" b="b"/>
              <a:pathLst>
                <a:path w="9571037" h="2212881" extrusionOk="0">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34" name="Google Shape;34;p3"/>
            <p:cNvSpPr/>
            <p:nvPr/>
          </p:nvSpPr>
          <p:spPr>
            <a:xfrm>
              <a:off x="-625984" y="396717"/>
              <a:ext cx="8201827" cy="2499165"/>
            </a:xfrm>
            <a:custGeom>
              <a:avLst/>
              <a:gdLst/>
              <a:ahLst/>
              <a:cxnLst/>
              <a:rect l="l" t="t" r="r" b="b"/>
              <a:pathLst>
                <a:path w="4882040" h="2303378" extrusionOk="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nvGrpSpPr>
            <p:cNvPr id="35" name="Google Shape;35;p3"/>
            <p:cNvGrpSpPr/>
            <p:nvPr/>
          </p:nvGrpSpPr>
          <p:grpSpPr>
            <a:xfrm>
              <a:off x="-1313038" y="4599529"/>
              <a:ext cx="16159660" cy="5707571"/>
              <a:chOff x="-1788051" y="-2715671"/>
              <a:chExt cx="16159660" cy="5707571"/>
            </a:xfrm>
          </p:grpSpPr>
          <p:sp>
            <p:nvSpPr>
              <p:cNvPr id="36" name="Google Shape;36;p3"/>
              <p:cNvSpPr/>
              <p:nvPr/>
            </p:nvSpPr>
            <p:spPr>
              <a:xfrm>
                <a:off x="-1788051" y="-1037705"/>
                <a:ext cx="14270155" cy="1680845"/>
              </a:xfrm>
              <a:custGeom>
                <a:avLst/>
                <a:gdLst/>
                <a:ahLst/>
                <a:cxnLst/>
                <a:rect l="l" t="t" r="r" b="b"/>
                <a:pathLst>
                  <a:path w="7012361" h="1616197" extrusionOk="0">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37" name="Google Shape;37;p3"/>
              <p:cNvSpPr/>
              <p:nvPr/>
            </p:nvSpPr>
            <p:spPr>
              <a:xfrm flipH="1">
                <a:off x="4078886" y="-532782"/>
                <a:ext cx="8395619" cy="1345739"/>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38" name="Google Shape;38;p3" descr="Engranajes con relleno sólido"/>
              <p:cNvPicPr preferRelativeResize="0"/>
              <p:nvPr/>
            </p:nvPicPr>
            <p:blipFill rotWithShape="1">
              <a:blip r:embed="rId2">
                <a:alphaModFix/>
              </a:blip>
              <a:srcRect/>
              <a:stretch/>
            </p:blipFill>
            <p:spPr>
              <a:xfrm flipH="1">
                <a:off x="9409084" y="-1970625"/>
                <a:ext cx="4962525" cy="4962525"/>
              </a:xfrm>
              <a:prstGeom prst="rect">
                <a:avLst/>
              </a:prstGeom>
              <a:noFill/>
              <a:ln>
                <a:noFill/>
              </a:ln>
            </p:spPr>
          </p:pic>
          <p:sp>
            <p:nvSpPr>
              <p:cNvPr id="39" name="Google Shape;39;p3"/>
              <p:cNvSpPr/>
              <p:nvPr/>
            </p:nvSpPr>
            <p:spPr>
              <a:xfrm>
                <a:off x="204326" y="-1753769"/>
                <a:ext cx="539700" cy="53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40" name="Google Shape;40;p3"/>
              <p:cNvSpPr/>
              <p:nvPr/>
            </p:nvSpPr>
            <p:spPr>
              <a:xfrm>
                <a:off x="394332" y="-2501916"/>
                <a:ext cx="179700" cy="17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41" name="Google Shape;41;p3"/>
              <p:cNvSpPr/>
              <p:nvPr/>
            </p:nvSpPr>
            <p:spPr>
              <a:xfrm>
                <a:off x="61822" y="-2205032"/>
                <a:ext cx="359400" cy="3594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42" name="Google Shape;42;p3"/>
              <p:cNvSpPr/>
              <p:nvPr/>
            </p:nvSpPr>
            <p:spPr>
              <a:xfrm>
                <a:off x="228078" y="-2715671"/>
                <a:ext cx="72000" cy="72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grpSp>
      <p:pic>
        <p:nvPicPr>
          <p:cNvPr id="43" name="Google Shape;43;p3"/>
          <p:cNvPicPr preferRelativeResize="0"/>
          <p:nvPr/>
        </p:nvPicPr>
        <p:blipFill rotWithShape="1">
          <a:blip r:embed="rId3">
            <a:alphaModFix/>
          </a:blip>
          <a:srcRect/>
          <a:stretch/>
        </p:blipFill>
        <p:spPr>
          <a:xfrm>
            <a:off x="0" y="-453000"/>
            <a:ext cx="1847850" cy="1847850"/>
          </a:xfrm>
          <a:prstGeom prst="rect">
            <a:avLst/>
          </a:prstGeom>
          <a:noFill/>
          <a:ln>
            <a:noFill/>
          </a:ln>
        </p:spPr>
      </p:pic>
      <p:pic>
        <p:nvPicPr>
          <p:cNvPr id="44" name="Google Shape;44;p3" descr="Engranajes con relleno sólido"/>
          <p:cNvPicPr preferRelativeResize="0"/>
          <p:nvPr/>
        </p:nvPicPr>
        <p:blipFill rotWithShape="1">
          <a:blip r:embed="rId4">
            <a:alphaModFix/>
          </a:blip>
          <a:srcRect/>
          <a:stretch/>
        </p:blipFill>
        <p:spPr>
          <a:xfrm flipH="1">
            <a:off x="7215559" y="3446393"/>
            <a:ext cx="3721418" cy="372141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45"/>
        <p:cNvGrpSpPr/>
        <p:nvPr/>
      </p:nvGrpSpPr>
      <p:grpSpPr>
        <a:xfrm>
          <a:off x="0" y="0"/>
          <a:ext cx="0" cy="0"/>
          <a:chOff x="0" y="0"/>
          <a:chExt cx="0" cy="0"/>
        </a:xfrm>
      </p:grpSpPr>
      <p:sp>
        <p:nvSpPr>
          <p:cNvPr id="46" name="Google Shape;46;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7" name="Google Shape;47;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 name="Google Shape;48;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grpSp>
        <p:nvGrpSpPr>
          <p:cNvPr id="49" name="Google Shape;49;p4"/>
          <p:cNvGrpSpPr/>
          <p:nvPr/>
        </p:nvGrpSpPr>
        <p:grpSpPr>
          <a:xfrm>
            <a:off x="-1063976" y="-264754"/>
            <a:ext cx="10578839" cy="5798580"/>
            <a:chOff x="-1155600" y="396717"/>
            <a:chExt cx="14105118" cy="7731440"/>
          </a:xfrm>
        </p:grpSpPr>
        <p:sp>
          <p:nvSpPr>
            <p:cNvPr id="50" name="Google Shape;50;p4"/>
            <p:cNvSpPr/>
            <p:nvPr/>
          </p:nvSpPr>
          <p:spPr>
            <a:xfrm>
              <a:off x="-1155600" y="396717"/>
              <a:ext cx="14069424" cy="2212881"/>
            </a:xfrm>
            <a:custGeom>
              <a:avLst/>
              <a:gdLst/>
              <a:ahLst/>
              <a:cxnLst/>
              <a:rect l="l" t="t" r="r" b="b"/>
              <a:pathLst>
                <a:path w="9571037" h="2212881" extrusionOk="0">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51" name="Google Shape;51;p4"/>
            <p:cNvSpPr/>
            <p:nvPr/>
          </p:nvSpPr>
          <p:spPr>
            <a:xfrm>
              <a:off x="-625984" y="396717"/>
              <a:ext cx="8201827" cy="2499165"/>
            </a:xfrm>
            <a:custGeom>
              <a:avLst/>
              <a:gdLst/>
              <a:ahLst/>
              <a:cxnLst/>
              <a:rect l="l" t="t" r="r" b="b"/>
              <a:pathLst>
                <a:path w="4882040" h="2303378" extrusionOk="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52" name="Google Shape;52;p4"/>
            <p:cNvSpPr/>
            <p:nvPr/>
          </p:nvSpPr>
          <p:spPr>
            <a:xfrm flipH="1">
              <a:off x="4553899" y="6782418"/>
              <a:ext cx="8395619" cy="1345739"/>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pic>
        <p:nvPicPr>
          <p:cNvPr id="53" name="Google Shape;53;p4"/>
          <p:cNvPicPr preferRelativeResize="0"/>
          <p:nvPr/>
        </p:nvPicPr>
        <p:blipFill rotWithShape="1">
          <a:blip r:embed="rId2">
            <a:alphaModFix/>
          </a:blip>
          <a:srcRect/>
          <a:stretch/>
        </p:blipFill>
        <p:spPr>
          <a:xfrm>
            <a:off x="0" y="-453000"/>
            <a:ext cx="1847850" cy="1847850"/>
          </a:xfrm>
          <a:prstGeom prst="rect">
            <a:avLst/>
          </a:prstGeom>
          <a:noFill/>
          <a:ln>
            <a:noFill/>
          </a:ln>
        </p:spPr>
      </p:pic>
      <p:pic>
        <p:nvPicPr>
          <p:cNvPr id="54" name="Google Shape;54;p4" descr="Engranajes con relleno sólido"/>
          <p:cNvPicPr preferRelativeResize="0"/>
          <p:nvPr/>
        </p:nvPicPr>
        <p:blipFill rotWithShape="1">
          <a:blip r:embed="rId3">
            <a:alphaModFix/>
          </a:blip>
          <a:srcRect/>
          <a:stretch/>
        </p:blipFill>
        <p:spPr>
          <a:xfrm rot="2730442" flipH="1">
            <a:off x="7135966" y="-2313709"/>
            <a:ext cx="3721418" cy="3721418"/>
          </a:xfrm>
          <a:prstGeom prst="rect">
            <a:avLst/>
          </a:prstGeom>
          <a:noFill/>
          <a:ln>
            <a:noFill/>
          </a:ln>
        </p:spPr>
      </p:pic>
      <p:pic>
        <p:nvPicPr>
          <p:cNvPr id="55" name="Google Shape;55;p4" descr="Engranajes con relleno sólido"/>
          <p:cNvPicPr preferRelativeResize="0"/>
          <p:nvPr/>
        </p:nvPicPr>
        <p:blipFill rotWithShape="1">
          <a:blip r:embed="rId3">
            <a:alphaModFix/>
          </a:blip>
          <a:srcRect/>
          <a:stretch/>
        </p:blipFill>
        <p:spPr>
          <a:xfrm rot="5221080" flipH="1">
            <a:off x="-2007027" y="3428269"/>
            <a:ext cx="3721418" cy="372141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56"/>
        <p:cNvGrpSpPr/>
        <p:nvPr/>
      </p:nvGrpSpPr>
      <p:grpSpPr>
        <a:xfrm>
          <a:off x="0" y="0"/>
          <a:ext cx="0" cy="0"/>
          <a:chOff x="0" y="0"/>
          <a:chExt cx="0" cy="0"/>
        </a:xfrm>
      </p:grpSpPr>
      <p:sp>
        <p:nvSpPr>
          <p:cNvPr id="57" name="Google Shape;57;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
        <p:nvSpPr>
          <p:cNvPr id="60" name="Google Shape;60;p5"/>
          <p:cNvSpPr/>
          <p:nvPr/>
        </p:nvSpPr>
        <p:spPr>
          <a:xfrm>
            <a:off x="-666749" y="-264763"/>
            <a:ext cx="6151370" cy="1871495"/>
          </a:xfrm>
          <a:custGeom>
            <a:avLst/>
            <a:gdLst/>
            <a:ahLst/>
            <a:cxnLst/>
            <a:rect l="l" t="t" r="r" b="b"/>
            <a:pathLst>
              <a:path w="4882040" h="2303378" extrusionOk="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1" name="Google Shape;61;p5"/>
          <p:cNvSpPr/>
          <p:nvPr/>
        </p:nvSpPr>
        <p:spPr>
          <a:xfrm flipH="1">
            <a:off x="3222256" y="4524375"/>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62" name="Google Shape;62;p5" descr="Engranajes con relleno sólido"/>
          <p:cNvPicPr preferRelativeResize="0"/>
          <p:nvPr/>
        </p:nvPicPr>
        <p:blipFill rotWithShape="1">
          <a:blip r:embed="rId2">
            <a:alphaModFix/>
          </a:blip>
          <a:srcRect/>
          <a:stretch/>
        </p:blipFill>
        <p:spPr>
          <a:xfrm flipH="1">
            <a:off x="7215560" y="3446024"/>
            <a:ext cx="3721774" cy="3721787"/>
          </a:xfrm>
          <a:prstGeom prst="rect">
            <a:avLst/>
          </a:prstGeom>
          <a:noFill/>
          <a:ln>
            <a:noFill/>
          </a:ln>
        </p:spPr>
      </p:pic>
      <p:sp>
        <p:nvSpPr>
          <p:cNvPr id="63" name="Google Shape;63;p5"/>
          <p:cNvSpPr/>
          <p:nvPr/>
        </p:nvSpPr>
        <p:spPr>
          <a:xfrm>
            <a:off x="8420775" y="3224495"/>
            <a:ext cx="404700" cy="404700"/>
          </a:xfrm>
          <a:prstGeom prst="ellipse">
            <a:avLst/>
          </a:pr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4" name="Google Shape;64;p5"/>
          <p:cNvSpPr/>
          <p:nvPr/>
        </p:nvSpPr>
        <p:spPr>
          <a:xfrm>
            <a:off x="8563275" y="2663401"/>
            <a:ext cx="134700" cy="134700"/>
          </a:xfrm>
          <a:prstGeom prst="ellipse">
            <a:avLst/>
          </a:pr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5"/>
          <p:cNvSpPr/>
          <p:nvPr/>
        </p:nvSpPr>
        <p:spPr>
          <a:xfrm>
            <a:off x="8313901" y="2886057"/>
            <a:ext cx="269400" cy="269700"/>
          </a:xfrm>
          <a:prstGeom prst="ellipse">
            <a:avLst/>
          </a:pr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6" name="Google Shape;66;p5"/>
          <p:cNvSpPr/>
          <p:nvPr/>
        </p:nvSpPr>
        <p:spPr>
          <a:xfrm>
            <a:off x="8438589" y="2503089"/>
            <a:ext cx="54000" cy="54000"/>
          </a:xfrm>
          <a:prstGeom prst="ellipse">
            <a:avLst/>
          </a:pr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67" name="Google Shape;67;p5"/>
          <p:cNvPicPr preferRelativeResize="0"/>
          <p:nvPr/>
        </p:nvPicPr>
        <p:blipFill rotWithShape="1">
          <a:blip r:embed="rId3">
            <a:alphaModFix/>
          </a:blip>
          <a:srcRect/>
          <a:stretch/>
        </p:blipFill>
        <p:spPr>
          <a:xfrm>
            <a:off x="0" y="-491100"/>
            <a:ext cx="1847850" cy="1847850"/>
          </a:xfrm>
          <a:prstGeom prst="rect">
            <a:avLst/>
          </a:prstGeom>
          <a:noFill/>
          <a:ln>
            <a:noFill/>
          </a:ln>
        </p:spPr>
      </p:pic>
      <p:pic>
        <p:nvPicPr>
          <p:cNvPr id="68" name="Google Shape;68;p5" descr="Engranajes con relleno sólido"/>
          <p:cNvPicPr preferRelativeResize="0"/>
          <p:nvPr/>
        </p:nvPicPr>
        <p:blipFill rotWithShape="1">
          <a:blip r:embed="rId4">
            <a:alphaModFix/>
          </a:blip>
          <a:srcRect/>
          <a:stretch/>
        </p:blipFill>
        <p:spPr>
          <a:xfrm flipH="1">
            <a:off x="7215559" y="3446393"/>
            <a:ext cx="3721418" cy="372141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69"/>
        <p:cNvGrpSpPr/>
        <p:nvPr/>
      </p:nvGrpSpPr>
      <p:grpSpPr>
        <a:xfrm>
          <a:off x="0" y="0"/>
          <a:ext cx="0" cy="0"/>
          <a:chOff x="0" y="0"/>
          <a:chExt cx="0" cy="0"/>
        </a:xfrm>
      </p:grpSpPr>
      <p:sp>
        <p:nvSpPr>
          <p:cNvPr id="70" name="Google Shape;70;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grpSp>
        <p:nvGrpSpPr>
          <p:cNvPr id="73" name="Google Shape;73;p6"/>
          <p:cNvGrpSpPr/>
          <p:nvPr/>
        </p:nvGrpSpPr>
        <p:grpSpPr>
          <a:xfrm>
            <a:off x="-1182055" y="-264754"/>
            <a:ext cx="12119745" cy="7432787"/>
            <a:chOff x="-1313038" y="396717"/>
            <a:chExt cx="16159660" cy="9910383"/>
          </a:xfrm>
        </p:grpSpPr>
        <p:sp>
          <p:nvSpPr>
            <p:cNvPr id="74" name="Google Shape;74;p6"/>
            <p:cNvSpPr/>
            <p:nvPr/>
          </p:nvSpPr>
          <p:spPr>
            <a:xfrm>
              <a:off x="-1155600" y="396717"/>
              <a:ext cx="13974667" cy="2212881"/>
            </a:xfrm>
            <a:custGeom>
              <a:avLst/>
              <a:gdLst/>
              <a:ahLst/>
              <a:cxnLst/>
              <a:rect l="l" t="t" r="r" b="b"/>
              <a:pathLst>
                <a:path w="9506576" h="2212881" extrusionOk="0">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nvGrpSpPr>
            <p:cNvPr id="75" name="Google Shape;75;p6"/>
            <p:cNvGrpSpPr/>
            <p:nvPr/>
          </p:nvGrpSpPr>
          <p:grpSpPr>
            <a:xfrm>
              <a:off x="-1313038" y="4599529"/>
              <a:ext cx="16159660" cy="5707571"/>
              <a:chOff x="-1788051" y="-2715671"/>
              <a:chExt cx="16159660" cy="5707571"/>
            </a:xfrm>
          </p:grpSpPr>
          <p:sp>
            <p:nvSpPr>
              <p:cNvPr id="76" name="Google Shape;76;p6"/>
              <p:cNvSpPr/>
              <p:nvPr/>
            </p:nvSpPr>
            <p:spPr>
              <a:xfrm>
                <a:off x="-1788051" y="-1037705"/>
                <a:ext cx="14270155" cy="1680845"/>
              </a:xfrm>
              <a:custGeom>
                <a:avLst/>
                <a:gdLst/>
                <a:ahLst/>
                <a:cxnLst/>
                <a:rect l="l" t="t" r="r" b="b"/>
                <a:pathLst>
                  <a:path w="7012361" h="1616197" extrusionOk="0">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77" name="Google Shape;77;p6" descr="Engranajes con relleno sólido"/>
              <p:cNvPicPr preferRelativeResize="0"/>
              <p:nvPr/>
            </p:nvPicPr>
            <p:blipFill rotWithShape="1">
              <a:blip r:embed="rId2">
                <a:alphaModFix/>
              </a:blip>
              <a:srcRect/>
              <a:stretch/>
            </p:blipFill>
            <p:spPr>
              <a:xfrm flipH="1">
                <a:off x="9409084" y="-1970625"/>
                <a:ext cx="4962525" cy="4962525"/>
              </a:xfrm>
              <a:prstGeom prst="rect">
                <a:avLst/>
              </a:prstGeom>
              <a:noFill/>
              <a:ln>
                <a:noFill/>
              </a:ln>
            </p:spPr>
          </p:pic>
          <p:sp>
            <p:nvSpPr>
              <p:cNvPr id="78" name="Google Shape;78;p6"/>
              <p:cNvSpPr/>
              <p:nvPr/>
            </p:nvSpPr>
            <p:spPr>
              <a:xfrm>
                <a:off x="204326" y="-1753769"/>
                <a:ext cx="539700" cy="53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79" name="Google Shape;79;p6"/>
              <p:cNvSpPr/>
              <p:nvPr/>
            </p:nvSpPr>
            <p:spPr>
              <a:xfrm>
                <a:off x="394332" y="-2501916"/>
                <a:ext cx="179700" cy="17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80" name="Google Shape;80;p6"/>
              <p:cNvSpPr/>
              <p:nvPr/>
            </p:nvSpPr>
            <p:spPr>
              <a:xfrm>
                <a:off x="61822" y="-2205032"/>
                <a:ext cx="359400" cy="3594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81" name="Google Shape;81;p6"/>
              <p:cNvSpPr/>
              <p:nvPr/>
            </p:nvSpPr>
            <p:spPr>
              <a:xfrm>
                <a:off x="228078" y="-2715671"/>
                <a:ext cx="72000" cy="72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grpSp>
      <p:pic>
        <p:nvPicPr>
          <p:cNvPr id="82" name="Google Shape;82;p6"/>
          <p:cNvPicPr preferRelativeResize="0"/>
          <p:nvPr/>
        </p:nvPicPr>
        <p:blipFill rotWithShape="1">
          <a:blip r:embed="rId3">
            <a:alphaModFix/>
          </a:blip>
          <a:srcRect/>
          <a:stretch/>
        </p:blipFill>
        <p:spPr>
          <a:xfrm>
            <a:off x="63771" y="64222"/>
            <a:ext cx="916654" cy="916654"/>
          </a:xfrm>
          <a:prstGeom prst="rect">
            <a:avLst/>
          </a:prstGeom>
          <a:noFill/>
          <a:ln>
            <a:noFill/>
          </a:ln>
        </p:spPr>
      </p:pic>
      <p:pic>
        <p:nvPicPr>
          <p:cNvPr id="83" name="Google Shape;83;p6" descr="Engranajes con relleno sólido"/>
          <p:cNvPicPr preferRelativeResize="0"/>
          <p:nvPr/>
        </p:nvPicPr>
        <p:blipFill rotWithShape="1">
          <a:blip r:embed="rId4">
            <a:alphaModFix/>
          </a:blip>
          <a:srcRect/>
          <a:stretch/>
        </p:blipFill>
        <p:spPr>
          <a:xfrm flipH="1">
            <a:off x="7215559" y="3446393"/>
            <a:ext cx="3721418" cy="372141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84"/>
        <p:cNvGrpSpPr/>
        <p:nvPr/>
      </p:nvGrpSpPr>
      <p:grpSpPr>
        <a:xfrm>
          <a:off x="0" y="0"/>
          <a:ext cx="0" cy="0"/>
          <a:chOff x="0" y="0"/>
          <a:chExt cx="0" cy="0"/>
        </a:xfrm>
      </p:grpSpPr>
      <p:sp>
        <p:nvSpPr>
          <p:cNvPr id="85" name="Google Shape;85;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
        <p:nvSpPr>
          <p:cNvPr id="88" name="Google Shape;88;p7"/>
          <p:cNvSpPr/>
          <p:nvPr/>
        </p:nvSpPr>
        <p:spPr>
          <a:xfrm rot="-5400000">
            <a:off x="-2353660" y="2133899"/>
            <a:ext cx="6416939" cy="1659661"/>
          </a:xfrm>
          <a:custGeom>
            <a:avLst/>
            <a:gdLst/>
            <a:ahLst/>
            <a:cxnLst/>
            <a:rect l="l" t="t" r="r" b="b"/>
            <a:pathLst>
              <a:path w="9506576" h="2212881" extrusionOk="0">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89" name="Google Shape;89;p7"/>
          <p:cNvSpPr/>
          <p:nvPr/>
        </p:nvSpPr>
        <p:spPr>
          <a:xfrm rot="5400000" flipH="1">
            <a:off x="-2795647" y="2070531"/>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90" name="Google Shape;90;p7" descr="Engranajes con relleno sólido"/>
          <p:cNvPicPr preferRelativeResize="0"/>
          <p:nvPr/>
        </p:nvPicPr>
        <p:blipFill rotWithShape="1">
          <a:blip r:embed="rId2">
            <a:alphaModFix/>
          </a:blip>
          <a:srcRect/>
          <a:stretch/>
        </p:blipFill>
        <p:spPr>
          <a:xfrm flipH="1">
            <a:off x="6180920" y="73819"/>
            <a:ext cx="7803610" cy="7803635"/>
          </a:xfrm>
          <a:prstGeom prst="rect">
            <a:avLst/>
          </a:prstGeom>
          <a:noFill/>
          <a:ln>
            <a:noFill/>
          </a:ln>
        </p:spPr>
      </p:pic>
      <p:pic>
        <p:nvPicPr>
          <p:cNvPr id="91" name="Google Shape;91;p7"/>
          <p:cNvPicPr preferRelativeResize="0"/>
          <p:nvPr/>
        </p:nvPicPr>
        <p:blipFill rotWithShape="1">
          <a:blip r:embed="rId3">
            <a:alphaModFix/>
          </a:blip>
          <a:srcRect/>
          <a:stretch/>
        </p:blipFill>
        <p:spPr>
          <a:xfrm>
            <a:off x="729962" y="-481211"/>
            <a:ext cx="1909261" cy="1909261"/>
          </a:xfrm>
          <a:prstGeom prst="rect">
            <a:avLst/>
          </a:prstGeom>
          <a:noFill/>
          <a:ln>
            <a:noFill/>
          </a:ln>
        </p:spPr>
      </p:pic>
      <p:pic>
        <p:nvPicPr>
          <p:cNvPr id="92" name="Google Shape;92;p7" descr="Engranajes con relleno sólido"/>
          <p:cNvPicPr preferRelativeResize="0"/>
          <p:nvPr/>
        </p:nvPicPr>
        <p:blipFill rotWithShape="1">
          <a:blip r:embed="rId4">
            <a:alphaModFix/>
          </a:blip>
          <a:srcRect/>
          <a:stretch/>
        </p:blipFill>
        <p:spPr>
          <a:xfrm flipH="1">
            <a:off x="6180920" y="102394"/>
            <a:ext cx="7803000" cy="7803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93"/>
        <p:cNvGrpSpPr/>
        <p:nvPr/>
      </p:nvGrpSpPr>
      <p:grpSpPr>
        <a:xfrm>
          <a:off x="0" y="0"/>
          <a:ext cx="0" cy="0"/>
          <a:chOff x="0" y="0"/>
          <a:chExt cx="0" cy="0"/>
        </a:xfrm>
      </p:grpSpPr>
      <p:sp>
        <p:nvSpPr>
          <p:cNvPr id="94" name="Google Shape;94;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
        <p:nvSpPr>
          <p:cNvPr id="97" name="Google Shape;97;p8"/>
          <p:cNvSpPr/>
          <p:nvPr/>
        </p:nvSpPr>
        <p:spPr>
          <a:xfrm rot="-5400000">
            <a:off x="-2353660" y="2133899"/>
            <a:ext cx="6416939" cy="1659661"/>
          </a:xfrm>
          <a:custGeom>
            <a:avLst/>
            <a:gdLst/>
            <a:ahLst/>
            <a:cxnLst/>
            <a:rect l="l" t="t" r="r" b="b"/>
            <a:pathLst>
              <a:path w="9506576" h="2212881" extrusionOk="0">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98" name="Google Shape;98;p8"/>
          <p:cNvSpPr/>
          <p:nvPr/>
        </p:nvSpPr>
        <p:spPr>
          <a:xfrm rot="5400000">
            <a:off x="-2795647" y="2064399"/>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29962" y="-481211"/>
            <a:ext cx="1909261" cy="1909261"/>
          </a:xfrm>
          <a:prstGeom prst="rect">
            <a:avLst/>
          </a:prstGeom>
          <a:noFill/>
          <a:ln>
            <a:noFill/>
          </a:ln>
        </p:spPr>
      </p:pic>
      <p:sp>
        <p:nvSpPr>
          <p:cNvPr id="100" name="Google Shape;100;p8"/>
          <p:cNvSpPr/>
          <p:nvPr/>
        </p:nvSpPr>
        <p:spPr>
          <a:xfrm rot="5400000">
            <a:off x="5306856" y="1897428"/>
            <a:ext cx="6416939" cy="1659661"/>
          </a:xfrm>
          <a:custGeom>
            <a:avLst/>
            <a:gdLst/>
            <a:ahLst/>
            <a:cxnLst/>
            <a:rect l="l" t="t" r="r" b="b"/>
            <a:pathLst>
              <a:path w="9506576" h="2212881" extrusionOk="0">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01" name="Google Shape;101;p8"/>
          <p:cNvSpPr/>
          <p:nvPr/>
        </p:nvSpPr>
        <p:spPr>
          <a:xfrm rot="-5400000" flipH="1">
            <a:off x="5695109" y="2160651"/>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02"/>
        <p:cNvGrpSpPr/>
        <p:nvPr/>
      </p:nvGrpSpPr>
      <p:grpSpPr>
        <a:xfrm>
          <a:off x="0" y="0"/>
          <a:ext cx="0" cy="0"/>
          <a:chOff x="0" y="0"/>
          <a:chExt cx="0" cy="0"/>
        </a:xfrm>
      </p:grpSpPr>
      <p:sp>
        <p:nvSpPr>
          <p:cNvPr id="103" name="Google Shape;103;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
        <p:nvSpPr>
          <p:cNvPr id="106" name="Google Shape;106;p9"/>
          <p:cNvSpPr/>
          <p:nvPr/>
        </p:nvSpPr>
        <p:spPr>
          <a:xfrm>
            <a:off x="-1182023" y="4117118"/>
            <a:ext cx="10693851" cy="1260634"/>
          </a:xfrm>
          <a:custGeom>
            <a:avLst/>
            <a:gdLst/>
            <a:ahLst/>
            <a:cxnLst/>
            <a:rect l="l" t="t" r="r" b="b"/>
            <a:pathLst>
              <a:path w="7012361" h="1616197" extrusionOk="0">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07" name="Google Shape;107;p9"/>
          <p:cNvSpPr/>
          <p:nvPr/>
        </p:nvSpPr>
        <p:spPr>
          <a:xfrm flipH="1">
            <a:off x="3222256" y="4495800"/>
            <a:ext cx="6292296" cy="1008571"/>
          </a:xfrm>
          <a:custGeom>
            <a:avLst/>
            <a:gdLst/>
            <a:ahLst/>
            <a:cxnLst/>
            <a:rect l="l" t="t" r="r" b="b"/>
            <a:pathLst>
              <a:path w="7069995" h="1172757" extrusionOk="0">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08" name="Google Shape;108;p9"/>
          <p:cNvSpPr/>
          <p:nvPr/>
        </p:nvSpPr>
        <p:spPr>
          <a:xfrm>
            <a:off x="312212" y="3580086"/>
            <a:ext cx="404700" cy="404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09" name="Google Shape;109;p9"/>
          <p:cNvSpPr/>
          <p:nvPr/>
        </p:nvSpPr>
        <p:spPr>
          <a:xfrm>
            <a:off x="454712" y="3018992"/>
            <a:ext cx="134700" cy="134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0" name="Google Shape;110;p9"/>
          <p:cNvSpPr/>
          <p:nvPr/>
        </p:nvSpPr>
        <p:spPr>
          <a:xfrm>
            <a:off x="582236" y="3232152"/>
            <a:ext cx="269400" cy="26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1" name="Google Shape;111;p9"/>
          <p:cNvSpPr/>
          <p:nvPr/>
        </p:nvSpPr>
        <p:spPr>
          <a:xfrm>
            <a:off x="717011" y="2852304"/>
            <a:ext cx="54000" cy="54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2" name="Google Shape;112;p9"/>
          <p:cNvSpPr/>
          <p:nvPr/>
        </p:nvSpPr>
        <p:spPr>
          <a:xfrm>
            <a:off x="8074359" y="3638835"/>
            <a:ext cx="404700" cy="404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3" name="Google Shape;113;p9"/>
          <p:cNvSpPr/>
          <p:nvPr/>
        </p:nvSpPr>
        <p:spPr>
          <a:xfrm>
            <a:off x="8526783" y="3038879"/>
            <a:ext cx="134700" cy="134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4" name="Google Shape;114;p9"/>
          <p:cNvSpPr/>
          <p:nvPr/>
        </p:nvSpPr>
        <p:spPr>
          <a:xfrm>
            <a:off x="8380575" y="3314720"/>
            <a:ext cx="269400" cy="2697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9"/>
          <p:cNvSpPr/>
          <p:nvPr/>
        </p:nvSpPr>
        <p:spPr>
          <a:xfrm>
            <a:off x="8353576" y="2879303"/>
            <a:ext cx="54000" cy="54000"/>
          </a:xfrm>
          <a:prstGeom prst="ellipse">
            <a:avLst/>
          </a:prstGeom>
          <a:solidFill>
            <a:srgbClr val="359D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pic>
        <p:nvPicPr>
          <p:cNvPr id="116" name="Google Shape;116;p9"/>
          <p:cNvPicPr preferRelativeResize="0"/>
          <p:nvPr/>
        </p:nvPicPr>
        <p:blipFill rotWithShape="1">
          <a:blip r:embed="rId2">
            <a:alphaModFix/>
          </a:blip>
          <a:srcRect/>
          <a:stretch/>
        </p:blipFill>
        <p:spPr>
          <a:xfrm>
            <a:off x="0" y="-472893"/>
            <a:ext cx="1908900" cy="1908900"/>
          </a:xfrm>
          <a:prstGeom prst="rect">
            <a:avLst/>
          </a:prstGeom>
          <a:noFill/>
          <a:ln>
            <a:noFill/>
          </a:ln>
        </p:spPr>
      </p:pic>
      <p:pic>
        <p:nvPicPr>
          <p:cNvPr id="117" name="Google Shape;117;p9" descr="Engranajes con relleno sólido"/>
          <p:cNvPicPr preferRelativeResize="0"/>
          <p:nvPr/>
        </p:nvPicPr>
        <p:blipFill rotWithShape="1">
          <a:blip r:embed="rId3">
            <a:alphaModFix/>
          </a:blip>
          <a:srcRect/>
          <a:stretch/>
        </p:blipFill>
        <p:spPr>
          <a:xfrm flipH="1">
            <a:off x="2014799" y="2935855"/>
            <a:ext cx="6717600" cy="67176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el título">
  <p:cSld name="Solo el título">
    <p:bg>
      <p:bgPr>
        <a:blipFill>
          <a:blip r:embed="rId2">
            <a:alphaModFix amt="20000"/>
          </a:blip>
          <a:stretch>
            <a:fillRect/>
          </a:stretch>
        </a:blipFill>
        <a:effectLst/>
      </p:bgPr>
    </p:bg>
    <p:spTree>
      <p:nvGrpSpPr>
        <p:cNvPr id="1" name="Shape 118"/>
        <p:cNvGrpSpPr/>
        <p:nvPr/>
      </p:nvGrpSpPr>
      <p:grpSpPr>
        <a:xfrm>
          <a:off x="0" y="0"/>
          <a:ext cx="0" cy="0"/>
          <a:chOff x="0" y="0"/>
          <a:chExt cx="0" cy="0"/>
        </a:xfrm>
      </p:grpSpPr>
      <p:sp>
        <p:nvSpPr>
          <p:cNvPr id="119" name="Google Shape;119;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42462" y="136975"/>
            <a:ext cx="3963000" cy="20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5200" b="1"/>
              <a:t>Dev_lutions</a:t>
            </a:r>
            <a:endParaRPr sz="5200" b="1"/>
          </a:p>
          <a:p>
            <a:pPr marL="0" lvl="0" indent="0" algn="l" rtl="0">
              <a:spcBef>
                <a:spcPts val="0"/>
              </a:spcBef>
              <a:spcAft>
                <a:spcPts val="0"/>
              </a:spcAft>
              <a:buNone/>
            </a:pPr>
            <a:r>
              <a:rPr lang="es" sz="2400" i="1">
                <a:latin typeface="Comic Sans MS"/>
                <a:ea typeface="Comic Sans MS"/>
                <a:cs typeface="Comic Sans MS"/>
                <a:sym typeface="Comic Sans MS"/>
              </a:rPr>
              <a:t>Tu idea una realidad</a:t>
            </a:r>
            <a:endParaRPr sz="2400" i="1">
              <a:latin typeface="Comic Sans MS"/>
              <a:ea typeface="Comic Sans MS"/>
              <a:cs typeface="Comic Sans MS"/>
              <a:sym typeface="Comic Sans MS"/>
            </a:endParaRPr>
          </a:p>
        </p:txBody>
      </p:sp>
      <p:sp>
        <p:nvSpPr>
          <p:cNvPr id="135" name="Google Shape;135;p13"/>
          <p:cNvSpPr txBox="1">
            <a:spLocks noGrp="1"/>
          </p:cNvSpPr>
          <p:nvPr>
            <p:ph type="subTitle" idx="1"/>
          </p:nvPr>
        </p:nvSpPr>
        <p:spPr>
          <a:xfrm>
            <a:off x="1850875" y="2189575"/>
            <a:ext cx="5423400" cy="12138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440"/>
              <a:buNone/>
            </a:pPr>
            <a:r>
              <a:rPr lang="es" sz="2020"/>
              <a:t>Garcia Vargas Michell Alejandro</a:t>
            </a:r>
            <a:endParaRPr sz="2020"/>
          </a:p>
          <a:p>
            <a:pPr marL="0" lvl="0" indent="0" algn="ctr" rtl="0">
              <a:lnSpc>
                <a:spcPct val="80000"/>
              </a:lnSpc>
              <a:spcBef>
                <a:spcPts val="0"/>
              </a:spcBef>
              <a:spcAft>
                <a:spcPts val="0"/>
              </a:spcAft>
              <a:buSzPts val="440"/>
              <a:buNone/>
            </a:pPr>
            <a:r>
              <a:rPr lang="es" sz="2020"/>
              <a:t>Velázquez Campos Leonardo</a:t>
            </a:r>
            <a:endParaRPr sz="2020"/>
          </a:p>
          <a:p>
            <a:pPr marL="0" lvl="0" indent="0" algn="ctr" rtl="0">
              <a:lnSpc>
                <a:spcPct val="80000"/>
              </a:lnSpc>
              <a:spcBef>
                <a:spcPts val="0"/>
              </a:spcBef>
              <a:spcAft>
                <a:spcPts val="0"/>
              </a:spcAft>
              <a:buSzPts val="440"/>
              <a:buNone/>
            </a:pPr>
            <a:r>
              <a:rPr lang="es" sz="2020"/>
              <a:t>Flores Espinoza Luis Eduardo</a:t>
            </a:r>
            <a:endParaRPr sz="2020"/>
          </a:p>
          <a:p>
            <a:pPr marL="0" lvl="0" indent="0" algn="ctr" rtl="0">
              <a:lnSpc>
                <a:spcPct val="80000"/>
              </a:lnSpc>
              <a:spcBef>
                <a:spcPts val="0"/>
              </a:spcBef>
              <a:spcAft>
                <a:spcPts val="0"/>
              </a:spcAft>
              <a:buSzPts val="440"/>
              <a:buNone/>
            </a:pPr>
            <a:r>
              <a:rPr lang="es" sz="2020"/>
              <a:t>Mendieta Robledo Carlos Abraham</a:t>
            </a:r>
            <a:endParaRPr sz="2020"/>
          </a:p>
        </p:txBody>
      </p:sp>
      <p:sp>
        <p:nvSpPr>
          <p:cNvPr id="136" name="Google Shape;136;p13"/>
          <p:cNvSpPr/>
          <p:nvPr/>
        </p:nvSpPr>
        <p:spPr>
          <a:xfrm>
            <a:off x="84125" y="136975"/>
            <a:ext cx="2114100" cy="61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13"/>
          <p:cNvPicPr preferRelativeResize="0"/>
          <p:nvPr/>
        </p:nvPicPr>
        <p:blipFill>
          <a:blip r:embed="rId3">
            <a:alphaModFix/>
          </a:blip>
          <a:stretch>
            <a:fillRect/>
          </a:stretch>
        </p:blipFill>
        <p:spPr>
          <a:xfrm>
            <a:off x="1245788" y="292900"/>
            <a:ext cx="1896675" cy="189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14"/>
          <p:cNvSpPr/>
          <p:nvPr/>
        </p:nvSpPr>
        <p:spPr>
          <a:xfrm>
            <a:off x="241275" y="133588"/>
            <a:ext cx="4139100" cy="3079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solidFill>
                <a:schemeClr val="lt1"/>
              </a:solidFill>
            </a:endParaRPr>
          </a:p>
        </p:txBody>
      </p:sp>
      <p:sp>
        <p:nvSpPr>
          <p:cNvPr id="143" name="Google Shape;143;p14"/>
          <p:cNvSpPr/>
          <p:nvPr/>
        </p:nvSpPr>
        <p:spPr>
          <a:xfrm>
            <a:off x="4816425" y="133588"/>
            <a:ext cx="3874200" cy="1501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700" b="1"/>
              <a:t>Segmentos de clientes</a:t>
            </a:r>
            <a:endParaRPr sz="1700" b="1"/>
          </a:p>
          <a:p>
            <a:pPr marL="0" lvl="0" indent="0" algn="l" rtl="0">
              <a:spcBef>
                <a:spcPts val="0"/>
              </a:spcBef>
              <a:spcAft>
                <a:spcPts val="0"/>
              </a:spcAft>
              <a:buNone/>
            </a:pPr>
            <a:endParaRPr/>
          </a:p>
          <a:p>
            <a:pPr marL="0" lvl="0" indent="0" algn="l" rtl="0">
              <a:spcBef>
                <a:spcPts val="0"/>
              </a:spcBef>
              <a:spcAft>
                <a:spcPts val="0"/>
              </a:spcAft>
              <a:buNone/>
            </a:pPr>
            <a:r>
              <a:rPr lang="es"/>
              <a:t>Establecimientos de alimentos, como cafeterías. </a:t>
            </a:r>
            <a:endParaRPr/>
          </a:p>
        </p:txBody>
      </p:sp>
      <p:sp>
        <p:nvSpPr>
          <p:cNvPr id="144" name="Google Shape;144;p14"/>
          <p:cNvSpPr/>
          <p:nvPr/>
        </p:nvSpPr>
        <p:spPr>
          <a:xfrm>
            <a:off x="4909125" y="1905150"/>
            <a:ext cx="3841200" cy="1434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solidFill>
                  <a:schemeClr val="lt1"/>
                </a:solidFill>
              </a:rPr>
              <a:t>Relación con el cliente</a:t>
            </a:r>
            <a:endParaRPr sz="1700" b="1">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s">
                <a:solidFill>
                  <a:schemeClr val="lt1"/>
                </a:solidFill>
              </a:rPr>
              <a:t>Relación comercial, laboral, mantenimiento, comunicación, retroalimentación, soporte. </a:t>
            </a:r>
            <a:endParaRPr>
              <a:solidFill>
                <a:schemeClr val="lt1"/>
              </a:solidFill>
            </a:endParaRPr>
          </a:p>
        </p:txBody>
      </p:sp>
      <p:sp>
        <p:nvSpPr>
          <p:cNvPr id="145" name="Google Shape;145;p14"/>
          <p:cNvSpPr/>
          <p:nvPr/>
        </p:nvSpPr>
        <p:spPr>
          <a:xfrm>
            <a:off x="1902525" y="3610413"/>
            <a:ext cx="5000100" cy="12471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t>Canales</a:t>
            </a:r>
            <a:endParaRPr sz="1700" b="1"/>
          </a:p>
          <a:p>
            <a:pPr marL="0" lvl="0" indent="0" algn="l" rtl="0">
              <a:spcBef>
                <a:spcPts val="0"/>
              </a:spcBef>
              <a:spcAft>
                <a:spcPts val="0"/>
              </a:spcAft>
              <a:buNone/>
            </a:pPr>
            <a:r>
              <a:rPr lang="es"/>
              <a:t>Correos electrónicos, llamadas telefónicas, personalmente.</a:t>
            </a:r>
            <a:endParaRPr/>
          </a:p>
        </p:txBody>
      </p:sp>
      <p:sp>
        <p:nvSpPr>
          <p:cNvPr id="146" name="Google Shape;146;p14"/>
          <p:cNvSpPr/>
          <p:nvPr/>
        </p:nvSpPr>
        <p:spPr>
          <a:xfrm>
            <a:off x="388275" y="285988"/>
            <a:ext cx="4139100" cy="3079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solidFill>
                  <a:schemeClr val="lt1"/>
                </a:solidFill>
              </a:rPr>
              <a:t>Propuesta de Valor</a:t>
            </a:r>
            <a:endParaRPr sz="1700" b="1">
              <a:solidFill>
                <a:schemeClr val="lt1"/>
              </a:solidFill>
              <a:highlight>
                <a:schemeClr val="lt1"/>
              </a:highlight>
            </a:endParaRPr>
          </a:p>
          <a:p>
            <a:pPr marL="0" lvl="0" indent="0" algn="ctr" rtl="0">
              <a:spcBef>
                <a:spcPts val="0"/>
              </a:spcBef>
              <a:spcAft>
                <a:spcPts val="0"/>
              </a:spcAft>
              <a:buNone/>
            </a:pPr>
            <a:endParaRPr sz="1700">
              <a:solidFill>
                <a:schemeClr val="lt1"/>
              </a:solidFill>
            </a:endParaRPr>
          </a:p>
          <a:p>
            <a:pPr marL="0" lvl="0" indent="0" algn="just" rtl="0">
              <a:spcBef>
                <a:spcPts val="0"/>
              </a:spcBef>
              <a:spcAft>
                <a:spcPts val="0"/>
              </a:spcAft>
              <a:buNone/>
            </a:pPr>
            <a:r>
              <a:rPr lang="es">
                <a:solidFill>
                  <a:schemeClr val="lt1"/>
                </a:solidFill>
              </a:rPr>
              <a:t>Un sistema para plataformas móviles, el cual ofrezca un servicio de pick-up, con está el cliente de un establecimiento de alimentos (cafetería) podrá realizar el pedido de un producto, un vez confirmado por el cliente, el establecimiento realizará la elaboración del pedido, el cual el cliente podrá recogerlo en el establecimiento, pagando el producto en la aplicación una vez que lo solicita por medios como PayPal. </a:t>
            </a:r>
            <a:endParaRPr>
              <a:solidFill>
                <a:schemeClr val="lt1"/>
              </a:solidFill>
            </a:endParaRPr>
          </a:p>
        </p:txBody>
      </p:sp>
      <p:sp>
        <p:nvSpPr>
          <p:cNvPr id="147" name="Google Shape;147;p14"/>
          <p:cNvSpPr/>
          <p:nvPr/>
        </p:nvSpPr>
        <p:spPr>
          <a:xfrm>
            <a:off x="4968825" y="285988"/>
            <a:ext cx="3874200" cy="1501200"/>
          </a:xfrm>
          <a:prstGeom prst="roundRect">
            <a:avLst>
              <a:gd name="adj" fmla="val 16667"/>
            </a:avLst>
          </a:prstGeom>
          <a:solidFill>
            <a:srgbClr val="A4C2F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700" b="1"/>
              <a:t>Segmentos de clientes</a:t>
            </a:r>
            <a:endParaRPr sz="1700" b="1"/>
          </a:p>
          <a:p>
            <a:pPr marL="0" lvl="0" indent="0" algn="l" rtl="0">
              <a:spcBef>
                <a:spcPts val="0"/>
              </a:spcBef>
              <a:spcAft>
                <a:spcPts val="0"/>
              </a:spcAft>
              <a:buNone/>
            </a:pPr>
            <a:endParaRPr/>
          </a:p>
          <a:p>
            <a:pPr marL="0" lvl="0" indent="0" algn="l" rtl="0">
              <a:spcBef>
                <a:spcPts val="0"/>
              </a:spcBef>
              <a:spcAft>
                <a:spcPts val="0"/>
              </a:spcAft>
              <a:buNone/>
            </a:pPr>
            <a:r>
              <a:rPr lang="es"/>
              <a:t>Establecimientos de alimentos, como cafeterías. </a:t>
            </a:r>
            <a:endParaRPr/>
          </a:p>
        </p:txBody>
      </p:sp>
      <p:sp>
        <p:nvSpPr>
          <p:cNvPr id="148" name="Google Shape;148;p14"/>
          <p:cNvSpPr/>
          <p:nvPr/>
        </p:nvSpPr>
        <p:spPr>
          <a:xfrm>
            <a:off x="2054925" y="3762813"/>
            <a:ext cx="5000100" cy="12471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t>Canales</a:t>
            </a:r>
            <a:endParaRPr sz="1700" b="1"/>
          </a:p>
          <a:p>
            <a:pPr marL="0" lvl="0" indent="0" algn="l" rtl="0">
              <a:spcBef>
                <a:spcPts val="0"/>
              </a:spcBef>
              <a:spcAft>
                <a:spcPts val="0"/>
              </a:spcAft>
              <a:buNone/>
            </a:pPr>
            <a:r>
              <a:rPr lang="es"/>
              <a:t>Correos electrónicos, llamadas telefónicas, personalmente.</a:t>
            </a:r>
            <a:endParaRPr/>
          </a:p>
        </p:txBody>
      </p:sp>
      <p:sp>
        <p:nvSpPr>
          <p:cNvPr id="149" name="Google Shape;149;p14"/>
          <p:cNvSpPr/>
          <p:nvPr/>
        </p:nvSpPr>
        <p:spPr>
          <a:xfrm>
            <a:off x="5061525" y="2057550"/>
            <a:ext cx="3841200" cy="1434900"/>
          </a:xfrm>
          <a:prstGeom prst="roundRect">
            <a:avLst>
              <a:gd name="adj" fmla="val 16667"/>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solidFill>
                  <a:schemeClr val="lt1"/>
                </a:solidFill>
              </a:rPr>
              <a:t>Relación con el cliente</a:t>
            </a:r>
            <a:endParaRPr sz="1700" b="1">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s">
                <a:solidFill>
                  <a:schemeClr val="lt1"/>
                </a:solidFill>
              </a:rPr>
              <a:t>Relación comercial, laboral, mantenimiento, comunicación, retroalimentación, soporte. </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par>
                                <p:cTn id="8" presetID="10" presetClass="entr" presetSubtype="0"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1000"/>
                                        <p:tgtEl>
                                          <p:spTgt spid="146"/>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43"/>
                                        </p:tgtEl>
                                        <p:attrNameLst>
                                          <p:attrName>style.visibility</p:attrName>
                                        </p:attrNameLst>
                                      </p:cBhvr>
                                      <p:to>
                                        <p:strVal val="visible"/>
                                      </p:to>
                                    </p:set>
                                    <p:animEffect transition="in" filter="fade">
                                      <p:cBhvr>
                                        <p:cTn id="14" dur="1000"/>
                                        <p:tgtEl>
                                          <p:spTgt spid="143"/>
                                        </p:tgtEl>
                                      </p:cBhvr>
                                    </p:animEffect>
                                  </p:childTnLst>
                                </p:cTn>
                              </p:par>
                              <p:par>
                                <p:cTn id="15" presetID="10" presetClass="entr" presetSubtype="0" fill="hold" nodeType="with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fade">
                                      <p:cBhvr>
                                        <p:cTn id="17" dur="1000"/>
                                        <p:tgtEl>
                                          <p:spTgt spid="14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44"/>
                                        </p:tgtEl>
                                        <p:attrNameLst>
                                          <p:attrName>style.visibility</p:attrName>
                                        </p:attrNameLst>
                                      </p:cBhvr>
                                      <p:to>
                                        <p:strVal val="visible"/>
                                      </p:to>
                                    </p:set>
                                    <p:animEffect transition="in" filter="fade">
                                      <p:cBhvr>
                                        <p:cTn id="21" dur="1000"/>
                                        <p:tgtEl>
                                          <p:spTgt spid="144"/>
                                        </p:tgtEl>
                                      </p:cBhvr>
                                    </p:animEffect>
                                  </p:childTnLst>
                                </p:cTn>
                              </p:par>
                              <p:par>
                                <p:cTn id="22" presetID="10" presetClass="entr" presetSubtype="0" fill="hold" nodeType="withEffect">
                                  <p:stCondLst>
                                    <p:cond delay="0"/>
                                  </p:stCondLst>
                                  <p:childTnLst>
                                    <p:set>
                                      <p:cBhvr>
                                        <p:cTn id="23" dur="1" fill="hold">
                                          <p:stCondLst>
                                            <p:cond delay="0"/>
                                          </p:stCondLst>
                                        </p:cTn>
                                        <p:tgtEl>
                                          <p:spTgt spid="149"/>
                                        </p:tgtEl>
                                        <p:attrNameLst>
                                          <p:attrName>style.visibility</p:attrName>
                                        </p:attrNameLst>
                                      </p:cBhvr>
                                      <p:to>
                                        <p:strVal val="visible"/>
                                      </p:to>
                                    </p:set>
                                    <p:animEffect transition="in" filter="fade">
                                      <p:cBhvr>
                                        <p:cTn id="24" dur="1000"/>
                                        <p:tgtEl>
                                          <p:spTgt spid="149"/>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45"/>
                                        </p:tgtEl>
                                        <p:attrNameLst>
                                          <p:attrName>style.visibility</p:attrName>
                                        </p:attrNameLst>
                                      </p:cBhvr>
                                      <p:to>
                                        <p:strVal val="visible"/>
                                      </p:to>
                                    </p:set>
                                    <p:animEffect transition="in" filter="fade">
                                      <p:cBhvr>
                                        <p:cTn id="28" dur="1000"/>
                                        <p:tgtEl>
                                          <p:spTgt spid="145"/>
                                        </p:tgtEl>
                                      </p:cBhvr>
                                    </p:animEffect>
                                  </p:childTnLst>
                                </p:cTn>
                              </p:par>
                              <p:par>
                                <p:cTn id="29" presetID="10" presetClass="entr" presetSubtype="0" fill="hold" nodeType="withEffect">
                                  <p:stCondLst>
                                    <p:cond delay="0"/>
                                  </p:stCondLst>
                                  <p:childTnLst>
                                    <p:set>
                                      <p:cBhvr>
                                        <p:cTn id="30" dur="1" fill="hold">
                                          <p:stCondLst>
                                            <p:cond delay="0"/>
                                          </p:stCondLst>
                                        </p:cTn>
                                        <p:tgtEl>
                                          <p:spTgt spid="148"/>
                                        </p:tgtEl>
                                        <p:attrNameLst>
                                          <p:attrName>style.visibility</p:attrName>
                                        </p:attrNameLst>
                                      </p:cBhvr>
                                      <p:to>
                                        <p:strVal val="visible"/>
                                      </p:to>
                                    </p:set>
                                    <p:animEffect transition="in" filter="fade">
                                      <p:cBhvr>
                                        <p:cTn id="31"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5"/>
          <p:cNvSpPr/>
          <p:nvPr/>
        </p:nvSpPr>
        <p:spPr>
          <a:xfrm>
            <a:off x="226700" y="156350"/>
            <a:ext cx="3513600" cy="17805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t>Actividades Clave</a:t>
            </a:r>
            <a:endParaRPr sz="1700" b="1"/>
          </a:p>
          <a:p>
            <a:pPr marL="0" lvl="0" indent="0" algn="l" rtl="0">
              <a:spcBef>
                <a:spcPts val="0"/>
              </a:spcBef>
              <a:spcAft>
                <a:spcPts val="0"/>
              </a:spcAft>
              <a:buNone/>
            </a:pPr>
            <a:endParaRPr sz="1700"/>
          </a:p>
          <a:p>
            <a:pPr marL="0" lvl="0" indent="0" algn="l" rtl="0">
              <a:spcBef>
                <a:spcPts val="0"/>
              </a:spcBef>
              <a:spcAft>
                <a:spcPts val="0"/>
              </a:spcAft>
              <a:buNone/>
            </a:pPr>
            <a:r>
              <a:rPr lang="es"/>
              <a:t>Diseño,planeación, análisis, desarrollo,</a:t>
            </a:r>
            <a:endParaRPr/>
          </a:p>
          <a:p>
            <a:pPr marL="0" lvl="0" indent="0" algn="l" rtl="0">
              <a:spcBef>
                <a:spcPts val="0"/>
              </a:spcBef>
              <a:spcAft>
                <a:spcPts val="0"/>
              </a:spcAft>
              <a:buNone/>
            </a:pPr>
            <a:r>
              <a:rPr lang="es"/>
              <a:t>documentación, </a:t>
            </a:r>
            <a:endParaRPr/>
          </a:p>
        </p:txBody>
      </p:sp>
      <p:sp>
        <p:nvSpPr>
          <p:cNvPr id="155" name="Google Shape;155;p15"/>
          <p:cNvSpPr/>
          <p:nvPr/>
        </p:nvSpPr>
        <p:spPr>
          <a:xfrm>
            <a:off x="185150" y="2185963"/>
            <a:ext cx="3989400" cy="11901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t>Aliados (Pa</a:t>
            </a:r>
            <a:endParaRPr/>
          </a:p>
        </p:txBody>
      </p:sp>
      <p:sp>
        <p:nvSpPr>
          <p:cNvPr id="156" name="Google Shape;156;p15"/>
          <p:cNvSpPr/>
          <p:nvPr/>
        </p:nvSpPr>
        <p:spPr>
          <a:xfrm>
            <a:off x="4216150" y="123200"/>
            <a:ext cx="4590300" cy="18468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t>Recursos clave</a:t>
            </a:r>
            <a:endParaRPr sz="1700" b="1"/>
          </a:p>
          <a:p>
            <a:pPr marL="0" lvl="0" indent="0" algn="l" rtl="0">
              <a:spcBef>
                <a:spcPts val="0"/>
              </a:spcBef>
              <a:spcAft>
                <a:spcPts val="0"/>
              </a:spcAft>
              <a:buNone/>
            </a:pPr>
            <a:endParaRPr/>
          </a:p>
          <a:p>
            <a:pPr marL="0" lvl="0" indent="0" algn="l" rtl="0">
              <a:spcBef>
                <a:spcPts val="0"/>
              </a:spcBef>
              <a:spcAft>
                <a:spcPts val="0"/>
              </a:spcAft>
              <a:buNone/>
            </a:pPr>
            <a:r>
              <a:rPr lang="es"/>
              <a:t>Computaesarrollo de Google y Apple.</a:t>
            </a:r>
            <a:endParaRPr/>
          </a:p>
        </p:txBody>
      </p:sp>
      <p:sp>
        <p:nvSpPr>
          <p:cNvPr id="157" name="Google Shape;157;p15"/>
          <p:cNvSpPr/>
          <p:nvPr/>
        </p:nvSpPr>
        <p:spPr>
          <a:xfrm>
            <a:off x="226700" y="3625175"/>
            <a:ext cx="3906300" cy="12426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4579200" y="2179600"/>
            <a:ext cx="4139100" cy="26883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379100" y="3777575"/>
            <a:ext cx="3906300" cy="1242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t>Estructura de costos</a:t>
            </a:r>
            <a:endParaRPr sz="1700" b="1"/>
          </a:p>
          <a:p>
            <a:pPr marL="0" lvl="0" indent="0" algn="l" rtl="0">
              <a:spcBef>
                <a:spcPts val="0"/>
              </a:spcBef>
              <a:spcAft>
                <a:spcPts val="0"/>
              </a:spcAft>
              <a:buNone/>
            </a:pPr>
            <a:r>
              <a:rPr lang="es"/>
              <a:t>Recursos de cómputo, internet, luz, recursos de investigación para confirmar la viabilidad, base de datos, licencia de publicación de app.</a:t>
            </a:r>
            <a:endParaRPr/>
          </a:p>
        </p:txBody>
      </p:sp>
      <p:sp>
        <p:nvSpPr>
          <p:cNvPr id="160" name="Google Shape;160;p15"/>
          <p:cNvSpPr/>
          <p:nvPr/>
        </p:nvSpPr>
        <p:spPr>
          <a:xfrm>
            <a:off x="4731600" y="2332000"/>
            <a:ext cx="4139100" cy="2688300"/>
          </a:xfrm>
          <a:prstGeom prst="roundRect">
            <a:avLst>
              <a:gd name="adj" fmla="val 16667"/>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solidFill>
                  <a:schemeClr val="lt1"/>
                </a:solidFill>
              </a:rPr>
              <a:t>Flujo de Ingreso</a:t>
            </a:r>
            <a:endParaRPr sz="1700" b="1">
              <a:solidFill>
                <a:schemeClr val="lt1"/>
              </a:solidFill>
            </a:endParaRPr>
          </a:p>
          <a:p>
            <a:pPr marL="0" lvl="0" indent="0" algn="l" rtl="0">
              <a:spcBef>
                <a:spcPts val="0"/>
              </a:spcBef>
              <a:spcAft>
                <a:spcPts val="0"/>
              </a:spcAft>
              <a:buNone/>
            </a:pPr>
            <a:r>
              <a:rPr lang="es" sz="1500">
                <a:solidFill>
                  <a:schemeClr val="lt1"/>
                </a:solidFill>
              </a:rPr>
              <a:t>Los ingresos provendrían de una comisión atribuida a cada transacción (12%), la cual se realizará vía PayPal, dicha comisión tomaría en cuenta la comisión del banco que realiza la transferencia (3% aprox), dando un total de comisión de 15%</a:t>
            </a:r>
            <a:endParaRPr sz="1500">
              <a:solidFill>
                <a:schemeClr val="lt1"/>
              </a:solidFill>
            </a:endParaRPr>
          </a:p>
        </p:txBody>
      </p:sp>
      <p:sp>
        <p:nvSpPr>
          <p:cNvPr id="161" name="Google Shape;161;p15"/>
          <p:cNvSpPr/>
          <p:nvPr/>
        </p:nvSpPr>
        <p:spPr>
          <a:xfrm>
            <a:off x="4368550" y="275600"/>
            <a:ext cx="4590300" cy="1846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t>Recursos clave</a:t>
            </a:r>
            <a:endParaRPr sz="1700" b="1"/>
          </a:p>
          <a:p>
            <a:pPr marL="0" lvl="0" indent="0" algn="l" rtl="0">
              <a:spcBef>
                <a:spcPts val="0"/>
              </a:spcBef>
              <a:spcAft>
                <a:spcPts val="0"/>
              </a:spcAft>
              <a:buNone/>
            </a:pPr>
            <a:endParaRPr/>
          </a:p>
          <a:p>
            <a:pPr marL="0" lvl="0" indent="0" algn="l" rtl="0">
              <a:spcBef>
                <a:spcPts val="0"/>
              </a:spcBef>
              <a:spcAft>
                <a:spcPts val="0"/>
              </a:spcAft>
              <a:buNone/>
            </a:pPr>
            <a:r>
              <a:rPr lang="es"/>
              <a:t>Computadoras, ingenieros de software, internet, luz, área laboral, licencias de desarrollo de Google y Apple.</a:t>
            </a:r>
            <a:endParaRPr/>
          </a:p>
        </p:txBody>
      </p:sp>
      <p:sp>
        <p:nvSpPr>
          <p:cNvPr id="162" name="Google Shape;162;p15"/>
          <p:cNvSpPr/>
          <p:nvPr/>
        </p:nvSpPr>
        <p:spPr>
          <a:xfrm>
            <a:off x="337550" y="2338363"/>
            <a:ext cx="3989400" cy="1190100"/>
          </a:xfrm>
          <a:prstGeom prst="roundRect">
            <a:avLst>
              <a:gd name="adj" fmla="val 16667"/>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solidFill>
                  <a:schemeClr val="lt1"/>
                </a:solidFill>
              </a:rPr>
              <a:t>Aliados (Partners Clave)</a:t>
            </a:r>
            <a:endParaRPr sz="1700" b="1">
              <a:solidFill>
                <a:schemeClr val="lt1"/>
              </a:solidFill>
            </a:endParaRPr>
          </a:p>
          <a:p>
            <a:pPr marL="0" lvl="0" indent="0" algn="l" rtl="0">
              <a:spcBef>
                <a:spcPts val="0"/>
              </a:spcBef>
              <a:spcAft>
                <a:spcPts val="0"/>
              </a:spcAft>
              <a:buNone/>
            </a:pPr>
            <a:endParaRPr sz="1700" b="1">
              <a:solidFill>
                <a:schemeClr val="lt1"/>
              </a:solidFill>
            </a:endParaRPr>
          </a:p>
          <a:p>
            <a:pPr marL="0" lvl="0" indent="0" algn="l" rtl="0">
              <a:spcBef>
                <a:spcPts val="0"/>
              </a:spcBef>
              <a:spcAft>
                <a:spcPts val="0"/>
              </a:spcAft>
              <a:buNone/>
            </a:pPr>
            <a:r>
              <a:rPr lang="es">
                <a:solidFill>
                  <a:schemeClr val="lt1"/>
                </a:solidFill>
              </a:rPr>
              <a:t>El cliente (cafeterías)</a:t>
            </a:r>
            <a:endParaRPr>
              <a:solidFill>
                <a:schemeClr val="lt1"/>
              </a:solidFill>
            </a:endParaRPr>
          </a:p>
        </p:txBody>
      </p:sp>
      <p:sp>
        <p:nvSpPr>
          <p:cNvPr id="163" name="Google Shape;163;p15"/>
          <p:cNvSpPr/>
          <p:nvPr/>
        </p:nvSpPr>
        <p:spPr>
          <a:xfrm>
            <a:off x="379100" y="308750"/>
            <a:ext cx="3513600" cy="1780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700" b="1"/>
              <a:t>Actividades Clave</a:t>
            </a:r>
            <a:endParaRPr sz="1700" b="1"/>
          </a:p>
          <a:p>
            <a:pPr marL="0" lvl="0" indent="0" algn="l" rtl="0">
              <a:spcBef>
                <a:spcPts val="0"/>
              </a:spcBef>
              <a:spcAft>
                <a:spcPts val="0"/>
              </a:spcAft>
              <a:buNone/>
            </a:pPr>
            <a:endParaRPr sz="1700"/>
          </a:p>
          <a:p>
            <a:pPr marL="0" lvl="0" indent="0" algn="l" rtl="0">
              <a:spcBef>
                <a:spcPts val="0"/>
              </a:spcBef>
              <a:spcAft>
                <a:spcPts val="0"/>
              </a:spcAft>
              <a:buNone/>
            </a:pPr>
            <a:r>
              <a:rPr lang="es"/>
              <a:t>Diseño,planeación, análisis, desarrollo,</a:t>
            </a:r>
            <a:endParaRPr/>
          </a:p>
          <a:p>
            <a:pPr marL="0" lvl="0" indent="0" algn="l" rtl="0">
              <a:spcBef>
                <a:spcPts val="0"/>
              </a:spcBef>
              <a:spcAft>
                <a:spcPts val="0"/>
              </a:spcAft>
              <a:buNone/>
            </a:pPr>
            <a:r>
              <a:rPr lang="es"/>
              <a:t>documentación, distribución del sistema,  y la recolección de requerimientos del cliente.</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par>
                                <p:cTn id="8" presetID="10" presetClass="entr" presetSubtype="0" fill="hold"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fade">
                                      <p:cBhvr>
                                        <p:cTn id="10" dur="1000"/>
                                        <p:tgtEl>
                                          <p:spTgt spid="163"/>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55"/>
                                        </p:tgtEl>
                                        <p:attrNameLst>
                                          <p:attrName>style.visibility</p:attrName>
                                        </p:attrNameLst>
                                      </p:cBhvr>
                                      <p:to>
                                        <p:strVal val="visible"/>
                                      </p:to>
                                    </p:set>
                                    <p:animEffect transition="in" filter="fade">
                                      <p:cBhvr>
                                        <p:cTn id="14" dur="1000"/>
                                        <p:tgtEl>
                                          <p:spTgt spid="155"/>
                                        </p:tgtEl>
                                      </p:cBhvr>
                                    </p:animEffect>
                                  </p:childTnLst>
                                </p:cTn>
                              </p:par>
                              <p:par>
                                <p:cTn id="15" presetID="10" presetClass="entr" presetSubtype="0" fill="hold" nodeType="with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1000"/>
                                        <p:tgtEl>
                                          <p:spTgt spid="157"/>
                                        </p:tgtEl>
                                      </p:cBhvr>
                                    </p:animEffect>
                                  </p:childTnLst>
                                </p:cTn>
                              </p:par>
                              <p:par>
                                <p:cTn id="22" presetID="10" presetClass="entr" presetSubtype="0" fill="hold" nodeType="withEffect">
                                  <p:stCondLst>
                                    <p:cond delay="0"/>
                                  </p:stCondLst>
                                  <p:childTnLst>
                                    <p:set>
                                      <p:cBhvr>
                                        <p:cTn id="23" dur="1" fill="hold">
                                          <p:stCondLst>
                                            <p:cond delay="0"/>
                                          </p:stCondLst>
                                        </p:cTn>
                                        <p:tgtEl>
                                          <p:spTgt spid="159"/>
                                        </p:tgtEl>
                                        <p:attrNameLst>
                                          <p:attrName>style.visibility</p:attrName>
                                        </p:attrNameLst>
                                      </p:cBhvr>
                                      <p:to>
                                        <p:strVal val="visible"/>
                                      </p:to>
                                    </p:set>
                                    <p:animEffect transition="in" filter="fade">
                                      <p:cBhvr>
                                        <p:cTn id="24" dur="1000"/>
                                        <p:tgtEl>
                                          <p:spTgt spid="159"/>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56"/>
                                        </p:tgtEl>
                                        <p:attrNameLst>
                                          <p:attrName>style.visibility</p:attrName>
                                        </p:attrNameLst>
                                      </p:cBhvr>
                                      <p:to>
                                        <p:strVal val="visible"/>
                                      </p:to>
                                    </p:set>
                                    <p:animEffect transition="in" filter="fade">
                                      <p:cBhvr>
                                        <p:cTn id="28" dur="1000"/>
                                        <p:tgtEl>
                                          <p:spTgt spid="156"/>
                                        </p:tgtEl>
                                      </p:cBhvr>
                                    </p:animEffect>
                                  </p:childTnLst>
                                </p:cTn>
                              </p:par>
                              <p:par>
                                <p:cTn id="29" presetID="10"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animEffect transition="in" filter="fade">
                                      <p:cBhvr>
                                        <p:cTn id="31" dur="1000"/>
                                        <p:tgtEl>
                                          <p:spTgt spid="161"/>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fade">
                                      <p:cBhvr>
                                        <p:cTn id="35" dur="1000"/>
                                        <p:tgtEl>
                                          <p:spTgt spid="158"/>
                                        </p:tgtEl>
                                      </p:cBhvr>
                                    </p:animEffect>
                                  </p:childTnLst>
                                </p:cTn>
                              </p:par>
                              <p:par>
                                <p:cTn id="36" presetID="10" presetClass="entr" presetSubtype="0" fill="hold" nodeType="withEffect">
                                  <p:stCondLst>
                                    <p:cond delay="0"/>
                                  </p:stCondLst>
                                  <p:childTnLst>
                                    <p:set>
                                      <p:cBhvr>
                                        <p:cTn id="37" dur="1" fill="hold">
                                          <p:stCondLst>
                                            <p:cond delay="0"/>
                                          </p:stCondLst>
                                        </p:cTn>
                                        <p:tgtEl>
                                          <p:spTgt spid="160"/>
                                        </p:tgtEl>
                                        <p:attrNameLst>
                                          <p:attrName>style.visibility</p:attrName>
                                        </p:attrNameLst>
                                      </p:cBhvr>
                                      <p:to>
                                        <p:strVal val="visible"/>
                                      </p:to>
                                    </p:set>
                                    <p:animEffect transition="in" filter="fade">
                                      <p:cBhvr>
                                        <p:cTn id="38"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v_lutio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Presentación en pantalla (16:9)</PresentationFormat>
  <Paragraphs>47</Paragraphs>
  <Slides>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Ubuntu Medium</vt:lpstr>
      <vt:lpstr>Calibri</vt:lpstr>
      <vt:lpstr>Comic Sans MS</vt:lpstr>
      <vt:lpstr>Dev_lutions</vt:lpstr>
      <vt:lpstr>Dev_lutions Tu idea una realidad</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Dev_lutions Tu idea una realidad</dc:title>
  <cp:lastModifiedBy>Michell GV</cp:lastModifiedBy>
  <cp:revision>1</cp:revision>
  <dcterms:modified xsi:type="dcterms:W3CDTF">2023-01-23T18:40:11Z</dcterms:modified>
</cp:coreProperties>
</file>