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Ubuntu"/>
      <p:regular r:id="rId10"/>
      <p:bold r:id="rId11"/>
      <p:italic r:id="rId12"/>
      <p:boldItalic r:id="rId13"/>
    </p:embeddedFont>
    <p:embeddedFont>
      <p:font typeface="Ubuntu Medium"/>
      <p:regular r:id="rId14"/>
      <p:bold r:id="rId15"/>
      <p:italic r:id="rId16"/>
      <p:boldItalic r:id="rId17"/>
    </p:embeddedFont>
    <p:embeddedFont>
      <p:font typeface="Kalam"/>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74"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Ubuntu-bold.fntdata"/><Relationship Id="rId10" Type="http://schemas.openxmlformats.org/officeDocument/2006/relationships/font" Target="fonts/Ubuntu-regular.fntdata"/><Relationship Id="rId13" Type="http://schemas.openxmlformats.org/officeDocument/2006/relationships/font" Target="fonts/Ubuntu-boldItalic.fntdata"/><Relationship Id="rId12" Type="http://schemas.openxmlformats.org/officeDocument/2006/relationships/font" Target="fonts/Ubuntu-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Medium-bold.fntdata"/><Relationship Id="rId14" Type="http://schemas.openxmlformats.org/officeDocument/2006/relationships/font" Target="fonts/UbuntuMedium-regular.fntdata"/><Relationship Id="rId17" Type="http://schemas.openxmlformats.org/officeDocument/2006/relationships/font" Target="fonts/UbuntuMedium-boldItalic.fntdata"/><Relationship Id="rId16" Type="http://schemas.openxmlformats.org/officeDocument/2006/relationships/font" Target="fonts/UbuntuMedium-italic.fntdata"/><Relationship Id="rId5" Type="http://schemas.openxmlformats.org/officeDocument/2006/relationships/notesMaster" Target="notesMasters/notesMaster1.xml"/><Relationship Id="rId19" Type="http://schemas.openxmlformats.org/officeDocument/2006/relationships/font" Target="fonts/Kalam-bold.fntdata"/><Relationship Id="rId6" Type="http://schemas.openxmlformats.org/officeDocument/2006/relationships/slide" Target="slides/slide1.xml"/><Relationship Id="rId18" Type="http://schemas.openxmlformats.org/officeDocument/2006/relationships/font" Target="fonts/Kalam-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b5ee267b6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b5ee267b6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b5ee267b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b5ee267b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b5ee267b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b5ee267b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9" name="Shape 9"/>
        <p:cNvGrpSpPr/>
        <p:nvPr/>
      </p:nvGrpSpPr>
      <p:grpSpPr>
        <a:xfrm>
          <a:off x="0" y="0"/>
          <a:ext cx="0" cy="0"/>
          <a:chOff x="0" y="0"/>
          <a:chExt cx="0" cy="0"/>
        </a:xfrm>
      </p:grpSpPr>
      <p:sp>
        <p:nvSpPr>
          <p:cNvPr id="10" name="Google Shape;10;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 name="Google Shape;11;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grpSp>
        <p:nvGrpSpPr>
          <p:cNvPr id="13" name="Google Shape;13;p2"/>
          <p:cNvGrpSpPr/>
          <p:nvPr/>
        </p:nvGrpSpPr>
        <p:grpSpPr>
          <a:xfrm>
            <a:off x="-1182055" y="-264754"/>
            <a:ext cx="12119745" cy="7432787"/>
            <a:chOff x="-1313038" y="396717"/>
            <a:chExt cx="16159660" cy="9910383"/>
          </a:xfrm>
        </p:grpSpPr>
        <p:sp>
          <p:nvSpPr>
            <p:cNvPr id="14" name="Google Shape;14;p2"/>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5" name="Google Shape;15;p2"/>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16" name="Google Shape;16;p2"/>
            <p:cNvGrpSpPr/>
            <p:nvPr/>
          </p:nvGrpSpPr>
          <p:grpSpPr>
            <a:xfrm>
              <a:off x="-1313038" y="4599529"/>
              <a:ext cx="16159660" cy="5707571"/>
              <a:chOff x="-1788051" y="-2715671"/>
              <a:chExt cx="16159660" cy="5707571"/>
            </a:xfrm>
          </p:grpSpPr>
          <p:sp>
            <p:nvSpPr>
              <p:cNvPr id="17" name="Google Shape;17;p2"/>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8" name="Google Shape;18;p2"/>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19" name="Google Shape;19;p2"/>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20" name="Google Shape;20;p2"/>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1" name="Google Shape;21;p2"/>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2" name="Google Shape;22;p2"/>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3" name="Google Shape;23;p2"/>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sp>
        <p:nvSpPr>
          <p:cNvPr id="24" name="Google Shape;24;p2"/>
          <p:cNvSpPr txBox="1"/>
          <p:nvPr/>
        </p:nvSpPr>
        <p:spPr>
          <a:xfrm>
            <a:off x="7057246" y="49755"/>
            <a:ext cx="2071800" cy="37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lang="es-419" sz="1400">
                <a:solidFill>
                  <a:srgbClr val="FFFFFF"/>
                </a:solidFill>
                <a:latin typeface="Arial"/>
                <a:ea typeface="Arial"/>
                <a:cs typeface="Arial"/>
                <a:sym typeface="Arial"/>
              </a:rPr>
              <a:t>Tu idea una realidad</a:t>
            </a:r>
            <a:endParaRPr sz="800">
              <a:solidFill>
                <a:schemeClr val="dk1"/>
              </a:solidFill>
              <a:latin typeface="Calibri"/>
              <a:ea typeface="Calibri"/>
              <a:cs typeface="Calibri"/>
              <a:sym typeface="Calibri"/>
            </a:endParaRPr>
          </a:p>
        </p:txBody>
      </p:sp>
      <p:sp>
        <p:nvSpPr>
          <p:cNvPr id="25" name="Google Shape;25;p2"/>
          <p:cNvSpPr txBox="1"/>
          <p:nvPr/>
        </p:nvSpPr>
        <p:spPr>
          <a:xfrm>
            <a:off x="105458" y="4438364"/>
            <a:ext cx="1755000" cy="652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s-419" sz="800">
                <a:solidFill>
                  <a:srgbClr val="FFFFFF"/>
                </a:solidFill>
                <a:latin typeface="Ubuntu Medium"/>
                <a:ea typeface="Ubuntu Medium"/>
                <a:cs typeface="Ubuntu Medium"/>
                <a:sym typeface="Ubuntu Medium"/>
              </a:rPr>
              <a:t>Av. Valle de Mompani #383-59</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s-419" sz="800">
                <a:solidFill>
                  <a:srgbClr val="FFFFFF"/>
                </a:solidFill>
                <a:latin typeface="Ubuntu Medium"/>
                <a:ea typeface="Ubuntu Medium"/>
                <a:cs typeface="Ubuntu Medium"/>
                <a:sym typeface="Ubuntu Medium"/>
              </a:rPr>
              <a:t>Fracc. Valle de Santiago C.P. 76116</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s-419" sz="800">
                <a:solidFill>
                  <a:srgbClr val="FFFFFF"/>
                </a:solidFill>
                <a:latin typeface="Ubuntu Medium"/>
                <a:ea typeface="Ubuntu Medium"/>
                <a:cs typeface="Ubuntu Medium"/>
                <a:sym typeface="Ubuntu Medium"/>
              </a:rPr>
              <a:t>+52 (442) 439-2997</a:t>
            </a:r>
            <a:endParaRPr sz="800">
              <a:solidFill>
                <a:schemeClr val="dk1"/>
              </a:solidFill>
              <a:latin typeface="Calibri"/>
              <a:ea typeface="Calibri"/>
              <a:cs typeface="Calibri"/>
              <a:sym typeface="Calibri"/>
            </a:endParaRPr>
          </a:p>
        </p:txBody>
      </p:sp>
      <p:pic>
        <p:nvPicPr>
          <p:cNvPr id="26" name="Google Shape;26;p2"/>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pic>
        <p:nvPicPr>
          <p:cNvPr descr="Engranajes con relleno sólido" id="27" name="Google Shape;27;p2"/>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2" name="Shape 122"/>
        <p:cNvGrpSpPr/>
        <p:nvPr/>
      </p:nvGrpSpPr>
      <p:grpSpPr>
        <a:xfrm>
          <a:off x="0" y="0"/>
          <a:ext cx="0" cy="0"/>
          <a:chOff x="0" y="0"/>
          <a:chExt cx="0" cy="0"/>
        </a:xfrm>
      </p:grpSpPr>
      <p:sp>
        <p:nvSpPr>
          <p:cNvPr id="123" name="Google Shape;123;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28" name="Shape 28"/>
        <p:cNvGrpSpPr/>
        <p:nvPr/>
      </p:nvGrpSpPr>
      <p:grpSpPr>
        <a:xfrm>
          <a:off x="0" y="0"/>
          <a:ext cx="0" cy="0"/>
          <a:chOff x="0" y="0"/>
          <a:chExt cx="0" cy="0"/>
        </a:xfrm>
      </p:grpSpPr>
      <p:sp>
        <p:nvSpPr>
          <p:cNvPr id="29" name="Google Shape;29;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grpSp>
        <p:nvGrpSpPr>
          <p:cNvPr id="32" name="Google Shape;32;p3"/>
          <p:cNvGrpSpPr/>
          <p:nvPr/>
        </p:nvGrpSpPr>
        <p:grpSpPr>
          <a:xfrm>
            <a:off x="-1182055" y="-264754"/>
            <a:ext cx="12119745" cy="7432787"/>
            <a:chOff x="-1313038" y="396717"/>
            <a:chExt cx="16159660" cy="9910383"/>
          </a:xfrm>
        </p:grpSpPr>
        <p:sp>
          <p:nvSpPr>
            <p:cNvPr id="33" name="Google Shape;33;p3"/>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4" name="Google Shape;34;p3"/>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35" name="Google Shape;35;p3"/>
            <p:cNvGrpSpPr/>
            <p:nvPr/>
          </p:nvGrpSpPr>
          <p:grpSpPr>
            <a:xfrm>
              <a:off x="-1313038" y="4599529"/>
              <a:ext cx="16159660" cy="5707571"/>
              <a:chOff x="-1788051" y="-2715671"/>
              <a:chExt cx="16159660" cy="5707571"/>
            </a:xfrm>
          </p:grpSpPr>
          <p:sp>
            <p:nvSpPr>
              <p:cNvPr id="36" name="Google Shape;36;p3"/>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7" name="Google Shape;37;p3"/>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38" name="Google Shape;38;p3"/>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39" name="Google Shape;39;p3"/>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0" name="Google Shape;40;p3"/>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1" name="Google Shape;41;p3"/>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2" name="Google Shape;42;p3"/>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pic>
        <p:nvPicPr>
          <p:cNvPr descr="Engranajes con relleno sólido" id="43" name="Google Shape;43;p3"/>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44" name="Google Shape;44;p3"/>
          <p:cNvPicPr preferRelativeResize="0"/>
          <p:nvPr/>
        </p:nvPicPr>
        <p:blipFill rotWithShape="1">
          <a:blip r:embed="rId4">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45" name="Shape 45"/>
        <p:cNvGrpSpPr/>
        <p:nvPr/>
      </p:nvGrpSpPr>
      <p:grpSpPr>
        <a:xfrm>
          <a:off x="0" y="0"/>
          <a:ext cx="0" cy="0"/>
          <a:chOff x="0" y="0"/>
          <a:chExt cx="0" cy="0"/>
        </a:xfrm>
      </p:grpSpPr>
      <p:sp>
        <p:nvSpPr>
          <p:cNvPr id="46" name="Google Shape;4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grpSp>
        <p:nvGrpSpPr>
          <p:cNvPr id="49" name="Google Shape;49;p4"/>
          <p:cNvGrpSpPr/>
          <p:nvPr/>
        </p:nvGrpSpPr>
        <p:grpSpPr>
          <a:xfrm>
            <a:off x="-1063976" y="-264754"/>
            <a:ext cx="10578839" cy="5798580"/>
            <a:chOff x="-1155600" y="396717"/>
            <a:chExt cx="14105118" cy="7731440"/>
          </a:xfrm>
        </p:grpSpPr>
        <p:sp>
          <p:nvSpPr>
            <p:cNvPr id="50" name="Google Shape;50;p4"/>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51" name="Google Shape;51;p4"/>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52" name="Google Shape;52;p4"/>
            <p:cNvSpPr/>
            <p:nvPr/>
          </p:nvSpPr>
          <p:spPr>
            <a:xfrm flipH="1">
              <a:off x="4553899" y="6782418"/>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pic>
        <p:nvPicPr>
          <p:cNvPr descr="Engranajes con relleno sólido" id="53" name="Google Shape;53;p4"/>
          <p:cNvPicPr preferRelativeResize="0"/>
          <p:nvPr/>
        </p:nvPicPr>
        <p:blipFill rotWithShape="1">
          <a:blip r:embed="rId2">
            <a:alphaModFix/>
          </a:blip>
          <a:srcRect b="0" l="0" r="0" t="0"/>
          <a:stretch/>
        </p:blipFill>
        <p:spPr>
          <a:xfrm flipH="1" rot="2730442">
            <a:off x="7135966" y="-2313709"/>
            <a:ext cx="3721418" cy="3721418"/>
          </a:xfrm>
          <a:prstGeom prst="rect">
            <a:avLst/>
          </a:prstGeom>
          <a:noFill/>
          <a:ln>
            <a:noFill/>
          </a:ln>
        </p:spPr>
      </p:pic>
      <p:pic>
        <p:nvPicPr>
          <p:cNvPr descr="Engranajes con relleno sólido" id="54" name="Google Shape;54;p4"/>
          <p:cNvPicPr preferRelativeResize="0"/>
          <p:nvPr/>
        </p:nvPicPr>
        <p:blipFill rotWithShape="1">
          <a:blip r:embed="rId2">
            <a:alphaModFix/>
          </a:blip>
          <a:srcRect b="0" l="0" r="0" t="0"/>
          <a:stretch/>
        </p:blipFill>
        <p:spPr>
          <a:xfrm flipH="1" rot="5221080">
            <a:off x="-2007027" y="3428269"/>
            <a:ext cx="3721418" cy="3721418"/>
          </a:xfrm>
          <a:prstGeom prst="rect">
            <a:avLst/>
          </a:prstGeom>
          <a:noFill/>
          <a:ln>
            <a:noFill/>
          </a:ln>
        </p:spPr>
      </p:pic>
      <p:pic>
        <p:nvPicPr>
          <p:cNvPr id="55" name="Google Shape;55;p4"/>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6" name="Shape 56"/>
        <p:cNvGrpSpPr/>
        <p:nvPr/>
      </p:nvGrpSpPr>
      <p:grpSpPr>
        <a:xfrm>
          <a:off x="0" y="0"/>
          <a:ext cx="0" cy="0"/>
          <a:chOff x="0" y="0"/>
          <a:chExt cx="0" cy="0"/>
        </a:xfrm>
      </p:grpSpPr>
      <p:sp>
        <p:nvSpPr>
          <p:cNvPr id="57" name="Google Shape;57;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60" name="Google Shape;60;p5"/>
          <p:cNvSpPr/>
          <p:nvPr/>
        </p:nvSpPr>
        <p:spPr>
          <a:xfrm>
            <a:off x="-666749" y="-264763"/>
            <a:ext cx="6151370" cy="187149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1" name="Google Shape;61;p5"/>
          <p:cNvSpPr/>
          <p:nvPr/>
        </p:nvSpPr>
        <p:spPr>
          <a:xfrm flipH="1">
            <a:off x="3222256" y="4524375"/>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62" name="Google Shape;62;p5"/>
          <p:cNvPicPr preferRelativeResize="0"/>
          <p:nvPr/>
        </p:nvPicPr>
        <p:blipFill rotWithShape="1">
          <a:blip r:embed="rId2">
            <a:alphaModFix/>
          </a:blip>
          <a:srcRect b="0" l="0" r="0" t="0"/>
          <a:stretch/>
        </p:blipFill>
        <p:spPr>
          <a:xfrm flipH="1">
            <a:off x="7215560" y="3446024"/>
            <a:ext cx="3721774" cy="3721787"/>
          </a:xfrm>
          <a:prstGeom prst="rect">
            <a:avLst/>
          </a:prstGeom>
          <a:noFill/>
          <a:ln>
            <a:noFill/>
          </a:ln>
        </p:spPr>
      </p:pic>
      <p:sp>
        <p:nvSpPr>
          <p:cNvPr id="63" name="Google Shape;63;p5"/>
          <p:cNvSpPr/>
          <p:nvPr/>
        </p:nvSpPr>
        <p:spPr>
          <a:xfrm>
            <a:off x="8420775" y="3224495"/>
            <a:ext cx="404700" cy="40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4" name="Google Shape;64;p5"/>
          <p:cNvSpPr/>
          <p:nvPr/>
        </p:nvSpPr>
        <p:spPr>
          <a:xfrm>
            <a:off x="8563275" y="2663401"/>
            <a:ext cx="134700" cy="13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5" name="Google Shape;65;p5"/>
          <p:cNvSpPr/>
          <p:nvPr/>
        </p:nvSpPr>
        <p:spPr>
          <a:xfrm>
            <a:off x="8313901" y="2886057"/>
            <a:ext cx="269400" cy="269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6" name="Google Shape;66;p5"/>
          <p:cNvSpPr/>
          <p:nvPr/>
        </p:nvSpPr>
        <p:spPr>
          <a:xfrm>
            <a:off x="8438589" y="2503089"/>
            <a:ext cx="54000" cy="540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67" name="Google Shape;67;p5"/>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68" name="Google Shape;68;p5"/>
          <p:cNvPicPr preferRelativeResize="0"/>
          <p:nvPr/>
        </p:nvPicPr>
        <p:blipFill rotWithShape="1">
          <a:blip r:embed="rId4">
            <a:alphaModFix/>
          </a:blip>
          <a:srcRect b="29451" l="0" r="0" t="0"/>
          <a:stretch/>
        </p:blipFill>
        <p:spPr>
          <a:xfrm>
            <a:off x="124508" y="-450324"/>
            <a:ext cx="1785938" cy="12599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9" name="Shape 69"/>
        <p:cNvGrpSpPr/>
        <p:nvPr/>
      </p:nvGrpSpPr>
      <p:grpSpPr>
        <a:xfrm>
          <a:off x="0" y="0"/>
          <a:ext cx="0" cy="0"/>
          <a:chOff x="0" y="0"/>
          <a:chExt cx="0" cy="0"/>
        </a:xfrm>
      </p:grpSpPr>
      <p:sp>
        <p:nvSpPr>
          <p:cNvPr id="70" name="Google Shape;70;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grpSp>
        <p:nvGrpSpPr>
          <p:cNvPr id="73" name="Google Shape;73;p6"/>
          <p:cNvGrpSpPr/>
          <p:nvPr/>
        </p:nvGrpSpPr>
        <p:grpSpPr>
          <a:xfrm>
            <a:off x="-1182055" y="-264754"/>
            <a:ext cx="12119745" cy="7432787"/>
            <a:chOff x="-1313038" y="396717"/>
            <a:chExt cx="16159660" cy="9910383"/>
          </a:xfrm>
        </p:grpSpPr>
        <p:sp>
          <p:nvSpPr>
            <p:cNvPr id="74" name="Google Shape;74;p6"/>
            <p:cNvSpPr/>
            <p:nvPr/>
          </p:nvSpPr>
          <p:spPr>
            <a:xfrm>
              <a:off x="-1155600" y="396717"/>
              <a:ext cx="13974667" cy="221288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nvGrpSpPr>
            <p:cNvPr id="75" name="Google Shape;75;p6"/>
            <p:cNvGrpSpPr/>
            <p:nvPr/>
          </p:nvGrpSpPr>
          <p:grpSpPr>
            <a:xfrm>
              <a:off x="-1313038" y="4599529"/>
              <a:ext cx="16159660" cy="5707571"/>
              <a:chOff x="-1788051" y="-2715671"/>
              <a:chExt cx="16159660" cy="5707571"/>
            </a:xfrm>
          </p:grpSpPr>
          <p:sp>
            <p:nvSpPr>
              <p:cNvPr id="76" name="Google Shape;76;p6"/>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77" name="Google Shape;77;p6"/>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78" name="Google Shape;78;p6"/>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79" name="Google Shape;79;p6"/>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0" name="Google Shape;80;p6"/>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1" name="Google Shape;81;p6"/>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grpSp>
      <p:pic>
        <p:nvPicPr>
          <p:cNvPr id="82" name="Google Shape;82;p6"/>
          <p:cNvPicPr preferRelativeResize="0"/>
          <p:nvPr/>
        </p:nvPicPr>
        <p:blipFill rotWithShape="1">
          <a:blip r:embed="rId3">
            <a:alphaModFix/>
          </a:blip>
          <a:srcRect b="0" l="0" r="0" t="0"/>
          <a:stretch/>
        </p:blipFill>
        <p:spPr>
          <a:xfrm>
            <a:off x="63771" y="64222"/>
            <a:ext cx="916654" cy="916654"/>
          </a:xfrm>
          <a:prstGeom prst="rect">
            <a:avLst/>
          </a:prstGeom>
          <a:noFill/>
          <a:ln>
            <a:noFill/>
          </a:ln>
        </p:spPr>
      </p:pic>
      <p:pic>
        <p:nvPicPr>
          <p:cNvPr descr="Engranajes con relleno sólido" id="83" name="Google Shape;83;p6"/>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84" name="Shape 84"/>
        <p:cNvGrpSpPr/>
        <p:nvPr/>
      </p:nvGrpSpPr>
      <p:grpSpPr>
        <a:xfrm>
          <a:off x="0" y="0"/>
          <a:ext cx="0" cy="0"/>
          <a:chOff x="0" y="0"/>
          <a:chExt cx="0" cy="0"/>
        </a:xfrm>
      </p:grpSpPr>
      <p:sp>
        <p:nvSpPr>
          <p:cNvPr id="85" name="Google Shape;85;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88" name="Google Shape;88;p7"/>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89" name="Google Shape;89;p7"/>
          <p:cNvSpPr/>
          <p:nvPr/>
        </p:nvSpPr>
        <p:spPr>
          <a:xfrm flipH="1" rot="5400000">
            <a:off x="-2795647" y="207053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90" name="Google Shape;90;p7"/>
          <p:cNvPicPr preferRelativeResize="0"/>
          <p:nvPr/>
        </p:nvPicPr>
        <p:blipFill rotWithShape="1">
          <a:blip r:embed="rId2">
            <a:alphaModFix/>
          </a:blip>
          <a:srcRect b="0" l="0" r="0" t="0"/>
          <a:stretch/>
        </p:blipFill>
        <p:spPr>
          <a:xfrm flipH="1">
            <a:off x="6180920" y="73819"/>
            <a:ext cx="7803610" cy="7803635"/>
          </a:xfrm>
          <a:prstGeom prst="rect">
            <a:avLst/>
          </a:prstGeom>
          <a:noFill/>
          <a:ln>
            <a:noFill/>
          </a:ln>
        </p:spPr>
      </p:pic>
      <p:pic>
        <p:nvPicPr>
          <p:cNvPr descr="Engranajes con relleno sólido" id="91" name="Google Shape;91;p7"/>
          <p:cNvPicPr preferRelativeResize="0"/>
          <p:nvPr/>
        </p:nvPicPr>
        <p:blipFill rotWithShape="1">
          <a:blip r:embed="rId3">
            <a:alphaModFix/>
          </a:blip>
          <a:srcRect b="0" l="0" r="0" t="0"/>
          <a:stretch/>
        </p:blipFill>
        <p:spPr>
          <a:xfrm flipH="1">
            <a:off x="6180920" y="102394"/>
            <a:ext cx="7803000" cy="7803000"/>
          </a:xfrm>
          <a:prstGeom prst="rect">
            <a:avLst/>
          </a:prstGeom>
          <a:noFill/>
          <a:ln>
            <a:noFill/>
          </a:ln>
        </p:spPr>
      </p:pic>
      <p:pic>
        <p:nvPicPr>
          <p:cNvPr id="92" name="Google Shape;92;p7"/>
          <p:cNvPicPr preferRelativeResize="0"/>
          <p:nvPr/>
        </p:nvPicPr>
        <p:blipFill rotWithShape="1">
          <a:blip r:embed="rId4">
            <a:alphaModFix/>
          </a:blip>
          <a:srcRect b="29451" l="0" r="0" t="0"/>
          <a:stretch/>
        </p:blipFill>
        <p:spPr>
          <a:xfrm>
            <a:off x="881063" y="-440799"/>
            <a:ext cx="1909261" cy="13469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93" name="Shape 93"/>
        <p:cNvGrpSpPr/>
        <p:nvPr/>
      </p:nvGrpSpPr>
      <p:grpSpPr>
        <a:xfrm>
          <a:off x="0" y="0"/>
          <a:ext cx="0" cy="0"/>
          <a:chOff x="0" y="0"/>
          <a:chExt cx="0" cy="0"/>
        </a:xfrm>
      </p:grpSpPr>
      <p:sp>
        <p:nvSpPr>
          <p:cNvPr id="94" name="Google Shape;94;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97" name="Google Shape;97;p8"/>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98" name="Google Shape;98;p8"/>
          <p:cNvSpPr/>
          <p:nvPr/>
        </p:nvSpPr>
        <p:spPr>
          <a:xfrm rot="5400000">
            <a:off x="-2795647" y="2064399"/>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99" name="Google Shape;99;p8"/>
          <p:cNvSpPr/>
          <p:nvPr/>
        </p:nvSpPr>
        <p:spPr>
          <a:xfrm rot="5400000">
            <a:off x="5306856" y="1897428"/>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0" name="Google Shape;100;p8"/>
          <p:cNvSpPr/>
          <p:nvPr/>
        </p:nvSpPr>
        <p:spPr>
          <a:xfrm flipH="1" rot="-5400000">
            <a:off x="5695109" y="216065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b="29451" l="0" r="0" t="0"/>
          <a:stretch/>
        </p:blipFill>
        <p:spPr>
          <a:xfrm>
            <a:off x="918133" y="-440799"/>
            <a:ext cx="1909261" cy="134695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02" name="Shape 102"/>
        <p:cNvGrpSpPr/>
        <p:nvPr/>
      </p:nvGrpSpPr>
      <p:grpSpPr>
        <a:xfrm>
          <a:off x="0" y="0"/>
          <a:ext cx="0" cy="0"/>
          <a:chOff x="0" y="0"/>
          <a:chExt cx="0" cy="0"/>
        </a:xfrm>
      </p:grpSpPr>
      <p:sp>
        <p:nvSpPr>
          <p:cNvPr id="103" name="Google Shape;103;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106" name="Google Shape;106;p9"/>
          <p:cNvSpPr/>
          <p:nvPr/>
        </p:nvSpPr>
        <p:spPr>
          <a:xfrm>
            <a:off x="-1182023" y="4117118"/>
            <a:ext cx="10693851" cy="1260634"/>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7" name="Google Shape;107;p9"/>
          <p:cNvSpPr/>
          <p:nvPr/>
        </p:nvSpPr>
        <p:spPr>
          <a:xfrm flipH="1">
            <a:off x="3222256" y="4495800"/>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8" name="Google Shape;108;p9"/>
          <p:cNvSpPr/>
          <p:nvPr/>
        </p:nvSpPr>
        <p:spPr>
          <a:xfrm>
            <a:off x="312212" y="3580086"/>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09" name="Google Shape;109;p9"/>
          <p:cNvSpPr/>
          <p:nvPr/>
        </p:nvSpPr>
        <p:spPr>
          <a:xfrm>
            <a:off x="454712" y="3018992"/>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0" name="Google Shape;110;p9"/>
          <p:cNvSpPr/>
          <p:nvPr/>
        </p:nvSpPr>
        <p:spPr>
          <a:xfrm>
            <a:off x="582236" y="3232152"/>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1" name="Google Shape;111;p9"/>
          <p:cNvSpPr/>
          <p:nvPr/>
        </p:nvSpPr>
        <p:spPr>
          <a:xfrm>
            <a:off x="717011" y="2852304"/>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2" name="Google Shape;112;p9"/>
          <p:cNvSpPr/>
          <p:nvPr/>
        </p:nvSpPr>
        <p:spPr>
          <a:xfrm>
            <a:off x="8074359" y="3638835"/>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3" name="Google Shape;113;p9"/>
          <p:cNvSpPr/>
          <p:nvPr/>
        </p:nvSpPr>
        <p:spPr>
          <a:xfrm>
            <a:off x="8526783" y="3038879"/>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4" name="Google Shape;114;p9"/>
          <p:cNvSpPr/>
          <p:nvPr/>
        </p:nvSpPr>
        <p:spPr>
          <a:xfrm>
            <a:off x="8380575" y="3314720"/>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15" name="Google Shape;115;p9"/>
          <p:cNvSpPr/>
          <p:nvPr/>
        </p:nvSpPr>
        <p:spPr>
          <a:xfrm>
            <a:off x="8353576" y="2879303"/>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descr="Engranajes con relleno sólido" id="116" name="Google Shape;116;p9"/>
          <p:cNvPicPr preferRelativeResize="0"/>
          <p:nvPr/>
        </p:nvPicPr>
        <p:blipFill rotWithShape="1">
          <a:blip r:embed="rId2">
            <a:alphaModFix/>
          </a:blip>
          <a:srcRect b="0" l="0" r="0" t="0"/>
          <a:stretch/>
        </p:blipFill>
        <p:spPr>
          <a:xfrm flipH="1">
            <a:off x="2014799" y="2935855"/>
            <a:ext cx="6717600" cy="6717600"/>
          </a:xfrm>
          <a:prstGeom prst="rect">
            <a:avLst/>
          </a:prstGeom>
          <a:noFill/>
          <a:ln>
            <a:noFill/>
          </a:ln>
        </p:spPr>
      </p:pic>
      <p:pic>
        <p:nvPicPr>
          <p:cNvPr id="117" name="Google Shape;117;p9"/>
          <p:cNvPicPr preferRelativeResize="0"/>
          <p:nvPr/>
        </p:nvPicPr>
        <p:blipFill rotWithShape="1">
          <a:blip r:embed="rId3">
            <a:alphaModFix/>
          </a:blip>
          <a:srcRect b="29451" l="0" r="0" t="0"/>
          <a:stretch/>
        </p:blipFill>
        <p:spPr>
          <a:xfrm>
            <a:off x="105537" y="-472893"/>
            <a:ext cx="1909261" cy="134695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bg>
      <p:bgPr>
        <a:blipFill>
          <a:blip r:embed="rId2">
            <a:alphaModFix amt="20000"/>
          </a:blip>
          <a:stretch>
            <a:fillRect/>
          </a:stretch>
        </a:blipFill>
      </p:bgPr>
    </p:bg>
    <p:spTree>
      <p:nvGrpSpPr>
        <p:cNvPr id="118" name="Shape 118"/>
        <p:cNvGrpSpPr/>
        <p:nvPr/>
      </p:nvGrpSpPr>
      <p:grpSpPr>
        <a:xfrm>
          <a:off x="0" y="0"/>
          <a:ext cx="0" cy="0"/>
          <a:chOff x="0" y="0"/>
          <a:chExt cx="0" cy="0"/>
        </a:xfrm>
      </p:grpSpPr>
      <p:sp>
        <p:nvSpPr>
          <p:cNvPr id="119" name="Google Shape;11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nvSpPr>
        <p:spPr>
          <a:xfrm>
            <a:off x="1797000" y="680300"/>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3000">
                <a:latin typeface="Ubuntu"/>
                <a:ea typeface="Ubuntu"/>
                <a:cs typeface="Ubuntu"/>
                <a:sym typeface="Ubuntu"/>
              </a:rPr>
              <a:t>Dev_lutions</a:t>
            </a:r>
            <a:endParaRPr b="1" sz="3000">
              <a:latin typeface="Ubuntu"/>
              <a:ea typeface="Ubuntu"/>
              <a:cs typeface="Ubuntu"/>
              <a:sym typeface="Ubuntu"/>
            </a:endParaRPr>
          </a:p>
        </p:txBody>
      </p:sp>
      <p:sp>
        <p:nvSpPr>
          <p:cNvPr id="131" name="Google Shape;131;p12"/>
          <p:cNvSpPr txBox="1"/>
          <p:nvPr/>
        </p:nvSpPr>
        <p:spPr>
          <a:xfrm>
            <a:off x="1797000" y="1283338"/>
            <a:ext cx="555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419" sz="1800">
                <a:latin typeface="Kalam"/>
                <a:ea typeface="Kalam"/>
                <a:cs typeface="Kalam"/>
                <a:sym typeface="Kalam"/>
              </a:rPr>
              <a:t>Tu idea una realidad</a:t>
            </a:r>
            <a:endParaRPr i="1" sz="1800">
              <a:latin typeface="Kalam"/>
              <a:ea typeface="Kalam"/>
              <a:cs typeface="Kalam"/>
              <a:sym typeface="Kalam"/>
            </a:endParaRPr>
          </a:p>
        </p:txBody>
      </p:sp>
      <p:pic>
        <p:nvPicPr>
          <p:cNvPr id="132" name="Google Shape;132;p12"/>
          <p:cNvPicPr preferRelativeResize="0"/>
          <p:nvPr/>
        </p:nvPicPr>
        <p:blipFill>
          <a:blip r:embed="rId3">
            <a:alphaModFix/>
          </a:blip>
          <a:stretch>
            <a:fillRect/>
          </a:stretch>
        </p:blipFill>
        <p:spPr>
          <a:xfrm>
            <a:off x="4248750" y="1741521"/>
            <a:ext cx="646500" cy="646500"/>
          </a:xfrm>
          <a:prstGeom prst="rect">
            <a:avLst/>
          </a:prstGeom>
          <a:noFill/>
          <a:ln>
            <a:noFill/>
          </a:ln>
        </p:spPr>
      </p:pic>
      <p:sp>
        <p:nvSpPr>
          <p:cNvPr id="133" name="Google Shape;133;p12"/>
          <p:cNvSpPr txBox="1"/>
          <p:nvPr/>
        </p:nvSpPr>
        <p:spPr>
          <a:xfrm>
            <a:off x="1797000" y="2388025"/>
            <a:ext cx="555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200">
                <a:latin typeface="Ubuntu Medium"/>
                <a:ea typeface="Ubuntu Medium"/>
                <a:cs typeface="Ubuntu Medium"/>
                <a:sym typeface="Ubuntu Medium"/>
              </a:rPr>
              <a:t>&lt;Modelo Canva&gt;</a:t>
            </a:r>
            <a:endParaRPr sz="2200">
              <a:latin typeface="Ubuntu Medium"/>
              <a:ea typeface="Ubuntu Medium"/>
              <a:cs typeface="Ubuntu Medium"/>
              <a:sym typeface="Ubuntu Medium"/>
            </a:endParaRPr>
          </a:p>
        </p:txBody>
      </p:sp>
      <p:sp>
        <p:nvSpPr>
          <p:cNvPr id="134" name="Google Shape;134;p12"/>
          <p:cNvSpPr txBox="1"/>
          <p:nvPr/>
        </p:nvSpPr>
        <p:spPr>
          <a:xfrm>
            <a:off x="1797000" y="2911225"/>
            <a:ext cx="5550000" cy="1046700"/>
          </a:xfrm>
          <a:prstGeom prst="rect">
            <a:avLst/>
          </a:prstGeom>
          <a:noFill/>
          <a:ln>
            <a:noFill/>
          </a:ln>
        </p:spPr>
        <p:txBody>
          <a:bodyPr anchorCtr="0" anchor="t" bIns="91425" lIns="91425" spcFirstLastPara="1" rIns="91425" wrap="square" tIns="91425">
            <a:spAutoFit/>
          </a:bodyPr>
          <a:lstStyle/>
          <a:p>
            <a:pPr indent="-317500" lvl="0" marL="457200" rtl="0" algn="ctr">
              <a:spcBef>
                <a:spcPts val="0"/>
              </a:spcBef>
              <a:spcAft>
                <a:spcPts val="0"/>
              </a:spcAft>
              <a:buSzPts val="1400"/>
              <a:buFont typeface="Ubuntu"/>
              <a:buChar char="●"/>
            </a:pPr>
            <a:r>
              <a:rPr lang="es-419">
                <a:latin typeface="Ubuntu"/>
                <a:ea typeface="Ubuntu"/>
                <a:cs typeface="Ubuntu"/>
                <a:sym typeface="Ubuntu"/>
              </a:rPr>
              <a:t>García Vargas Michell Alejandro</a:t>
            </a:r>
            <a:endParaRPr>
              <a:latin typeface="Ubuntu"/>
              <a:ea typeface="Ubuntu"/>
              <a:cs typeface="Ubuntu"/>
              <a:sym typeface="Ubuntu"/>
            </a:endParaRPr>
          </a:p>
          <a:p>
            <a:pPr indent="-317500" lvl="0" marL="457200" rtl="0" algn="ctr">
              <a:spcBef>
                <a:spcPts val="0"/>
              </a:spcBef>
              <a:spcAft>
                <a:spcPts val="0"/>
              </a:spcAft>
              <a:buSzPts val="1400"/>
              <a:buFont typeface="Ubuntu"/>
              <a:buChar char="●"/>
            </a:pPr>
            <a:r>
              <a:rPr lang="es-419">
                <a:latin typeface="Ubuntu"/>
                <a:ea typeface="Ubuntu"/>
                <a:cs typeface="Ubuntu"/>
                <a:sym typeface="Ubuntu"/>
              </a:rPr>
              <a:t>Velázquez Campos Leonardo</a:t>
            </a:r>
            <a:endParaRPr>
              <a:latin typeface="Ubuntu"/>
              <a:ea typeface="Ubuntu"/>
              <a:cs typeface="Ubuntu"/>
              <a:sym typeface="Ubuntu"/>
            </a:endParaRPr>
          </a:p>
          <a:p>
            <a:pPr indent="-317500" lvl="0" marL="457200" rtl="0" algn="ctr">
              <a:spcBef>
                <a:spcPts val="0"/>
              </a:spcBef>
              <a:spcAft>
                <a:spcPts val="0"/>
              </a:spcAft>
              <a:buSzPts val="1400"/>
              <a:buFont typeface="Ubuntu"/>
              <a:buChar char="●"/>
            </a:pPr>
            <a:r>
              <a:rPr lang="es-419">
                <a:latin typeface="Ubuntu"/>
                <a:ea typeface="Ubuntu"/>
                <a:cs typeface="Ubuntu"/>
                <a:sym typeface="Ubuntu"/>
              </a:rPr>
              <a:t>Flores Espinoza Luis Eduardo</a:t>
            </a:r>
            <a:endParaRPr>
              <a:latin typeface="Ubuntu"/>
              <a:ea typeface="Ubuntu"/>
              <a:cs typeface="Ubuntu"/>
              <a:sym typeface="Ubuntu"/>
            </a:endParaRPr>
          </a:p>
          <a:p>
            <a:pPr indent="-317500" lvl="0" marL="457200" rtl="0" algn="ctr">
              <a:spcBef>
                <a:spcPts val="0"/>
              </a:spcBef>
              <a:spcAft>
                <a:spcPts val="0"/>
              </a:spcAft>
              <a:buSzPts val="1400"/>
              <a:buFont typeface="Ubuntu"/>
              <a:buChar char="●"/>
            </a:pPr>
            <a:r>
              <a:rPr lang="es-419">
                <a:latin typeface="Ubuntu"/>
                <a:ea typeface="Ubuntu"/>
                <a:cs typeface="Ubuntu"/>
                <a:sym typeface="Ubuntu"/>
              </a:rPr>
              <a:t>Mendieta Robledo Carlos Abraham</a:t>
            </a:r>
            <a:endParaRPr>
              <a:latin typeface="Ubuntu"/>
              <a:ea typeface="Ubuntu"/>
              <a:cs typeface="Ubuntu"/>
              <a:sym typeface="Ubuntu"/>
            </a:endParaRPr>
          </a:p>
        </p:txBody>
      </p:sp>
      <p:sp>
        <p:nvSpPr>
          <p:cNvPr id="135" name="Google Shape;135;p12"/>
          <p:cNvSpPr txBox="1"/>
          <p:nvPr/>
        </p:nvSpPr>
        <p:spPr>
          <a:xfrm>
            <a:off x="1797000" y="3957925"/>
            <a:ext cx="555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Ubuntu"/>
                <a:ea typeface="Ubuntu"/>
                <a:cs typeface="Ubuntu"/>
                <a:sym typeface="Ubuntu"/>
              </a:rPr>
              <a:t>Fecha: Miércoles 29 de agosto de 2022</a:t>
            </a:r>
            <a:endParaRPr>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1797000" y="670250"/>
            <a:ext cx="555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3000">
                <a:latin typeface="Ubuntu Medium"/>
                <a:ea typeface="Ubuntu Medium"/>
                <a:cs typeface="Ubuntu Medium"/>
                <a:sym typeface="Ubuntu Medium"/>
              </a:rPr>
              <a:t>&lt;Contenido&gt;</a:t>
            </a:r>
            <a:endParaRPr sz="3000">
              <a:latin typeface="Ubuntu Medium"/>
              <a:ea typeface="Ubuntu Medium"/>
              <a:cs typeface="Ubuntu Medium"/>
              <a:sym typeface="Ubuntu Medium"/>
            </a:endParaRPr>
          </a:p>
        </p:txBody>
      </p:sp>
      <p:sp>
        <p:nvSpPr>
          <p:cNvPr id="141" name="Google Shape;141;p13"/>
          <p:cNvSpPr txBox="1"/>
          <p:nvPr/>
        </p:nvSpPr>
        <p:spPr>
          <a:xfrm>
            <a:off x="2333550" y="1316750"/>
            <a:ext cx="4476900" cy="32325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Ubuntu"/>
              <a:buChar char="●"/>
            </a:pPr>
            <a:r>
              <a:rPr lang="es-419" sz="2200">
                <a:latin typeface="Ubuntu"/>
                <a:ea typeface="Ubuntu"/>
                <a:cs typeface="Ubuntu"/>
                <a:sym typeface="Ubuntu"/>
              </a:rPr>
              <a:t>Propuesta de Valor</a:t>
            </a:r>
            <a:endParaRPr sz="2200">
              <a:latin typeface="Ubuntu"/>
              <a:ea typeface="Ubuntu"/>
              <a:cs typeface="Ubuntu"/>
              <a:sym typeface="Ubuntu"/>
            </a:endParaRPr>
          </a:p>
          <a:p>
            <a:pPr indent="-368300" lvl="0" marL="457200" rtl="0" algn="l">
              <a:spcBef>
                <a:spcPts val="0"/>
              </a:spcBef>
              <a:spcAft>
                <a:spcPts val="0"/>
              </a:spcAft>
              <a:buSzPts val="2200"/>
              <a:buFont typeface="Ubuntu"/>
              <a:buChar char="●"/>
            </a:pPr>
            <a:r>
              <a:rPr lang="es-419" sz="2200">
                <a:latin typeface="Ubuntu"/>
                <a:ea typeface="Ubuntu"/>
                <a:cs typeface="Ubuntu"/>
                <a:sym typeface="Ubuntu"/>
              </a:rPr>
              <a:t>Segmentos de Clientes</a:t>
            </a:r>
            <a:endParaRPr sz="2200">
              <a:latin typeface="Ubuntu"/>
              <a:ea typeface="Ubuntu"/>
              <a:cs typeface="Ubuntu"/>
              <a:sym typeface="Ubuntu"/>
            </a:endParaRPr>
          </a:p>
          <a:p>
            <a:pPr indent="-368300" lvl="0" marL="457200" rtl="0" algn="l">
              <a:spcBef>
                <a:spcPts val="0"/>
              </a:spcBef>
              <a:spcAft>
                <a:spcPts val="0"/>
              </a:spcAft>
              <a:buSzPts val="2200"/>
              <a:buFont typeface="Ubuntu"/>
              <a:buChar char="●"/>
            </a:pPr>
            <a:r>
              <a:rPr lang="es-419" sz="2200">
                <a:latin typeface="Ubuntu"/>
                <a:ea typeface="Ubuntu"/>
                <a:cs typeface="Ubuntu"/>
                <a:sym typeface="Ubuntu"/>
              </a:rPr>
              <a:t>Relación con el Cliente</a:t>
            </a:r>
            <a:endParaRPr sz="2200">
              <a:latin typeface="Ubuntu"/>
              <a:ea typeface="Ubuntu"/>
              <a:cs typeface="Ubuntu"/>
              <a:sym typeface="Ubuntu"/>
            </a:endParaRPr>
          </a:p>
          <a:p>
            <a:pPr indent="-368300" lvl="0" marL="457200" rtl="0" algn="l">
              <a:spcBef>
                <a:spcPts val="0"/>
              </a:spcBef>
              <a:spcAft>
                <a:spcPts val="0"/>
              </a:spcAft>
              <a:buSzPts val="2200"/>
              <a:buFont typeface="Ubuntu"/>
              <a:buChar char="●"/>
            </a:pPr>
            <a:r>
              <a:rPr lang="es-419" sz="2200">
                <a:latin typeface="Ubuntu"/>
                <a:ea typeface="Ubuntu"/>
                <a:cs typeface="Ubuntu"/>
                <a:sym typeface="Ubuntu"/>
              </a:rPr>
              <a:t>Canales</a:t>
            </a:r>
            <a:endParaRPr sz="2200">
              <a:latin typeface="Ubuntu"/>
              <a:ea typeface="Ubuntu"/>
              <a:cs typeface="Ubuntu"/>
              <a:sym typeface="Ubuntu"/>
            </a:endParaRPr>
          </a:p>
          <a:p>
            <a:pPr indent="-368300" lvl="0" marL="457200" rtl="0" algn="l">
              <a:spcBef>
                <a:spcPts val="0"/>
              </a:spcBef>
              <a:spcAft>
                <a:spcPts val="0"/>
              </a:spcAft>
              <a:buSzPts val="2200"/>
              <a:buFont typeface="Ubuntu"/>
              <a:buChar char="●"/>
            </a:pPr>
            <a:r>
              <a:rPr lang="es-419" sz="2200">
                <a:latin typeface="Ubuntu"/>
                <a:ea typeface="Ubuntu"/>
                <a:cs typeface="Ubuntu"/>
                <a:sym typeface="Ubuntu"/>
              </a:rPr>
              <a:t>Aliados</a:t>
            </a:r>
            <a:endParaRPr sz="2200">
              <a:latin typeface="Ubuntu"/>
              <a:ea typeface="Ubuntu"/>
              <a:cs typeface="Ubuntu"/>
              <a:sym typeface="Ubuntu"/>
            </a:endParaRPr>
          </a:p>
          <a:p>
            <a:pPr indent="-368300" lvl="0" marL="457200" rtl="0" algn="l">
              <a:spcBef>
                <a:spcPts val="0"/>
              </a:spcBef>
              <a:spcAft>
                <a:spcPts val="0"/>
              </a:spcAft>
              <a:buSzPts val="2200"/>
              <a:buFont typeface="Ubuntu"/>
              <a:buChar char="●"/>
            </a:pPr>
            <a:r>
              <a:rPr lang="es-419" sz="2200">
                <a:latin typeface="Ubuntu"/>
                <a:ea typeface="Ubuntu"/>
                <a:cs typeface="Ubuntu"/>
                <a:sym typeface="Ubuntu"/>
              </a:rPr>
              <a:t>Actividades Clave</a:t>
            </a:r>
            <a:endParaRPr sz="2200">
              <a:latin typeface="Ubuntu"/>
              <a:ea typeface="Ubuntu"/>
              <a:cs typeface="Ubuntu"/>
              <a:sym typeface="Ubuntu"/>
            </a:endParaRPr>
          </a:p>
          <a:p>
            <a:pPr indent="-368300" lvl="0" marL="457200" rtl="0" algn="l">
              <a:spcBef>
                <a:spcPts val="0"/>
              </a:spcBef>
              <a:spcAft>
                <a:spcPts val="0"/>
              </a:spcAft>
              <a:buSzPts val="2200"/>
              <a:buFont typeface="Ubuntu"/>
              <a:buChar char="●"/>
            </a:pPr>
            <a:r>
              <a:rPr lang="es-419" sz="2200">
                <a:latin typeface="Ubuntu"/>
                <a:ea typeface="Ubuntu"/>
                <a:cs typeface="Ubuntu"/>
                <a:sym typeface="Ubuntu"/>
              </a:rPr>
              <a:t>Recursos Clave</a:t>
            </a:r>
            <a:endParaRPr sz="2200">
              <a:latin typeface="Ubuntu"/>
              <a:ea typeface="Ubuntu"/>
              <a:cs typeface="Ubuntu"/>
              <a:sym typeface="Ubuntu"/>
            </a:endParaRPr>
          </a:p>
          <a:p>
            <a:pPr indent="-368300" lvl="0" marL="457200" rtl="0" algn="l">
              <a:spcBef>
                <a:spcPts val="0"/>
              </a:spcBef>
              <a:spcAft>
                <a:spcPts val="0"/>
              </a:spcAft>
              <a:buSzPts val="2200"/>
              <a:buFont typeface="Ubuntu"/>
              <a:buChar char="●"/>
            </a:pPr>
            <a:r>
              <a:rPr lang="es-419" sz="2200">
                <a:latin typeface="Ubuntu"/>
                <a:ea typeface="Ubuntu"/>
                <a:cs typeface="Ubuntu"/>
                <a:sym typeface="Ubuntu"/>
              </a:rPr>
              <a:t>Estructura de Costos</a:t>
            </a:r>
            <a:endParaRPr sz="2200">
              <a:latin typeface="Ubuntu"/>
              <a:ea typeface="Ubuntu"/>
              <a:cs typeface="Ubuntu"/>
              <a:sym typeface="Ubuntu"/>
            </a:endParaRPr>
          </a:p>
          <a:p>
            <a:pPr indent="-368300" lvl="0" marL="457200" rtl="0" algn="l">
              <a:spcBef>
                <a:spcPts val="0"/>
              </a:spcBef>
              <a:spcAft>
                <a:spcPts val="0"/>
              </a:spcAft>
              <a:buSzPts val="2200"/>
              <a:buFont typeface="Ubuntu"/>
              <a:buChar char="●"/>
            </a:pPr>
            <a:r>
              <a:rPr lang="es-419" sz="2200">
                <a:latin typeface="Ubuntu"/>
                <a:ea typeface="Ubuntu"/>
                <a:cs typeface="Ubuntu"/>
                <a:sym typeface="Ubuntu"/>
              </a:rPr>
              <a:t>Flujo de Ingresos</a:t>
            </a:r>
            <a:endParaRPr sz="2200">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4"/>
          <p:cNvSpPr/>
          <p:nvPr/>
        </p:nvSpPr>
        <p:spPr>
          <a:xfrm>
            <a:off x="271125" y="158638"/>
            <a:ext cx="4139100" cy="3037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solidFill>
                <a:schemeClr val="lt1"/>
              </a:solidFill>
              <a:latin typeface="Ubuntu"/>
              <a:ea typeface="Ubuntu"/>
              <a:cs typeface="Ubuntu"/>
              <a:sym typeface="Ubuntu"/>
            </a:endParaRPr>
          </a:p>
        </p:txBody>
      </p:sp>
      <p:sp>
        <p:nvSpPr>
          <p:cNvPr id="147" name="Google Shape;147;p14"/>
          <p:cNvSpPr/>
          <p:nvPr/>
        </p:nvSpPr>
        <p:spPr>
          <a:xfrm>
            <a:off x="4846275" y="158639"/>
            <a:ext cx="3874200" cy="1703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s-419" sz="1700">
                <a:latin typeface="Ubuntu"/>
                <a:ea typeface="Ubuntu"/>
                <a:cs typeface="Ubuntu"/>
                <a:sym typeface="Ubuntu"/>
              </a:rPr>
              <a:t>Segmentos de clientes</a:t>
            </a:r>
            <a:endParaRPr b="1" sz="1700">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a:p>
            <a:pPr indent="0" lvl="0" marL="0" rtl="0" algn="l">
              <a:spcBef>
                <a:spcPts val="0"/>
              </a:spcBef>
              <a:spcAft>
                <a:spcPts val="0"/>
              </a:spcAft>
              <a:buNone/>
            </a:pPr>
            <a:r>
              <a:rPr lang="es-419">
                <a:latin typeface="Ubuntu"/>
                <a:ea typeface="Ubuntu"/>
                <a:cs typeface="Ubuntu"/>
                <a:sym typeface="Ubuntu"/>
              </a:rPr>
              <a:t>Establecimientos de alimentos, como cafeterías. </a:t>
            </a:r>
            <a:endParaRPr>
              <a:latin typeface="Ubuntu"/>
              <a:ea typeface="Ubuntu"/>
              <a:cs typeface="Ubuntu"/>
              <a:sym typeface="Ubuntu"/>
            </a:endParaRPr>
          </a:p>
        </p:txBody>
      </p:sp>
      <p:sp>
        <p:nvSpPr>
          <p:cNvPr id="148" name="Google Shape;148;p14"/>
          <p:cNvSpPr/>
          <p:nvPr/>
        </p:nvSpPr>
        <p:spPr>
          <a:xfrm>
            <a:off x="4846275" y="2216300"/>
            <a:ext cx="3841200" cy="1276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419" sz="1700">
                <a:solidFill>
                  <a:schemeClr val="lt1"/>
                </a:solidFill>
                <a:latin typeface="Ubuntu"/>
                <a:ea typeface="Ubuntu"/>
                <a:cs typeface="Ubuntu"/>
                <a:sym typeface="Ubuntu"/>
              </a:rPr>
              <a:t>Relación con el cliente</a:t>
            </a:r>
            <a:endParaRPr b="1" sz="17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rPr lang="es-419">
                <a:solidFill>
                  <a:schemeClr val="lt1"/>
                </a:solidFill>
                <a:latin typeface="Ubuntu"/>
                <a:ea typeface="Ubuntu"/>
                <a:cs typeface="Ubuntu"/>
                <a:sym typeface="Ubuntu"/>
              </a:rPr>
              <a:t>Relación comercial, laboral, mantenimiento, comunicación, retroalimentación, soporte. </a:t>
            </a:r>
            <a:endParaRPr>
              <a:solidFill>
                <a:schemeClr val="lt1"/>
              </a:solidFill>
              <a:latin typeface="Ubuntu"/>
              <a:ea typeface="Ubuntu"/>
              <a:cs typeface="Ubuntu"/>
              <a:sym typeface="Ubuntu"/>
            </a:endParaRPr>
          </a:p>
        </p:txBody>
      </p:sp>
      <p:sp>
        <p:nvSpPr>
          <p:cNvPr id="149" name="Google Shape;149;p14"/>
          <p:cNvSpPr/>
          <p:nvPr/>
        </p:nvSpPr>
        <p:spPr>
          <a:xfrm>
            <a:off x="271113" y="3550037"/>
            <a:ext cx="4016700" cy="1278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s-419" sz="1700">
                <a:latin typeface="Ubuntu"/>
                <a:ea typeface="Ubuntu"/>
                <a:cs typeface="Ubuntu"/>
                <a:sym typeface="Ubuntu"/>
              </a:rPr>
              <a:t>Canales</a:t>
            </a:r>
            <a:endParaRPr b="1" sz="1700">
              <a:latin typeface="Ubuntu"/>
              <a:ea typeface="Ubuntu"/>
              <a:cs typeface="Ubuntu"/>
              <a:sym typeface="Ubuntu"/>
            </a:endParaRPr>
          </a:p>
          <a:p>
            <a:pPr indent="0" lvl="0" marL="0" rtl="0" algn="just">
              <a:spcBef>
                <a:spcPts val="0"/>
              </a:spcBef>
              <a:spcAft>
                <a:spcPts val="0"/>
              </a:spcAft>
              <a:buNone/>
            </a:pPr>
            <a:r>
              <a:rPr lang="es-419">
                <a:latin typeface="Ubuntu"/>
                <a:ea typeface="Ubuntu"/>
                <a:cs typeface="Ubuntu"/>
                <a:sym typeface="Ubuntu"/>
              </a:rPr>
              <a:t>Correos electrónicos, llamadas telefónicas, personalmente.</a:t>
            </a:r>
            <a:endParaRPr>
              <a:latin typeface="Ubuntu"/>
              <a:ea typeface="Ubuntu"/>
              <a:cs typeface="Ubuntu"/>
              <a:sym typeface="Ubuntu"/>
            </a:endParaRPr>
          </a:p>
        </p:txBody>
      </p:sp>
      <p:sp>
        <p:nvSpPr>
          <p:cNvPr id="150" name="Google Shape;150;p14"/>
          <p:cNvSpPr/>
          <p:nvPr/>
        </p:nvSpPr>
        <p:spPr>
          <a:xfrm>
            <a:off x="423525" y="311042"/>
            <a:ext cx="4139100" cy="3037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700">
                <a:solidFill>
                  <a:schemeClr val="lt1"/>
                </a:solidFill>
                <a:latin typeface="Ubuntu"/>
                <a:ea typeface="Ubuntu"/>
                <a:cs typeface="Ubuntu"/>
                <a:sym typeface="Ubuntu"/>
              </a:rPr>
              <a:t>Propuesta de Valor</a:t>
            </a:r>
            <a:endParaRPr sz="1700">
              <a:solidFill>
                <a:schemeClr val="lt1"/>
              </a:solidFill>
              <a:latin typeface="Ubuntu"/>
              <a:ea typeface="Ubuntu"/>
              <a:cs typeface="Ubuntu"/>
              <a:sym typeface="Ubuntu"/>
            </a:endParaRPr>
          </a:p>
          <a:p>
            <a:pPr indent="0" lvl="0" marL="0" rtl="0" algn="just">
              <a:spcBef>
                <a:spcPts val="1000"/>
              </a:spcBef>
              <a:spcAft>
                <a:spcPts val="0"/>
              </a:spcAft>
              <a:buNone/>
            </a:pPr>
            <a:r>
              <a:rPr lang="es-419">
                <a:solidFill>
                  <a:schemeClr val="lt1"/>
                </a:solidFill>
                <a:latin typeface="Ubuntu"/>
                <a:ea typeface="Ubuntu"/>
                <a:cs typeface="Ubuntu"/>
                <a:sym typeface="Ubuntu"/>
              </a:rPr>
              <a:t>Un sistema para plataformas móviles, el cual ofrezca un servicio de pick-up, con está el cliente de un establecimiento de alimentos (cafetería) podrá realizar el pedido de un producto, un vez confirmado por el cliente, el establecimiento realizará la elaboración del pedido, el cual el cliente podrá recogerlo en el establecimiento, pagando el producto en la aplicación una vez que lo solicita por medios como PayPal. </a:t>
            </a:r>
            <a:endParaRPr>
              <a:solidFill>
                <a:schemeClr val="lt1"/>
              </a:solidFill>
              <a:latin typeface="Ubuntu"/>
              <a:ea typeface="Ubuntu"/>
              <a:cs typeface="Ubuntu"/>
              <a:sym typeface="Ubuntu"/>
            </a:endParaRPr>
          </a:p>
        </p:txBody>
      </p:sp>
      <p:sp>
        <p:nvSpPr>
          <p:cNvPr id="151" name="Google Shape;151;p14"/>
          <p:cNvSpPr/>
          <p:nvPr/>
        </p:nvSpPr>
        <p:spPr>
          <a:xfrm>
            <a:off x="4998675" y="311057"/>
            <a:ext cx="3874200" cy="17037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700">
                <a:latin typeface="Ubuntu"/>
                <a:ea typeface="Ubuntu"/>
                <a:cs typeface="Ubuntu"/>
                <a:sym typeface="Ubuntu"/>
              </a:rPr>
              <a:t>Segmentos de Clientes</a:t>
            </a:r>
            <a:endParaRPr>
              <a:latin typeface="Ubuntu"/>
              <a:ea typeface="Ubuntu"/>
              <a:cs typeface="Ubuntu"/>
              <a:sym typeface="Ubuntu"/>
            </a:endParaRPr>
          </a:p>
          <a:p>
            <a:pPr indent="0" lvl="0" marL="0" rtl="0" algn="just">
              <a:spcBef>
                <a:spcPts val="1000"/>
              </a:spcBef>
              <a:spcAft>
                <a:spcPts val="0"/>
              </a:spcAft>
              <a:buNone/>
            </a:pPr>
            <a:r>
              <a:rPr lang="es-419">
                <a:latin typeface="Ubuntu"/>
                <a:ea typeface="Ubuntu"/>
                <a:cs typeface="Ubuntu"/>
                <a:sym typeface="Ubuntu"/>
              </a:rPr>
              <a:t>Establecimientos de alimentos, como cafeterías, en </a:t>
            </a:r>
            <a:r>
              <a:rPr lang="es-419">
                <a:latin typeface="Ubuntu"/>
                <a:ea typeface="Ubuntu"/>
                <a:cs typeface="Ubuntu"/>
                <a:sym typeface="Ubuntu"/>
              </a:rPr>
              <a:t>específico</a:t>
            </a:r>
            <a:r>
              <a:rPr lang="es-419">
                <a:latin typeface="Ubuntu"/>
                <a:ea typeface="Ubuntu"/>
                <a:cs typeface="Ubuntu"/>
                <a:sym typeface="Ubuntu"/>
              </a:rPr>
              <a:t>, un cliente denominado: </a:t>
            </a:r>
            <a:r>
              <a:rPr lang="es-419">
                <a:solidFill>
                  <a:schemeClr val="dk1"/>
                </a:solidFill>
                <a:latin typeface="Ubuntu"/>
                <a:ea typeface="Ubuntu"/>
                <a:cs typeface="Ubuntu"/>
                <a:sym typeface="Ubuntu"/>
              </a:rPr>
              <a:t>Aihnoa Cafetería</a:t>
            </a:r>
            <a:r>
              <a:rPr lang="es-419">
                <a:latin typeface="Ubuntu"/>
                <a:ea typeface="Ubuntu"/>
                <a:cs typeface="Ubuntu"/>
                <a:sym typeface="Ubuntu"/>
              </a:rPr>
              <a:t>, ubicado en: Querétaro</a:t>
            </a:r>
            <a:endParaRPr>
              <a:latin typeface="Ubuntu"/>
              <a:ea typeface="Ubuntu"/>
              <a:cs typeface="Ubuntu"/>
              <a:sym typeface="Ubuntu"/>
            </a:endParaRPr>
          </a:p>
        </p:txBody>
      </p:sp>
      <p:sp>
        <p:nvSpPr>
          <p:cNvPr id="152" name="Google Shape;152;p14"/>
          <p:cNvSpPr/>
          <p:nvPr/>
        </p:nvSpPr>
        <p:spPr>
          <a:xfrm>
            <a:off x="423513" y="3702424"/>
            <a:ext cx="4016700" cy="12786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700">
                <a:latin typeface="Ubuntu"/>
                <a:ea typeface="Ubuntu"/>
                <a:cs typeface="Ubuntu"/>
                <a:sym typeface="Ubuntu"/>
              </a:rPr>
              <a:t>Canales</a:t>
            </a:r>
            <a:endParaRPr b="1" sz="1700">
              <a:latin typeface="Ubuntu"/>
              <a:ea typeface="Ubuntu"/>
              <a:cs typeface="Ubuntu"/>
              <a:sym typeface="Ubuntu"/>
            </a:endParaRPr>
          </a:p>
          <a:p>
            <a:pPr indent="0" lvl="0" marL="0" rtl="0" algn="just">
              <a:spcBef>
                <a:spcPts val="1000"/>
              </a:spcBef>
              <a:spcAft>
                <a:spcPts val="0"/>
              </a:spcAft>
              <a:buNone/>
            </a:pPr>
            <a:r>
              <a:rPr lang="es-419">
                <a:latin typeface="Ubuntu"/>
                <a:ea typeface="Ubuntu"/>
                <a:cs typeface="Ubuntu"/>
                <a:sym typeface="Ubuntu"/>
              </a:rPr>
              <a:t>Correos electrónicos, llamadas telefónicas, personalmente.</a:t>
            </a:r>
            <a:endParaRPr>
              <a:latin typeface="Ubuntu"/>
              <a:ea typeface="Ubuntu"/>
              <a:cs typeface="Ubuntu"/>
              <a:sym typeface="Ubuntu"/>
            </a:endParaRPr>
          </a:p>
        </p:txBody>
      </p:sp>
      <p:sp>
        <p:nvSpPr>
          <p:cNvPr id="153" name="Google Shape;153;p14"/>
          <p:cNvSpPr/>
          <p:nvPr/>
        </p:nvSpPr>
        <p:spPr>
          <a:xfrm>
            <a:off x="5010675" y="2368689"/>
            <a:ext cx="3841200" cy="1276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700">
                <a:solidFill>
                  <a:schemeClr val="lt1"/>
                </a:solidFill>
                <a:latin typeface="Ubuntu"/>
                <a:ea typeface="Ubuntu"/>
                <a:cs typeface="Ubuntu"/>
                <a:sym typeface="Ubuntu"/>
              </a:rPr>
              <a:t>Relación con el Cliente</a:t>
            </a:r>
            <a:endParaRPr b="1" sz="17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just">
              <a:spcBef>
                <a:spcPts val="0"/>
              </a:spcBef>
              <a:spcAft>
                <a:spcPts val="0"/>
              </a:spcAft>
              <a:buNone/>
            </a:pPr>
            <a:r>
              <a:rPr lang="es-419">
                <a:solidFill>
                  <a:schemeClr val="lt1"/>
                </a:solidFill>
                <a:latin typeface="Ubuntu"/>
                <a:ea typeface="Ubuntu"/>
                <a:cs typeface="Ubuntu"/>
                <a:sym typeface="Ubuntu"/>
              </a:rPr>
              <a:t>Relación comercial, laboral, mantenimiento, comunicación, retroalimentación, soporte. </a:t>
            </a:r>
            <a:endParaRPr>
              <a:solidFill>
                <a:schemeClr val="lt1"/>
              </a:solidFill>
              <a:latin typeface="Ubuntu"/>
              <a:ea typeface="Ubuntu"/>
              <a:cs typeface="Ubuntu"/>
              <a:sym typeface="Ubuntu"/>
            </a:endParaRPr>
          </a:p>
        </p:txBody>
      </p:sp>
      <p:sp>
        <p:nvSpPr>
          <p:cNvPr id="154" name="Google Shape;154;p14"/>
          <p:cNvSpPr/>
          <p:nvPr/>
        </p:nvSpPr>
        <p:spPr>
          <a:xfrm>
            <a:off x="4846275" y="3846751"/>
            <a:ext cx="3865200" cy="1008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a:latin typeface="Ubuntu"/>
                <a:ea typeface="Ubuntu"/>
                <a:cs typeface="Ubuntu"/>
                <a:sym typeface="Ubuntu"/>
              </a:rPr>
              <a:t>Aliados (Pa</a:t>
            </a:r>
            <a:endParaRPr>
              <a:latin typeface="Ubuntu"/>
              <a:ea typeface="Ubuntu"/>
              <a:cs typeface="Ubuntu"/>
              <a:sym typeface="Ubuntu"/>
            </a:endParaRPr>
          </a:p>
        </p:txBody>
      </p:sp>
      <p:sp>
        <p:nvSpPr>
          <p:cNvPr id="155" name="Google Shape;155;p14"/>
          <p:cNvSpPr/>
          <p:nvPr/>
        </p:nvSpPr>
        <p:spPr>
          <a:xfrm>
            <a:off x="4996282" y="3993537"/>
            <a:ext cx="3846000" cy="10089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700">
                <a:solidFill>
                  <a:schemeClr val="lt1"/>
                </a:solidFill>
                <a:latin typeface="Ubuntu"/>
                <a:ea typeface="Ubuntu"/>
                <a:cs typeface="Ubuntu"/>
                <a:sym typeface="Ubuntu"/>
              </a:rPr>
              <a:t>Aliados (Partners Clave)</a:t>
            </a:r>
            <a:endParaRPr b="1" sz="1700">
              <a:solidFill>
                <a:schemeClr val="lt1"/>
              </a:solidFill>
              <a:latin typeface="Ubuntu"/>
              <a:ea typeface="Ubuntu"/>
              <a:cs typeface="Ubuntu"/>
              <a:sym typeface="Ubuntu"/>
            </a:endParaRPr>
          </a:p>
          <a:p>
            <a:pPr indent="0" lvl="0" marL="0" rtl="0" algn="l">
              <a:spcBef>
                <a:spcPts val="1000"/>
              </a:spcBef>
              <a:spcAft>
                <a:spcPts val="0"/>
              </a:spcAft>
              <a:buNone/>
            </a:pPr>
            <a:r>
              <a:rPr lang="es-419">
                <a:solidFill>
                  <a:schemeClr val="lt1"/>
                </a:solidFill>
                <a:latin typeface="Ubuntu"/>
                <a:ea typeface="Ubuntu"/>
                <a:cs typeface="Ubuntu"/>
                <a:sym typeface="Ubuntu"/>
              </a:rPr>
              <a:t>El cliente (Aihnoa Cafetería)</a:t>
            </a:r>
            <a:endParaRPr>
              <a:solidFill>
                <a:schemeClr val="lt1"/>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p:nvPr/>
        </p:nvSpPr>
        <p:spPr>
          <a:xfrm>
            <a:off x="228950" y="280800"/>
            <a:ext cx="3105600" cy="1908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a:latin typeface="Ubuntu"/>
                <a:ea typeface="Ubuntu"/>
                <a:cs typeface="Ubuntu"/>
                <a:sym typeface="Ubuntu"/>
              </a:rPr>
              <a:t>Actividades Clave</a:t>
            </a:r>
            <a:endParaRPr b="1">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a:p>
            <a:pPr indent="0" lvl="0" marL="0" rtl="0" algn="l">
              <a:spcBef>
                <a:spcPts val="0"/>
              </a:spcBef>
              <a:spcAft>
                <a:spcPts val="0"/>
              </a:spcAft>
              <a:buNone/>
            </a:pPr>
            <a:r>
              <a:rPr lang="es-419">
                <a:latin typeface="Ubuntu"/>
                <a:ea typeface="Ubuntu"/>
                <a:cs typeface="Ubuntu"/>
                <a:sym typeface="Ubuntu"/>
              </a:rPr>
              <a:t>Diseño,planeación, análisis, desarrollo,</a:t>
            </a:r>
            <a:endParaRPr>
              <a:latin typeface="Ubuntu"/>
              <a:ea typeface="Ubuntu"/>
              <a:cs typeface="Ubuntu"/>
              <a:sym typeface="Ubuntu"/>
            </a:endParaRPr>
          </a:p>
          <a:p>
            <a:pPr indent="0" lvl="0" marL="0" rtl="0" algn="l">
              <a:spcBef>
                <a:spcPts val="0"/>
              </a:spcBef>
              <a:spcAft>
                <a:spcPts val="0"/>
              </a:spcAft>
              <a:buNone/>
            </a:pPr>
            <a:r>
              <a:rPr lang="es-419">
                <a:latin typeface="Ubuntu"/>
                <a:ea typeface="Ubuntu"/>
                <a:cs typeface="Ubuntu"/>
                <a:sym typeface="Ubuntu"/>
              </a:rPr>
              <a:t>documentación, </a:t>
            </a:r>
            <a:endParaRPr>
              <a:latin typeface="Ubuntu"/>
              <a:ea typeface="Ubuntu"/>
              <a:cs typeface="Ubuntu"/>
              <a:sym typeface="Ubuntu"/>
            </a:endParaRPr>
          </a:p>
        </p:txBody>
      </p:sp>
      <p:sp>
        <p:nvSpPr>
          <p:cNvPr id="161" name="Google Shape;161;p15"/>
          <p:cNvSpPr/>
          <p:nvPr/>
        </p:nvSpPr>
        <p:spPr>
          <a:xfrm>
            <a:off x="3810250" y="280800"/>
            <a:ext cx="4952400" cy="1846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a:latin typeface="Ubuntu"/>
                <a:ea typeface="Ubuntu"/>
                <a:cs typeface="Ubuntu"/>
                <a:sym typeface="Ubuntu"/>
              </a:rPr>
              <a:t>Recursos clave</a:t>
            </a:r>
            <a:endParaRPr b="1">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a:p>
            <a:pPr indent="0" lvl="0" marL="0" rtl="0" algn="l">
              <a:spcBef>
                <a:spcPts val="0"/>
              </a:spcBef>
              <a:spcAft>
                <a:spcPts val="0"/>
              </a:spcAft>
              <a:buNone/>
            </a:pPr>
            <a:r>
              <a:rPr lang="es-419">
                <a:latin typeface="Ubuntu"/>
                <a:ea typeface="Ubuntu"/>
                <a:cs typeface="Ubuntu"/>
                <a:sym typeface="Ubuntu"/>
              </a:rPr>
              <a:t>Computaesarrollo de Google y Apple.</a:t>
            </a:r>
            <a:endParaRPr>
              <a:latin typeface="Ubuntu"/>
              <a:ea typeface="Ubuntu"/>
              <a:cs typeface="Ubuntu"/>
              <a:sym typeface="Ubuntu"/>
            </a:endParaRPr>
          </a:p>
        </p:txBody>
      </p:sp>
      <p:sp>
        <p:nvSpPr>
          <p:cNvPr id="162" name="Google Shape;162;p15"/>
          <p:cNvSpPr/>
          <p:nvPr/>
        </p:nvSpPr>
        <p:spPr>
          <a:xfrm>
            <a:off x="228950" y="2592000"/>
            <a:ext cx="3118500" cy="2103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163" name="Google Shape;163;p15"/>
          <p:cNvSpPr/>
          <p:nvPr/>
        </p:nvSpPr>
        <p:spPr>
          <a:xfrm>
            <a:off x="3810238" y="2592000"/>
            <a:ext cx="4935300" cy="2118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164" name="Google Shape;164;p15"/>
          <p:cNvSpPr/>
          <p:nvPr/>
        </p:nvSpPr>
        <p:spPr>
          <a:xfrm>
            <a:off x="381343" y="2758278"/>
            <a:ext cx="3118500" cy="2103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700">
                <a:latin typeface="Ubuntu"/>
                <a:ea typeface="Ubuntu"/>
                <a:cs typeface="Ubuntu"/>
                <a:sym typeface="Ubuntu"/>
              </a:rPr>
              <a:t>Estructura de Costos</a:t>
            </a:r>
            <a:endParaRPr b="1" sz="1700">
              <a:latin typeface="Ubuntu"/>
              <a:ea typeface="Ubuntu"/>
              <a:cs typeface="Ubuntu"/>
              <a:sym typeface="Ubuntu"/>
            </a:endParaRPr>
          </a:p>
          <a:p>
            <a:pPr indent="0" lvl="0" marL="0" rtl="0" algn="just">
              <a:spcBef>
                <a:spcPts val="1000"/>
              </a:spcBef>
              <a:spcAft>
                <a:spcPts val="0"/>
              </a:spcAft>
              <a:buNone/>
            </a:pPr>
            <a:r>
              <a:rPr lang="es-419">
                <a:latin typeface="Ubuntu"/>
                <a:ea typeface="Ubuntu"/>
                <a:cs typeface="Ubuntu"/>
                <a:sym typeface="Ubuntu"/>
              </a:rPr>
              <a:t>Recursos de cómputo, internet, luz, recursos de investigación para confirmar la viabilidad, base de datos, licencia de publicación de app.</a:t>
            </a:r>
            <a:endParaRPr>
              <a:latin typeface="Ubuntu"/>
              <a:ea typeface="Ubuntu"/>
              <a:cs typeface="Ubuntu"/>
              <a:sym typeface="Ubuntu"/>
            </a:endParaRPr>
          </a:p>
        </p:txBody>
      </p:sp>
      <p:sp>
        <p:nvSpPr>
          <p:cNvPr id="165" name="Google Shape;165;p15"/>
          <p:cNvSpPr/>
          <p:nvPr/>
        </p:nvSpPr>
        <p:spPr>
          <a:xfrm>
            <a:off x="3962653" y="2744398"/>
            <a:ext cx="4935300" cy="2118300"/>
          </a:xfrm>
          <a:prstGeom prst="roundRect">
            <a:avLst>
              <a:gd fmla="val 16667"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700">
                <a:solidFill>
                  <a:schemeClr val="lt1"/>
                </a:solidFill>
                <a:latin typeface="Ubuntu"/>
                <a:ea typeface="Ubuntu"/>
                <a:cs typeface="Ubuntu"/>
                <a:sym typeface="Ubuntu"/>
              </a:rPr>
              <a:t>Flujo de Ingreso</a:t>
            </a:r>
            <a:endParaRPr b="1" sz="1700">
              <a:solidFill>
                <a:schemeClr val="lt1"/>
              </a:solidFill>
              <a:latin typeface="Ubuntu"/>
              <a:ea typeface="Ubuntu"/>
              <a:cs typeface="Ubuntu"/>
              <a:sym typeface="Ubuntu"/>
            </a:endParaRPr>
          </a:p>
          <a:p>
            <a:pPr indent="0" lvl="0" marL="0" rtl="0" algn="just">
              <a:spcBef>
                <a:spcPts val="1000"/>
              </a:spcBef>
              <a:spcAft>
                <a:spcPts val="0"/>
              </a:spcAft>
              <a:buNone/>
            </a:pPr>
            <a:r>
              <a:rPr lang="es-419">
                <a:solidFill>
                  <a:schemeClr val="lt1"/>
                </a:solidFill>
                <a:latin typeface="Ubuntu"/>
                <a:ea typeface="Ubuntu"/>
                <a:cs typeface="Ubuntu"/>
                <a:sym typeface="Ubuntu"/>
              </a:rPr>
              <a:t>Los ingresos provendrían de una comisión atribuida a cada transacción (12%), la cual se realizará vía PayPal, dicha comisión tomaría en cuenta la comisión del banco que realiza la transferencia (3% aprox), dando un total de comisión de 15%.</a:t>
            </a:r>
            <a:endParaRPr>
              <a:solidFill>
                <a:schemeClr val="lt1"/>
              </a:solidFill>
              <a:latin typeface="Ubuntu"/>
              <a:ea typeface="Ubuntu"/>
              <a:cs typeface="Ubuntu"/>
              <a:sym typeface="Ubuntu"/>
            </a:endParaRPr>
          </a:p>
        </p:txBody>
      </p:sp>
      <p:sp>
        <p:nvSpPr>
          <p:cNvPr id="166" name="Google Shape;166;p15"/>
          <p:cNvSpPr/>
          <p:nvPr/>
        </p:nvSpPr>
        <p:spPr>
          <a:xfrm>
            <a:off x="3962647" y="433200"/>
            <a:ext cx="4952400" cy="1846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800">
                <a:latin typeface="Ubuntu"/>
                <a:ea typeface="Ubuntu"/>
                <a:cs typeface="Ubuntu"/>
                <a:sym typeface="Ubuntu"/>
              </a:rPr>
              <a:t>Recursos Clave</a:t>
            </a:r>
            <a:endParaRPr b="1" sz="1800">
              <a:latin typeface="Ubuntu"/>
              <a:ea typeface="Ubuntu"/>
              <a:cs typeface="Ubuntu"/>
              <a:sym typeface="Ubuntu"/>
            </a:endParaRPr>
          </a:p>
          <a:p>
            <a:pPr indent="0" lvl="0" marL="0" rtl="0" algn="just">
              <a:spcBef>
                <a:spcPts val="1000"/>
              </a:spcBef>
              <a:spcAft>
                <a:spcPts val="0"/>
              </a:spcAft>
              <a:buNone/>
            </a:pPr>
            <a:r>
              <a:rPr lang="es-419">
                <a:latin typeface="Ubuntu"/>
                <a:ea typeface="Ubuntu"/>
                <a:cs typeface="Ubuntu"/>
                <a:sym typeface="Ubuntu"/>
              </a:rPr>
              <a:t>Computadoras, celulares, ingenieros de software, internet, luz, área laboral, licencias de desarrollo de Google y Apple, entornos de desarrollo, como lo son: visual studio code, node, etc.</a:t>
            </a:r>
            <a:endParaRPr>
              <a:latin typeface="Ubuntu"/>
              <a:ea typeface="Ubuntu"/>
              <a:cs typeface="Ubuntu"/>
              <a:sym typeface="Ubuntu"/>
            </a:endParaRPr>
          </a:p>
        </p:txBody>
      </p:sp>
      <p:sp>
        <p:nvSpPr>
          <p:cNvPr id="167" name="Google Shape;167;p15"/>
          <p:cNvSpPr/>
          <p:nvPr/>
        </p:nvSpPr>
        <p:spPr>
          <a:xfrm>
            <a:off x="381353" y="409368"/>
            <a:ext cx="3105600" cy="1908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700">
                <a:latin typeface="Ubuntu"/>
                <a:ea typeface="Ubuntu"/>
                <a:cs typeface="Ubuntu"/>
                <a:sym typeface="Ubuntu"/>
              </a:rPr>
              <a:t>Actividades Clave</a:t>
            </a:r>
            <a:endParaRPr b="1" sz="1700">
              <a:latin typeface="Ubuntu"/>
              <a:ea typeface="Ubuntu"/>
              <a:cs typeface="Ubuntu"/>
              <a:sym typeface="Ubuntu"/>
            </a:endParaRPr>
          </a:p>
          <a:p>
            <a:pPr indent="0" lvl="0" marL="0" rtl="0" algn="just">
              <a:spcBef>
                <a:spcPts val="1000"/>
              </a:spcBef>
              <a:spcAft>
                <a:spcPts val="0"/>
              </a:spcAft>
              <a:buNone/>
            </a:pPr>
            <a:r>
              <a:rPr lang="es-419">
                <a:latin typeface="Ubuntu"/>
                <a:ea typeface="Ubuntu"/>
                <a:cs typeface="Ubuntu"/>
                <a:sym typeface="Ubuntu"/>
              </a:rPr>
              <a:t>Toma de requerimientos del cliente, análisis, d</a:t>
            </a:r>
            <a:r>
              <a:rPr lang="es-419">
                <a:latin typeface="Ubuntu"/>
                <a:ea typeface="Ubuntu"/>
                <a:cs typeface="Ubuntu"/>
                <a:sym typeface="Ubuntu"/>
              </a:rPr>
              <a:t>iseño, planeación, desarrollo, documentación y distribución del sistema.</a:t>
            </a:r>
            <a:endParaRPr>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