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exend Medium"/>
      <p:regular r:id="rId23"/>
      <p:bold r:id="rId24"/>
    </p:embeddedFont>
    <p:embeddedFont>
      <p:font typeface="Old Standard TT"/>
      <p:regular r:id="rId25"/>
      <p:bold r:id="rId26"/>
      <p:italic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xendMedium-bold.fntdata"/><Relationship Id="rId23" Type="http://schemas.openxmlformats.org/officeDocument/2006/relationships/font" Target="fonts/Lexe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8" Type="http://schemas.openxmlformats.org/officeDocument/2006/relationships/font" Target="fonts/Lexend-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2"/>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0" name="Google Shape;60;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3"/>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3"/>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3"/>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19" name="Google Shape;19;p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32" name="Google Shape;32;p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_2">
    <p:spTree>
      <p:nvGrpSpPr>
        <p:cNvPr id="39" name="Shape 39"/>
        <p:cNvGrpSpPr/>
        <p:nvPr/>
      </p:nvGrpSpPr>
      <p:grpSpPr>
        <a:xfrm>
          <a:off x="0" y="0"/>
          <a:ext cx="0" cy="0"/>
          <a:chOff x="0" y="0"/>
          <a:chExt cx="0" cy="0"/>
        </a:xfrm>
      </p:grpSpPr>
      <p:sp>
        <p:nvSpPr>
          <p:cNvPr id="40" name="Google Shape;40;p8"/>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8"/>
          <p:cNvGrpSpPr/>
          <p:nvPr/>
        </p:nvGrpSpPr>
        <p:grpSpPr>
          <a:xfrm>
            <a:off x="311112" y="4512638"/>
            <a:ext cx="2812694" cy="150575"/>
            <a:chOff x="0" y="3797750"/>
            <a:chExt cx="9144000" cy="150575"/>
          </a:xfrm>
        </p:grpSpPr>
        <p:cxnSp>
          <p:nvCxnSpPr>
            <p:cNvPr id="42" name="Google Shape;42;p8"/>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43" name="Google Shape;43;p8"/>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44" name="Google Shape;44;p8"/>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45" name="Google Shape;4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46" name="Google Shape;46;p8"/>
          <p:cNvSpPr txBox="1"/>
          <p:nvPr>
            <p:ph idx="1" type="body"/>
          </p:nvPr>
        </p:nvSpPr>
        <p:spPr>
          <a:xfrm>
            <a:off x="311700" y="1389600"/>
            <a:ext cx="2808000" cy="288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281025" y="3152075"/>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ph type="ctrTitle"/>
          </p:nvPr>
        </p:nvSpPr>
        <p:spPr>
          <a:xfrm>
            <a:off x="512700" y="390575"/>
            <a:ext cx="8118600" cy="96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s" sz="5300">
                <a:latin typeface="Verdana"/>
                <a:ea typeface="Verdana"/>
                <a:cs typeface="Verdana"/>
                <a:sym typeface="Verdana"/>
              </a:rPr>
              <a:t>Energía Solar</a:t>
            </a:r>
            <a:endParaRPr b="1" sz="5300">
              <a:latin typeface="Verdana"/>
              <a:ea typeface="Verdana"/>
              <a:cs typeface="Verdana"/>
              <a:sym typeface="Verdana"/>
            </a:endParaRPr>
          </a:p>
        </p:txBody>
      </p:sp>
      <p:sp>
        <p:nvSpPr>
          <p:cNvPr id="70" name="Google Shape;70;p14"/>
          <p:cNvSpPr txBox="1"/>
          <p:nvPr>
            <p:ph idx="1" type="subTitle"/>
          </p:nvPr>
        </p:nvSpPr>
        <p:spPr>
          <a:xfrm>
            <a:off x="354325" y="2044675"/>
            <a:ext cx="5583600" cy="27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1800">
                <a:latin typeface="Lexend"/>
                <a:ea typeface="Lexend"/>
                <a:cs typeface="Lexend"/>
                <a:sym typeface="Lexend"/>
              </a:rPr>
              <a:t>Integrantes:</a:t>
            </a:r>
            <a:endParaRPr sz="1800">
              <a:latin typeface="Lexend"/>
              <a:ea typeface="Lexend"/>
              <a:cs typeface="Lexend"/>
              <a:sym typeface="Lexend"/>
            </a:endParaRPr>
          </a:p>
          <a:p>
            <a:pPr indent="-342900" lvl="0" marL="457200" rtl="0" algn="l">
              <a:lnSpc>
                <a:spcPct val="100000"/>
              </a:lnSpc>
              <a:spcBef>
                <a:spcPts val="0"/>
              </a:spcBef>
              <a:spcAft>
                <a:spcPts val="0"/>
              </a:spcAft>
              <a:buSzPts val="1800"/>
              <a:buFont typeface="Lexend"/>
              <a:buChar char="●"/>
            </a:pPr>
            <a:r>
              <a:rPr lang="es" sz="1800">
                <a:latin typeface="Lexend"/>
                <a:ea typeface="Lexend"/>
                <a:cs typeface="Lexend"/>
                <a:sym typeface="Lexend"/>
              </a:rPr>
              <a:t>Michell Alejandro García Vargas - 259663</a:t>
            </a:r>
            <a:endParaRPr sz="1800">
              <a:latin typeface="Lexend"/>
              <a:ea typeface="Lexend"/>
              <a:cs typeface="Lexend"/>
              <a:sym typeface="Lexend"/>
            </a:endParaRPr>
          </a:p>
          <a:p>
            <a:pPr indent="-342900" lvl="0" marL="457200" rtl="0" algn="l">
              <a:lnSpc>
                <a:spcPct val="100000"/>
              </a:lnSpc>
              <a:spcBef>
                <a:spcPts val="0"/>
              </a:spcBef>
              <a:spcAft>
                <a:spcPts val="0"/>
              </a:spcAft>
              <a:buSzPts val="1800"/>
              <a:buFont typeface="Lexend"/>
              <a:buChar char="●"/>
            </a:pPr>
            <a:r>
              <a:rPr lang="es" sz="1800">
                <a:latin typeface="Lexend"/>
                <a:ea typeface="Lexend"/>
                <a:cs typeface="Lexend"/>
                <a:sym typeface="Lexend"/>
              </a:rPr>
              <a:t>Carlos Abraham Mendieta Robledo - 290273</a:t>
            </a:r>
            <a:endParaRPr sz="1800">
              <a:latin typeface="Lexend"/>
              <a:ea typeface="Lexend"/>
              <a:cs typeface="Lexend"/>
              <a:sym typeface="Lexend"/>
            </a:endParaRPr>
          </a:p>
          <a:p>
            <a:pPr indent="-342900" lvl="0" marL="457200" rtl="0" algn="l">
              <a:lnSpc>
                <a:spcPct val="100000"/>
              </a:lnSpc>
              <a:spcBef>
                <a:spcPts val="0"/>
              </a:spcBef>
              <a:spcAft>
                <a:spcPts val="0"/>
              </a:spcAft>
              <a:buSzPts val="1800"/>
              <a:buFont typeface="Lexend"/>
              <a:buChar char="●"/>
            </a:pPr>
            <a:r>
              <a:rPr lang="es" sz="1800">
                <a:latin typeface="Lexend"/>
                <a:ea typeface="Lexend"/>
                <a:cs typeface="Lexend"/>
                <a:sym typeface="Lexend"/>
              </a:rPr>
              <a:t>Luis Eduardo Flores Espinoza - 252589</a:t>
            </a:r>
            <a:endParaRPr sz="1800">
              <a:latin typeface="Lexend"/>
              <a:ea typeface="Lexend"/>
              <a:cs typeface="Lexend"/>
              <a:sym typeface="Lexend"/>
            </a:endParaRPr>
          </a:p>
          <a:p>
            <a:pPr indent="-342900" lvl="0" marL="457200" rtl="0" algn="l">
              <a:lnSpc>
                <a:spcPct val="100000"/>
              </a:lnSpc>
              <a:spcBef>
                <a:spcPts val="0"/>
              </a:spcBef>
              <a:spcAft>
                <a:spcPts val="0"/>
              </a:spcAft>
              <a:buSzPts val="1800"/>
              <a:buFont typeface="Lexend"/>
              <a:buChar char="●"/>
            </a:pPr>
            <a:r>
              <a:rPr lang="es" sz="1800">
                <a:latin typeface="Lexend"/>
                <a:ea typeface="Lexend"/>
                <a:cs typeface="Lexend"/>
                <a:sym typeface="Lexend"/>
              </a:rPr>
              <a:t>Leonardo Velázquez Campos - 250893</a:t>
            </a:r>
            <a:endParaRPr sz="1800">
              <a:latin typeface="Lexend"/>
              <a:ea typeface="Lexend"/>
              <a:cs typeface="Lexend"/>
              <a:sym typeface="Lexend"/>
            </a:endParaRPr>
          </a:p>
          <a:p>
            <a:pPr indent="0" lvl="0" marL="0" rtl="0" algn="l">
              <a:lnSpc>
                <a:spcPct val="100000"/>
              </a:lnSpc>
              <a:spcBef>
                <a:spcPts val="0"/>
              </a:spcBef>
              <a:spcAft>
                <a:spcPts val="0"/>
              </a:spcAft>
              <a:buSzPts val="2400"/>
              <a:buNone/>
            </a:pPr>
            <a:r>
              <a:t/>
            </a:r>
            <a:endParaRPr sz="1800">
              <a:latin typeface="Lexend"/>
              <a:ea typeface="Lexend"/>
              <a:cs typeface="Lexend"/>
              <a:sym typeface="Lexend"/>
            </a:endParaRPr>
          </a:p>
          <a:p>
            <a:pPr indent="0" lvl="0" marL="0" rtl="0" algn="l">
              <a:lnSpc>
                <a:spcPct val="100000"/>
              </a:lnSpc>
              <a:spcBef>
                <a:spcPts val="0"/>
              </a:spcBef>
              <a:spcAft>
                <a:spcPts val="0"/>
              </a:spcAft>
              <a:buSzPts val="2400"/>
              <a:buNone/>
            </a:pPr>
            <a:r>
              <a:rPr lang="es" sz="1800">
                <a:latin typeface="Lexend"/>
                <a:ea typeface="Lexend"/>
                <a:cs typeface="Lexend"/>
                <a:sym typeface="Lexend"/>
              </a:rPr>
              <a:t>Administración de Proyectos de Software</a:t>
            </a:r>
            <a:endParaRPr sz="1800">
              <a:latin typeface="Lexend"/>
              <a:ea typeface="Lexend"/>
              <a:cs typeface="Lexend"/>
              <a:sym typeface="Lexend"/>
            </a:endParaRPr>
          </a:p>
          <a:p>
            <a:pPr indent="0" lvl="0" marL="0" rtl="0" algn="l">
              <a:lnSpc>
                <a:spcPct val="100000"/>
              </a:lnSpc>
              <a:spcBef>
                <a:spcPts val="0"/>
              </a:spcBef>
              <a:spcAft>
                <a:spcPts val="0"/>
              </a:spcAft>
              <a:buSzPts val="2400"/>
              <a:buNone/>
            </a:pPr>
            <a:r>
              <a:t/>
            </a:r>
            <a:endParaRPr sz="1800">
              <a:latin typeface="Lexend"/>
              <a:ea typeface="Lexend"/>
              <a:cs typeface="Lexend"/>
              <a:sym typeface="Lexend"/>
            </a:endParaRPr>
          </a:p>
          <a:p>
            <a:pPr indent="0" lvl="0" marL="0" rtl="0" algn="l">
              <a:lnSpc>
                <a:spcPct val="100000"/>
              </a:lnSpc>
              <a:spcBef>
                <a:spcPts val="0"/>
              </a:spcBef>
              <a:spcAft>
                <a:spcPts val="0"/>
              </a:spcAft>
              <a:buSzPts val="2400"/>
              <a:buNone/>
            </a:pPr>
            <a:r>
              <a:rPr lang="es" sz="1800">
                <a:latin typeface="Lexend"/>
                <a:ea typeface="Lexend"/>
                <a:cs typeface="Lexend"/>
                <a:sym typeface="Lexend"/>
              </a:rPr>
              <a:t>Gpo: 30	Sem: 7mo.		Fecha: 16/01/23</a:t>
            </a:r>
            <a:endParaRPr sz="1800">
              <a:latin typeface="Lexend"/>
              <a:ea typeface="Lexend"/>
              <a:cs typeface="Lexend"/>
              <a:sym typeface="Lexend"/>
            </a:endParaRPr>
          </a:p>
        </p:txBody>
      </p:sp>
      <p:pic>
        <p:nvPicPr>
          <p:cNvPr id="71" name="Google Shape;71;p14"/>
          <p:cNvPicPr preferRelativeResize="0"/>
          <p:nvPr/>
        </p:nvPicPr>
        <p:blipFill rotWithShape="1">
          <a:blip r:embed="rId3">
            <a:alphaModFix/>
          </a:blip>
          <a:srcRect b="0" l="0" r="0" t="0"/>
          <a:stretch/>
        </p:blipFill>
        <p:spPr>
          <a:xfrm>
            <a:off x="5864625" y="1996675"/>
            <a:ext cx="2852700" cy="285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p:nvPr/>
        </p:nvSpPr>
        <p:spPr>
          <a:xfrm>
            <a:off x="415400" y="259940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txBox="1"/>
          <p:nvPr>
            <p:ph type="title"/>
          </p:nvPr>
        </p:nvSpPr>
        <p:spPr>
          <a:xfrm>
            <a:off x="339200" y="288300"/>
            <a:ext cx="3435000" cy="444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b="1" lang="es" sz="2000">
                <a:solidFill>
                  <a:schemeClr val="lt2"/>
                </a:solidFill>
                <a:latin typeface="Verdana"/>
                <a:ea typeface="Verdana"/>
                <a:cs typeface="Verdana"/>
                <a:sym typeface="Verdana"/>
              </a:rPr>
              <a:t>Semiconductores</a:t>
            </a:r>
            <a:endParaRPr b="1" sz="2000">
              <a:solidFill>
                <a:schemeClr val="lt2"/>
              </a:solidFill>
              <a:latin typeface="Verdana"/>
              <a:ea typeface="Verdana"/>
              <a:cs typeface="Verdana"/>
              <a:sym typeface="Verdana"/>
            </a:endParaRPr>
          </a:p>
        </p:txBody>
      </p:sp>
      <p:sp>
        <p:nvSpPr>
          <p:cNvPr id="166" name="Google Shape;166;p23"/>
          <p:cNvSpPr txBox="1"/>
          <p:nvPr/>
        </p:nvSpPr>
        <p:spPr>
          <a:xfrm>
            <a:off x="291950" y="791450"/>
            <a:ext cx="3482100" cy="384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La energía que liga los electrones de valencia con su núcleo es similar a la energía de los fotones (partículas que forman la luz solar).</a:t>
            </a:r>
            <a:endParaRPr b="0" i="0" sz="1400" u="none" cap="none" strike="noStrike">
              <a:solidFill>
                <a:schemeClr val="lt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Cuando la luz solar incide sobre el material semiconductor, se rompen los enlaces entre núcleo y electrones de valencia, que a su vez quedan libres para circular sobre el semiconductor.</a:t>
            </a:r>
            <a:endParaRPr b="0" i="0" sz="1400" u="none" cap="none" strike="noStrike">
              <a:solidFill>
                <a:schemeClr val="lt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Los electrones libres y los huecos creados por la radiación tienden a recombinarse perdiendo actividad, para que eso no ocurra, se crea en el semiconductor un campo eléctrico. </a:t>
            </a:r>
            <a:endParaRPr b="0" i="0" sz="1400" u="none" cap="none" strike="noStrike">
              <a:solidFill>
                <a:schemeClr val="lt1"/>
              </a:solidFill>
              <a:latin typeface="Lexend"/>
              <a:ea typeface="Lexend"/>
              <a:cs typeface="Lexend"/>
              <a:sym typeface="Lexend"/>
            </a:endParaRPr>
          </a:p>
        </p:txBody>
      </p:sp>
      <p:pic>
        <p:nvPicPr>
          <p:cNvPr id="167" name="Google Shape;167;p23"/>
          <p:cNvPicPr preferRelativeResize="0"/>
          <p:nvPr/>
        </p:nvPicPr>
        <p:blipFill rotWithShape="1">
          <a:blip r:embed="rId3">
            <a:alphaModFix/>
          </a:blip>
          <a:srcRect b="0" l="0" r="0" t="0"/>
          <a:stretch/>
        </p:blipFill>
        <p:spPr>
          <a:xfrm>
            <a:off x="3976375" y="2247625"/>
            <a:ext cx="4988950" cy="2494475"/>
          </a:xfrm>
          <a:prstGeom prst="rect">
            <a:avLst/>
          </a:prstGeom>
          <a:noFill/>
          <a:ln>
            <a:noFill/>
          </a:ln>
        </p:spPr>
      </p:pic>
      <p:pic>
        <p:nvPicPr>
          <p:cNvPr id="168" name="Google Shape;168;p23"/>
          <p:cNvPicPr preferRelativeResize="0"/>
          <p:nvPr/>
        </p:nvPicPr>
        <p:blipFill rotWithShape="1">
          <a:blip r:embed="rId4">
            <a:alphaModFix/>
          </a:blip>
          <a:srcRect b="0" l="0" r="0" t="0"/>
          <a:stretch/>
        </p:blipFill>
        <p:spPr>
          <a:xfrm>
            <a:off x="3976375" y="364488"/>
            <a:ext cx="1804732" cy="1686275"/>
          </a:xfrm>
          <a:prstGeom prst="rect">
            <a:avLst/>
          </a:prstGeom>
          <a:noFill/>
          <a:ln>
            <a:noFill/>
          </a:ln>
        </p:spPr>
      </p:pic>
      <p:sp>
        <p:nvSpPr>
          <p:cNvPr id="169" name="Google Shape;169;p23"/>
          <p:cNvSpPr txBox="1"/>
          <p:nvPr/>
        </p:nvSpPr>
        <p:spPr>
          <a:xfrm>
            <a:off x="6115875" y="576563"/>
            <a:ext cx="25218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El material más usado en la fabricación de células solares es el silicio, que contiene electrones de valencia.</a:t>
            </a:r>
            <a:endParaRPr b="0" i="0" sz="1400" u="none" cap="none" strike="noStrike">
              <a:solidFill>
                <a:schemeClr val="lt1"/>
              </a:solidFill>
              <a:latin typeface="Lexend"/>
              <a:ea typeface="Lexend"/>
              <a:cs typeface="Lexend"/>
              <a:sym typeface="Lexend"/>
            </a:endParaRPr>
          </a:p>
        </p:txBody>
      </p:sp>
      <p:sp>
        <p:nvSpPr>
          <p:cNvPr id="170" name="Google Shape;170;p23"/>
          <p:cNvSpPr txBox="1"/>
          <p:nvPr/>
        </p:nvSpPr>
        <p:spPr>
          <a:xfrm>
            <a:off x="-50800" y="4560000"/>
            <a:ext cx="4215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[ 3 ] (Fundación Confemetal, 2007)</a:t>
            </a:r>
            <a:endParaRPr b="0" i="0" sz="1500" u="none" cap="none" strike="noStrike">
              <a:solidFill>
                <a:schemeClr val="lt2"/>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668250" y="250050"/>
            <a:ext cx="27414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s" sz="2000">
                <a:latin typeface="Verdana"/>
                <a:ea typeface="Verdana"/>
                <a:cs typeface="Verdana"/>
                <a:sym typeface="Verdana"/>
              </a:rPr>
              <a:t>Semiconductores</a:t>
            </a:r>
            <a:endParaRPr sz="2000">
              <a:latin typeface="Verdana"/>
              <a:ea typeface="Verdana"/>
              <a:cs typeface="Verdana"/>
              <a:sym typeface="Verdana"/>
            </a:endParaRPr>
          </a:p>
        </p:txBody>
      </p:sp>
      <p:sp>
        <p:nvSpPr>
          <p:cNvPr id="176" name="Google Shape;176;p24"/>
          <p:cNvSpPr txBox="1"/>
          <p:nvPr/>
        </p:nvSpPr>
        <p:spPr>
          <a:xfrm>
            <a:off x="297900" y="793288"/>
            <a:ext cx="3482100" cy="384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La energía que liga los electrones de valencia con su núcleo es similar a la energía de los fotones (partículas que forman la luz solar).</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Cuando la luz solar incide sobre el material semiconductor, se rompen los enlaces entre núcleo y electrones de valencia, que a su vez quedan libres para circular sobre el semiconductor.</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Los electrones libres y los huecos creados por la radiación tienden a recombinarse perdiendo actividad, para que eso no ocurra, se crea en el semiconductor un campo eléctrico. </a:t>
            </a:r>
            <a:endParaRPr b="0" i="0" sz="1400" u="none" cap="none" strike="noStrike">
              <a:solidFill>
                <a:schemeClr val="dk1"/>
              </a:solidFill>
              <a:latin typeface="Lexend"/>
              <a:ea typeface="Lexend"/>
              <a:cs typeface="Lexend"/>
              <a:sym typeface="Lexend"/>
            </a:endParaRPr>
          </a:p>
        </p:txBody>
      </p:sp>
      <p:sp>
        <p:nvSpPr>
          <p:cNvPr id="177" name="Google Shape;177;p24"/>
          <p:cNvSpPr txBox="1"/>
          <p:nvPr>
            <p:ph type="title"/>
          </p:nvPr>
        </p:nvSpPr>
        <p:spPr>
          <a:xfrm>
            <a:off x="4940350" y="250050"/>
            <a:ext cx="30987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s" sz="2000">
                <a:latin typeface="Verdana"/>
                <a:ea typeface="Verdana"/>
                <a:cs typeface="Verdana"/>
                <a:sym typeface="Verdana"/>
              </a:rPr>
              <a:t>Células Fotovoltaicas</a:t>
            </a:r>
            <a:endParaRPr sz="2000">
              <a:latin typeface="Verdana"/>
              <a:ea typeface="Verdana"/>
              <a:cs typeface="Verdana"/>
              <a:sym typeface="Verdana"/>
            </a:endParaRPr>
          </a:p>
        </p:txBody>
      </p:sp>
      <p:sp>
        <p:nvSpPr>
          <p:cNvPr id="178" name="Google Shape;178;p24"/>
          <p:cNvSpPr txBox="1"/>
          <p:nvPr/>
        </p:nvSpPr>
        <p:spPr>
          <a:xfrm>
            <a:off x="4109500" y="793300"/>
            <a:ext cx="4760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Dispositivo formado por una lámina de material semiconductor, cuyo grosor varía de 0.25mm a los 0.36mm, generalmente de forma cuadrada. </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Cuando la luz incide sobre la célula los fotones rompen el par electrón-hueco. Mientras la luz siga incidiendo habrá corriente eléctrica, y su intensidad será proporcional a la cantidad de luz que reciba la célula.</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Lexend"/>
                <a:ea typeface="Lexend"/>
                <a:cs typeface="Lexend"/>
                <a:sym typeface="Lexend"/>
              </a:rPr>
              <a:t>Las células fotovoltaicas más utilizadas son las construidas con silicio monocristalino.</a:t>
            </a:r>
            <a:endParaRPr b="0" i="0" sz="1400" u="none" cap="none" strike="noStrike">
              <a:solidFill>
                <a:schemeClr val="dk1"/>
              </a:solidFill>
              <a:latin typeface="Lexend"/>
              <a:ea typeface="Lexend"/>
              <a:cs typeface="Lexend"/>
              <a:sym typeface="Lexend"/>
            </a:endParaRPr>
          </a:p>
        </p:txBody>
      </p:sp>
      <p:pic>
        <p:nvPicPr>
          <p:cNvPr id="179" name="Google Shape;179;p24"/>
          <p:cNvPicPr preferRelativeResize="0"/>
          <p:nvPr/>
        </p:nvPicPr>
        <p:blipFill rotWithShape="1">
          <a:blip r:embed="rId3">
            <a:alphaModFix/>
          </a:blip>
          <a:srcRect b="0" l="0" r="0" t="0"/>
          <a:stretch/>
        </p:blipFill>
        <p:spPr>
          <a:xfrm>
            <a:off x="4109503" y="3662750"/>
            <a:ext cx="5112526" cy="2138575"/>
          </a:xfrm>
          <a:prstGeom prst="rect">
            <a:avLst/>
          </a:prstGeom>
          <a:noFill/>
          <a:ln>
            <a:noFill/>
          </a:ln>
        </p:spPr>
      </p:pic>
      <p:sp>
        <p:nvSpPr>
          <p:cNvPr id="180" name="Google Shape;180;p24"/>
          <p:cNvSpPr txBox="1"/>
          <p:nvPr/>
        </p:nvSpPr>
        <p:spPr>
          <a:xfrm>
            <a:off x="-68550" y="4642000"/>
            <a:ext cx="4215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[ 3 ] (Fundación Confemetal, 2007)</a:t>
            </a:r>
            <a:endParaRPr b="0" i="0" sz="1500" u="none" cap="none" strike="noStrike">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a:off x="207675" y="3762925"/>
            <a:ext cx="4044000" cy="117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p25"/>
          <p:cNvPicPr preferRelativeResize="0"/>
          <p:nvPr/>
        </p:nvPicPr>
        <p:blipFill rotWithShape="1">
          <a:blip r:embed="rId3">
            <a:alphaModFix/>
          </a:blip>
          <a:srcRect b="0" l="0" r="50347" t="0"/>
          <a:stretch/>
        </p:blipFill>
        <p:spPr>
          <a:xfrm>
            <a:off x="4887925" y="238"/>
            <a:ext cx="4256075" cy="5143024"/>
          </a:xfrm>
          <a:prstGeom prst="rect">
            <a:avLst/>
          </a:prstGeom>
          <a:noFill/>
          <a:ln>
            <a:noFill/>
          </a:ln>
        </p:spPr>
      </p:pic>
      <p:sp>
        <p:nvSpPr>
          <p:cNvPr id="187" name="Google Shape;187;p25"/>
          <p:cNvSpPr txBox="1"/>
          <p:nvPr>
            <p:ph type="title"/>
          </p:nvPr>
        </p:nvSpPr>
        <p:spPr>
          <a:xfrm>
            <a:off x="936875" y="62225"/>
            <a:ext cx="28080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s" sz="3000">
                <a:solidFill>
                  <a:schemeClr val="lt1"/>
                </a:solidFill>
                <a:latin typeface="Verdana"/>
                <a:ea typeface="Verdana"/>
                <a:cs typeface="Verdana"/>
                <a:sym typeface="Verdana"/>
              </a:rPr>
              <a:t>Ventajas</a:t>
            </a:r>
            <a:endParaRPr b="1" sz="3000">
              <a:solidFill>
                <a:schemeClr val="lt1"/>
              </a:solidFill>
              <a:latin typeface="Verdana"/>
              <a:ea typeface="Verdana"/>
              <a:cs typeface="Verdana"/>
              <a:sym typeface="Verdana"/>
            </a:endParaRPr>
          </a:p>
        </p:txBody>
      </p:sp>
      <p:sp>
        <p:nvSpPr>
          <p:cNvPr id="188" name="Google Shape;188;p25"/>
          <p:cNvSpPr txBox="1"/>
          <p:nvPr>
            <p:ph idx="1" type="body"/>
          </p:nvPr>
        </p:nvSpPr>
        <p:spPr>
          <a:xfrm>
            <a:off x="184325" y="945875"/>
            <a:ext cx="4313100" cy="312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Lexend"/>
              <a:buChar char="●"/>
            </a:pPr>
            <a:r>
              <a:rPr lang="es" sz="1400">
                <a:solidFill>
                  <a:schemeClr val="dk1"/>
                </a:solidFill>
                <a:latin typeface="Lexend"/>
                <a:ea typeface="Lexend"/>
                <a:cs typeface="Lexend"/>
                <a:sym typeface="Lexend"/>
              </a:rPr>
              <a:t>No genera gases de efecto invernadero.</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SzPts val="1400"/>
              <a:buFont typeface="Lexend"/>
              <a:buChar char="●"/>
            </a:pPr>
            <a:r>
              <a:rPr lang="es" sz="1400">
                <a:solidFill>
                  <a:schemeClr val="dk1"/>
                </a:solidFill>
                <a:latin typeface="Lexend"/>
                <a:ea typeface="Lexend"/>
                <a:cs typeface="Lexend"/>
                <a:sym typeface="Lexend"/>
              </a:rPr>
              <a:t>Produce una energía limpia y renovable.</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SzPts val="1400"/>
              <a:buFont typeface="Lexend"/>
              <a:buChar char="●"/>
            </a:pPr>
            <a:r>
              <a:rPr lang="es" sz="1400">
                <a:solidFill>
                  <a:schemeClr val="dk1"/>
                </a:solidFill>
                <a:latin typeface="Lexend"/>
                <a:ea typeface="Lexend"/>
                <a:cs typeface="Lexend"/>
                <a:sym typeface="Lexend"/>
              </a:rPr>
              <a:t>Un 90% de los materiales que forman un panel se reciclan.</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SzPts val="1400"/>
              <a:buFont typeface="Lexend"/>
              <a:buChar char="●"/>
            </a:pPr>
            <a:r>
              <a:rPr lang="es" sz="1400">
                <a:solidFill>
                  <a:schemeClr val="dk1"/>
                </a:solidFill>
                <a:latin typeface="Lexend"/>
                <a:ea typeface="Lexend"/>
                <a:cs typeface="Lexend"/>
                <a:sym typeface="Lexend"/>
              </a:rPr>
              <a:t>Se puede aprovechar en cualquier lugar.</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Los paneles son fáciles de instalar, silenciosos y tienen una larga vida útil</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SzPts val="1400"/>
              <a:buFont typeface="Lexend"/>
              <a:buChar char="●"/>
            </a:pPr>
            <a:r>
              <a:rPr lang="es" sz="1400">
                <a:solidFill>
                  <a:schemeClr val="dk1"/>
                </a:solidFill>
                <a:latin typeface="Lexend"/>
                <a:ea typeface="Lexend"/>
                <a:cs typeface="Lexend"/>
                <a:sym typeface="Lexend"/>
              </a:rPr>
              <a:t>No requiere extracción constante de materiales para su funcionamiento.</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Aprovechamiento de regiones desérticas</a:t>
            </a:r>
            <a:endParaRPr sz="1400">
              <a:solidFill>
                <a:schemeClr val="dk1"/>
              </a:solidFill>
              <a:latin typeface="Lexend"/>
              <a:ea typeface="Lexend"/>
              <a:cs typeface="Lexend"/>
              <a:sym typeface="Lexend"/>
            </a:endParaRPr>
          </a:p>
          <a:p>
            <a:pPr indent="-317500" lvl="0" marL="457200" rtl="0" algn="just">
              <a:lnSpc>
                <a:spcPct val="115000"/>
              </a:lnSpc>
              <a:spcBef>
                <a:spcPts val="0"/>
              </a:spcBef>
              <a:spcAft>
                <a:spcPts val="0"/>
              </a:spcAft>
              <a:buClr>
                <a:schemeClr val="lt1"/>
              </a:buClr>
              <a:buSzPts val="1400"/>
              <a:buFont typeface="Lexend"/>
              <a:buChar char="●"/>
            </a:pPr>
            <a:r>
              <a:rPr lang="es" sz="1400">
                <a:solidFill>
                  <a:schemeClr val="dk1"/>
                </a:solidFill>
                <a:latin typeface="Lexend"/>
                <a:ea typeface="Lexend"/>
                <a:cs typeface="Lexend"/>
                <a:sym typeface="Lexend"/>
              </a:rPr>
              <a:t>Acceso de electricidad en sitios apartados.</a:t>
            </a:r>
            <a:endParaRPr>
              <a:solidFill>
                <a:schemeClr val="dk1"/>
              </a:solidFill>
              <a:latin typeface="Lexend"/>
              <a:ea typeface="Lexend"/>
              <a:cs typeface="Lexend"/>
              <a:sym typeface="Lexend"/>
            </a:endParaRPr>
          </a:p>
        </p:txBody>
      </p:sp>
      <p:sp>
        <p:nvSpPr>
          <p:cNvPr id="189" name="Google Shape;189;p25"/>
          <p:cNvSpPr txBox="1"/>
          <p:nvPr/>
        </p:nvSpPr>
        <p:spPr>
          <a:xfrm>
            <a:off x="563225" y="4072175"/>
            <a:ext cx="355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[ 4 ] (Hilcu, M., 2020)</a:t>
            </a:r>
            <a:endParaRPr b="0" i="0" sz="1500" u="none" cap="none" strike="noStrike">
              <a:solidFill>
                <a:schemeClr val="lt1"/>
              </a:solidFill>
              <a:latin typeface="Verdana"/>
              <a:ea typeface="Verdana"/>
              <a:cs typeface="Verdana"/>
              <a:sym typeface="Verdana"/>
            </a:endParaRPr>
          </a:p>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[ 9 ] (TotalEnergies., 2021)</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p:nvPr/>
        </p:nvSpPr>
        <p:spPr>
          <a:xfrm>
            <a:off x="207675" y="3762925"/>
            <a:ext cx="4044000" cy="117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pic>
        <p:nvPicPr>
          <p:cNvPr id="195" name="Google Shape;195;p26"/>
          <p:cNvPicPr preferRelativeResize="0"/>
          <p:nvPr/>
        </p:nvPicPr>
        <p:blipFill rotWithShape="1">
          <a:blip r:embed="rId3">
            <a:alphaModFix/>
          </a:blip>
          <a:srcRect b="0" l="50347" r="0" t="0"/>
          <a:stretch/>
        </p:blipFill>
        <p:spPr>
          <a:xfrm>
            <a:off x="4887925" y="238"/>
            <a:ext cx="4256075" cy="5143024"/>
          </a:xfrm>
          <a:prstGeom prst="rect">
            <a:avLst/>
          </a:prstGeom>
          <a:noFill/>
          <a:ln>
            <a:noFill/>
          </a:ln>
        </p:spPr>
      </p:pic>
      <p:sp>
        <p:nvSpPr>
          <p:cNvPr id="196" name="Google Shape;196;p26"/>
          <p:cNvSpPr txBox="1"/>
          <p:nvPr>
            <p:ph type="title"/>
          </p:nvPr>
        </p:nvSpPr>
        <p:spPr>
          <a:xfrm>
            <a:off x="776850" y="272325"/>
            <a:ext cx="30489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s" sz="3000">
                <a:solidFill>
                  <a:schemeClr val="lt1"/>
                </a:solidFill>
                <a:latin typeface="Verdana"/>
                <a:ea typeface="Verdana"/>
                <a:cs typeface="Verdana"/>
                <a:sym typeface="Verdana"/>
              </a:rPr>
              <a:t>Desventajas</a:t>
            </a:r>
            <a:endParaRPr b="1" sz="3000">
              <a:solidFill>
                <a:schemeClr val="lt1"/>
              </a:solidFill>
              <a:latin typeface="Verdana"/>
              <a:ea typeface="Verdana"/>
              <a:cs typeface="Verdana"/>
              <a:sym typeface="Verdana"/>
            </a:endParaRPr>
          </a:p>
        </p:txBody>
      </p:sp>
      <p:sp>
        <p:nvSpPr>
          <p:cNvPr id="197" name="Google Shape;197;p26"/>
          <p:cNvSpPr txBox="1"/>
          <p:nvPr>
            <p:ph idx="1" type="body"/>
          </p:nvPr>
        </p:nvSpPr>
        <p:spPr>
          <a:xfrm>
            <a:off x="569550" y="1235800"/>
            <a:ext cx="3463500" cy="3229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Font typeface="Lexend"/>
              <a:buChar char="●"/>
            </a:pPr>
            <a:r>
              <a:rPr lang="es" sz="1500">
                <a:solidFill>
                  <a:schemeClr val="dk1"/>
                </a:solidFill>
                <a:latin typeface="Lexend"/>
                <a:ea typeface="Lexend"/>
                <a:cs typeface="Lexend"/>
                <a:sym typeface="Lexend"/>
              </a:rPr>
              <a:t>Tiene una eficiencia relativamente baja.</a:t>
            </a:r>
            <a:endParaRPr sz="1500">
              <a:solidFill>
                <a:schemeClr val="dk1"/>
              </a:solidFill>
              <a:latin typeface="Lexend"/>
              <a:ea typeface="Lexend"/>
              <a:cs typeface="Lexend"/>
              <a:sym typeface="Lexend"/>
            </a:endParaRPr>
          </a:p>
          <a:p>
            <a:pPr indent="-323850" lvl="0" marL="457200" rtl="0" algn="just">
              <a:lnSpc>
                <a:spcPct val="115000"/>
              </a:lnSpc>
              <a:spcBef>
                <a:spcPts val="0"/>
              </a:spcBef>
              <a:spcAft>
                <a:spcPts val="0"/>
              </a:spcAft>
              <a:buClr>
                <a:schemeClr val="lt1"/>
              </a:buClr>
              <a:buSzPts val="1500"/>
              <a:buFont typeface="Lexend"/>
              <a:buChar char="●"/>
            </a:pPr>
            <a:r>
              <a:rPr lang="es" sz="1500">
                <a:solidFill>
                  <a:schemeClr val="dk1"/>
                </a:solidFill>
                <a:latin typeface="Lexend"/>
                <a:ea typeface="Lexend"/>
                <a:cs typeface="Lexend"/>
                <a:sym typeface="Lexend"/>
              </a:rPr>
              <a:t>Ocupa grandes extensiones de tierra.</a:t>
            </a:r>
            <a:endParaRPr sz="1500">
              <a:solidFill>
                <a:schemeClr val="dk1"/>
              </a:solidFill>
              <a:latin typeface="Lexend"/>
              <a:ea typeface="Lexend"/>
              <a:cs typeface="Lexend"/>
              <a:sym typeface="Lexend"/>
            </a:endParaRPr>
          </a:p>
          <a:p>
            <a:pPr indent="-323850" lvl="0" marL="457200" rtl="0" algn="just">
              <a:lnSpc>
                <a:spcPct val="115000"/>
              </a:lnSpc>
              <a:spcBef>
                <a:spcPts val="0"/>
              </a:spcBef>
              <a:spcAft>
                <a:spcPts val="0"/>
              </a:spcAft>
              <a:buSzPts val="1500"/>
              <a:buFont typeface="Lexend"/>
              <a:buChar char="●"/>
            </a:pPr>
            <a:r>
              <a:rPr lang="es" sz="1500">
                <a:solidFill>
                  <a:schemeClr val="dk1"/>
                </a:solidFill>
                <a:latin typeface="Lexend"/>
                <a:ea typeface="Lexend"/>
                <a:cs typeface="Lexend"/>
                <a:sym typeface="Lexend"/>
              </a:rPr>
              <a:t>Alto costo de inversión.</a:t>
            </a:r>
            <a:endParaRPr sz="1500">
              <a:solidFill>
                <a:schemeClr val="dk1"/>
              </a:solidFill>
              <a:latin typeface="Lexend"/>
              <a:ea typeface="Lexend"/>
              <a:cs typeface="Lexend"/>
              <a:sym typeface="Lexend"/>
            </a:endParaRPr>
          </a:p>
          <a:p>
            <a:pPr indent="-323850" lvl="0" marL="457200" rtl="0" algn="just">
              <a:lnSpc>
                <a:spcPct val="115000"/>
              </a:lnSpc>
              <a:spcBef>
                <a:spcPts val="0"/>
              </a:spcBef>
              <a:spcAft>
                <a:spcPts val="0"/>
              </a:spcAft>
              <a:buSzPts val="1500"/>
              <a:buFont typeface="Lexend"/>
              <a:buChar char="●"/>
            </a:pPr>
            <a:r>
              <a:rPr lang="es" sz="1500">
                <a:solidFill>
                  <a:schemeClr val="dk1"/>
                </a:solidFill>
                <a:latin typeface="Lexend"/>
                <a:ea typeface="Lexend"/>
                <a:cs typeface="Lexend"/>
                <a:sym typeface="Lexend"/>
              </a:rPr>
              <a:t>Dependiente del clima.</a:t>
            </a:r>
            <a:endParaRPr sz="1500">
              <a:solidFill>
                <a:schemeClr val="dk1"/>
              </a:solidFill>
              <a:latin typeface="Lexend"/>
              <a:ea typeface="Lexend"/>
              <a:cs typeface="Lexend"/>
              <a:sym typeface="Lexend"/>
            </a:endParaRPr>
          </a:p>
          <a:p>
            <a:pPr indent="-323850" lvl="0" marL="457200" rtl="0" algn="just">
              <a:lnSpc>
                <a:spcPct val="115000"/>
              </a:lnSpc>
              <a:spcBef>
                <a:spcPts val="0"/>
              </a:spcBef>
              <a:spcAft>
                <a:spcPts val="0"/>
              </a:spcAft>
              <a:buSzPts val="1500"/>
              <a:buFont typeface="Lexend"/>
              <a:buChar char="●"/>
            </a:pPr>
            <a:r>
              <a:rPr lang="es" sz="1500">
                <a:solidFill>
                  <a:schemeClr val="dk1"/>
                </a:solidFill>
                <a:latin typeface="Lexend"/>
                <a:ea typeface="Lexend"/>
                <a:cs typeface="Lexend"/>
                <a:sym typeface="Lexend"/>
              </a:rPr>
              <a:t>Variabilidad de la luz solar.</a:t>
            </a:r>
            <a:endParaRPr sz="1500">
              <a:solidFill>
                <a:schemeClr val="dk1"/>
              </a:solidFill>
              <a:latin typeface="Lexend"/>
              <a:ea typeface="Lexend"/>
              <a:cs typeface="Lexend"/>
              <a:sym typeface="Lexend"/>
            </a:endParaRPr>
          </a:p>
          <a:p>
            <a:pPr indent="-323850" lvl="0" marL="457200" rtl="0" algn="just">
              <a:lnSpc>
                <a:spcPct val="115000"/>
              </a:lnSpc>
              <a:spcBef>
                <a:spcPts val="0"/>
              </a:spcBef>
              <a:spcAft>
                <a:spcPts val="0"/>
              </a:spcAft>
              <a:buSzPts val="1500"/>
              <a:buFont typeface="Lexend"/>
              <a:buChar char="●"/>
            </a:pPr>
            <a:r>
              <a:rPr lang="es" sz="1500">
                <a:solidFill>
                  <a:schemeClr val="dk1"/>
                </a:solidFill>
                <a:latin typeface="Lexend"/>
                <a:ea typeface="Lexend"/>
                <a:cs typeface="Lexend"/>
                <a:sym typeface="Lexend"/>
              </a:rPr>
              <a:t>Centros poblados alejados de centros de generación de energía.</a:t>
            </a:r>
            <a:endParaRPr sz="1500">
              <a:solidFill>
                <a:schemeClr val="dk1"/>
              </a:solidFill>
              <a:latin typeface="Lexend"/>
              <a:ea typeface="Lexend"/>
              <a:cs typeface="Lexend"/>
              <a:sym typeface="Lexend"/>
            </a:endParaRPr>
          </a:p>
          <a:p>
            <a:pPr indent="0" lvl="0" marL="0" rtl="0" algn="just">
              <a:lnSpc>
                <a:spcPct val="115000"/>
              </a:lnSpc>
              <a:spcBef>
                <a:spcPts val="1600"/>
              </a:spcBef>
              <a:spcAft>
                <a:spcPts val="1600"/>
              </a:spcAft>
              <a:buSzPts val="1200"/>
              <a:buNone/>
            </a:pPr>
            <a:r>
              <a:rPr lang="es">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p:txBody>
      </p:sp>
      <p:sp>
        <p:nvSpPr>
          <p:cNvPr id="198" name="Google Shape;198;p26"/>
          <p:cNvSpPr txBox="1"/>
          <p:nvPr/>
        </p:nvSpPr>
        <p:spPr>
          <a:xfrm>
            <a:off x="523650" y="4077675"/>
            <a:ext cx="355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[ 4 ] (Hilcu, M., 2020)</a:t>
            </a:r>
            <a:endParaRPr b="0" i="0" sz="1500" u="none" cap="none" strike="noStrike">
              <a:solidFill>
                <a:schemeClr val="lt1"/>
              </a:solidFill>
              <a:latin typeface="Verdana"/>
              <a:ea typeface="Verdana"/>
              <a:cs typeface="Verdana"/>
              <a:sym typeface="Verdana"/>
            </a:endParaRPr>
          </a:p>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[ 9 ] (TotalEnergies., 2021)</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06050" y="448025"/>
            <a:ext cx="6296400" cy="72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sz="2900">
                <a:solidFill>
                  <a:schemeClr val="lt2"/>
                </a:solidFill>
                <a:latin typeface="Verdana"/>
                <a:ea typeface="Verdana"/>
                <a:cs typeface="Verdana"/>
                <a:sym typeface="Verdana"/>
              </a:rPr>
              <a:t>Softwares</a:t>
            </a:r>
            <a:endParaRPr b="1" sz="2900">
              <a:solidFill>
                <a:schemeClr val="lt2"/>
              </a:solidFill>
              <a:latin typeface="Verdana"/>
              <a:ea typeface="Verdana"/>
              <a:cs typeface="Verdana"/>
              <a:sym typeface="Verdana"/>
            </a:endParaRPr>
          </a:p>
        </p:txBody>
      </p:sp>
      <p:sp>
        <p:nvSpPr>
          <p:cNvPr id="204" name="Google Shape;204;p27"/>
          <p:cNvSpPr txBox="1"/>
          <p:nvPr>
            <p:ph idx="4294967295" type="subTitle"/>
          </p:nvPr>
        </p:nvSpPr>
        <p:spPr>
          <a:xfrm>
            <a:off x="191875" y="1287875"/>
            <a:ext cx="6099000" cy="3241200"/>
          </a:xfrm>
          <a:prstGeom prst="rect">
            <a:avLst/>
          </a:prstGeom>
          <a:noFill/>
          <a:ln>
            <a:noFill/>
          </a:ln>
        </p:spPr>
        <p:txBody>
          <a:bodyPr anchorCtr="0" anchor="t" bIns="91425" lIns="91425" spcFirstLastPara="1" rIns="91425" wrap="square" tIns="91425">
            <a:noAutofit/>
          </a:bodyPr>
          <a:lstStyle/>
          <a:p>
            <a:pPr indent="-304800" lvl="0" marL="457200" marR="0" rtl="0" algn="just">
              <a:lnSpc>
                <a:spcPct val="115000"/>
              </a:lnSpc>
              <a:spcBef>
                <a:spcPts val="0"/>
              </a:spcBef>
              <a:spcAft>
                <a:spcPts val="0"/>
              </a:spcAft>
              <a:buClr>
                <a:schemeClr val="dk1"/>
              </a:buClr>
              <a:buSzPts val="1200"/>
              <a:buFont typeface="Lexend"/>
              <a:buChar char="●"/>
            </a:pPr>
            <a:r>
              <a:rPr b="0" i="0" lang="es" sz="1200" u="none" cap="none" strike="noStrike">
                <a:solidFill>
                  <a:schemeClr val="dk1"/>
                </a:solidFill>
                <a:latin typeface="Lexend"/>
                <a:ea typeface="Lexend"/>
                <a:cs typeface="Lexend"/>
                <a:sym typeface="Lexend"/>
              </a:rPr>
              <a:t>SCADA (Supervisory Control and Data Acquisition): Es un software que se utiliza para supervisar y controlar sistemas solares a distancia, permitiendo el monitoreo y la gestión de la generación de energía, el almacenamiento de energía y el uso de la energía.</a:t>
            </a:r>
            <a:endParaRPr b="0" i="0" sz="1200" u="none" cap="none" strike="noStrike">
              <a:solidFill>
                <a:schemeClr val="dk1"/>
              </a:solidFill>
              <a:latin typeface="Lexend"/>
              <a:ea typeface="Lexend"/>
              <a:cs typeface="Lexend"/>
              <a:sym typeface="Lexend"/>
            </a:endParaRPr>
          </a:p>
          <a:p>
            <a:pPr indent="0" lvl="0" marL="457200" marR="0" rtl="0" algn="just">
              <a:lnSpc>
                <a:spcPct val="115000"/>
              </a:lnSpc>
              <a:spcBef>
                <a:spcPts val="0"/>
              </a:spcBef>
              <a:spcAft>
                <a:spcPts val="0"/>
              </a:spcAft>
              <a:buClr>
                <a:schemeClr val="dk1"/>
              </a:buClr>
              <a:buSzPts val="1800"/>
              <a:buFont typeface="Old Standard TT"/>
              <a:buNone/>
            </a:pPr>
            <a:r>
              <a:t/>
            </a:r>
            <a:endParaRPr b="0" i="0" sz="1200" u="none" cap="none" strike="noStrike">
              <a:solidFill>
                <a:schemeClr val="dk1"/>
              </a:solidFill>
              <a:latin typeface="Lexend"/>
              <a:ea typeface="Lexend"/>
              <a:cs typeface="Lexend"/>
              <a:sym typeface="Lexend"/>
            </a:endParaRPr>
          </a:p>
          <a:p>
            <a:pPr indent="-304800" lvl="0" marL="457200" marR="0" rtl="0" algn="just">
              <a:lnSpc>
                <a:spcPct val="115000"/>
              </a:lnSpc>
              <a:spcBef>
                <a:spcPts val="0"/>
              </a:spcBef>
              <a:spcAft>
                <a:spcPts val="0"/>
              </a:spcAft>
              <a:buClr>
                <a:schemeClr val="dk1"/>
              </a:buClr>
              <a:buSzPts val="1200"/>
              <a:buFont typeface="Lexend"/>
              <a:buChar char="●"/>
            </a:pPr>
            <a:r>
              <a:rPr b="0" i="0" lang="es" sz="1200" u="none" cap="none" strike="noStrike">
                <a:solidFill>
                  <a:schemeClr val="dk1"/>
                </a:solidFill>
                <a:latin typeface="Lexend"/>
                <a:ea typeface="Lexend"/>
                <a:cs typeface="Lexend"/>
                <a:sym typeface="Lexend"/>
              </a:rPr>
              <a:t>Helioscope es un software de planeación y diseño de sistemas solares que se utiliza para evaluar el potencial de generación de energía en un área específica. El software permite a los usuarios simular diferentes opciones de diseño de sistemas solares y evaluar su rendimiento, con el objetivo de maximizar la eficiencia y la producción de energía.</a:t>
            </a:r>
            <a:endParaRPr b="0" i="0" sz="1200" u="none" cap="none" strike="noStrike">
              <a:solidFill>
                <a:schemeClr val="dk1"/>
              </a:solidFill>
              <a:latin typeface="Lexend"/>
              <a:ea typeface="Lexend"/>
              <a:cs typeface="Lexend"/>
              <a:sym typeface="Lexend"/>
            </a:endParaRPr>
          </a:p>
          <a:p>
            <a:pPr indent="0" lvl="0" marL="457200" marR="0" rtl="0" algn="just">
              <a:lnSpc>
                <a:spcPct val="115000"/>
              </a:lnSpc>
              <a:spcBef>
                <a:spcPts val="0"/>
              </a:spcBef>
              <a:spcAft>
                <a:spcPts val="0"/>
              </a:spcAft>
              <a:buClr>
                <a:schemeClr val="dk1"/>
              </a:buClr>
              <a:buSzPts val="1800"/>
              <a:buFont typeface="Old Standard TT"/>
              <a:buNone/>
            </a:pPr>
            <a:r>
              <a:t/>
            </a:r>
            <a:endParaRPr b="0" i="0" sz="1200" u="none" cap="none" strike="noStrike">
              <a:solidFill>
                <a:schemeClr val="dk1"/>
              </a:solidFill>
              <a:latin typeface="Lexend"/>
              <a:ea typeface="Lexend"/>
              <a:cs typeface="Lexend"/>
              <a:sym typeface="Lexend"/>
            </a:endParaRPr>
          </a:p>
          <a:p>
            <a:pPr indent="-304800" lvl="0" marL="457200" marR="0" rtl="0" algn="just">
              <a:lnSpc>
                <a:spcPct val="115000"/>
              </a:lnSpc>
              <a:spcBef>
                <a:spcPts val="0"/>
              </a:spcBef>
              <a:spcAft>
                <a:spcPts val="0"/>
              </a:spcAft>
              <a:buClr>
                <a:schemeClr val="dk1"/>
              </a:buClr>
              <a:buSzPts val="1200"/>
              <a:buFont typeface="Lexend"/>
              <a:buChar char="●"/>
            </a:pPr>
            <a:r>
              <a:rPr b="0" i="0" lang="es" sz="1200" u="none" cap="none" strike="noStrike">
                <a:solidFill>
                  <a:schemeClr val="dk1"/>
                </a:solidFill>
                <a:latin typeface="Lexend"/>
                <a:ea typeface="Lexend"/>
                <a:cs typeface="Lexend"/>
                <a:sym typeface="Lexend"/>
              </a:rPr>
              <a:t>SolarPro: es un software de diseño de sistemas solares que ofrece herramientas para la planificación, diseño y seguimiento de proyectos solares, y también permite generar planos y diseños detallados.</a:t>
            </a:r>
            <a:endParaRPr b="0" i="0" sz="1200" u="none" cap="none" strike="noStrike">
              <a:solidFill>
                <a:schemeClr val="dk1"/>
              </a:solidFill>
              <a:latin typeface="Lexend"/>
              <a:ea typeface="Lexend"/>
              <a:cs typeface="Lexend"/>
              <a:sym typeface="Lexend"/>
            </a:endParaRPr>
          </a:p>
        </p:txBody>
      </p:sp>
      <p:pic>
        <p:nvPicPr>
          <p:cNvPr id="205" name="Google Shape;205;p27"/>
          <p:cNvPicPr preferRelativeResize="0"/>
          <p:nvPr/>
        </p:nvPicPr>
        <p:blipFill rotWithShape="1">
          <a:blip r:embed="rId3">
            <a:alphaModFix/>
          </a:blip>
          <a:srcRect b="0" l="0" r="0" t="0"/>
          <a:stretch/>
        </p:blipFill>
        <p:spPr>
          <a:xfrm>
            <a:off x="6602450" y="1455613"/>
            <a:ext cx="2232275" cy="2232275"/>
          </a:xfrm>
          <a:prstGeom prst="rect">
            <a:avLst/>
          </a:prstGeom>
          <a:noFill/>
          <a:ln>
            <a:noFill/>
          </a:ln>
        </p:spPr>
      </p:pic>
      <p:sp>
        <p:nvSpPr>
          <p:cNvPr id="206" name="Google Shape;206;p27"/>
          <p:cNvSpPr txBox="1"/>
          <p:nvPr/>
        </p:nvSpPr>
        <p:spPr>
          <a:xfrm>
            <a:off x="6047550" y="4425850"/>
            <a:ext cx="3248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[ 8 ] (Rose, J., 2016)</a:t>
            </a:r>
            <a:endParaRPr b="0" i="0" sz="1500" u="none" cap="none" strike="noStrike">
              <a:solidFill>
                <a:schemeClr val="lt2"/>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a:solidFill>
                  <a:schemeClr val="lt2"/>
                </a:solidFill>
                <a:latin typeface="Verdana"/>
                <a:ea typeface="Verdana"/>
                <a:cs typeface="Verdana"/>
                <a:sym typeface="Verdana"/>
              </a:rPr>
              <a:t>Conclusión</a:t>
            </a:r>
            <a:endParaRPr b="1">
              <a:solidFill>
                <a:schemeClr val="lt2"/>
              </a:solidFill>
              <a:latin typeface="Verdana"/>
              <a:ea typeface="Verdana"/>
              <a:cs typeface="Verdana"/>
              <a:sym typeface="Verdana"/>
            </a:endParaRPr>
          </a:p>
        </p:txBody>
      </p:sp>
      <p:sp>
        <p:nvSpPr>
          <p:cNvPr id="212" name="Google Shape;212;p28"/>
          <p:cNvSpPr txBox="1"/>
          <p:nvPr>
            <p:ph idx="1" type="body"/>
          </p:nvPr>
        </p:nvSpPr>
        <p:spPr>
          <a:xfrm>
            <a:off x="311700" y="121985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s">
                <a:latin typeface="Lexend"/>
                <a:ea typeface="Lexend"/>
                <a:cs typeface="Lexend"/>
                <a:sym typeface="Lexend"/>
              </a:rPr>
              <a:t>La energía solar tiene un impacto ambiental mínimo y contribuye a reducir la dependencia de los combustibles fósiles. A medida que la tecnología continúa mejorando y los costos de implementación continúan disminuyendo, se espera que la energía solar juegue un papel cada vez más importante en la generación de energía a nivel mundial. Aunque, entre la principal ventaja frente a otras fuentes de energía, como la azul, encontramos que la energía solar se puede generar en una variedad de ubicaciones geográficas y condiciones climáticas mientras que la energía azul se limita a zonas cercanas a la costa con una adecuada configuración geográfica.</a:t>
            </a:r>
            <a:endParaRPr>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2164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a:solidFill>
                  <a:schemeClr val="lt2"/>
                </a:solidFill>
                <a:latin typeface="Verdana"/>
                <a:ea typeface="Verdana"/>
                <a:cs typeface="Verdana"/>
                <a:sym typeface="Verdana"/>
              </a:rPr>
              <a:t>Referencias</a:t>
            </a:r>
            <a:endParaRPr b="1">
              <a:solidFill>
                <a:schemeClr val="lt2"/>
              </a:solidFill>
              <a:latin typeface="Verdana"/>
              <a:ea typeface="Verdana"/>
              <a:cs typeface="Verdana"/>
              <a:sym typeface="Verdana"/>
            </a:endParaRPr>
          </a:p>
        </p:txBody>
      </p:sp>
      <p:sp>
        <p:nvSpPr>
          <p:cNvPr id="218" name="Google Shape;218;p29"/>
          <p:cNvSpPr txBox="1"/>
          <p:nvPr>
            <p:ph idx="1" type="body"/>
          </p:nvPr>
        </p:nvSpPr>
        <p:spPr>
          <a:xfrm>
            <a:off x="274650" y="842375"/>
            <a:ext cx="85947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[ 1 ]</a:t>
            </a:r>
            <a:r>
              <a:rPr lang="es" sz="1300">
                <a:latin typeface="Lexend"/>
                <a:ea typeface="Lexend"/>
                <a:cs typeface="Lexend"/>
                <a:sym typeface="Lexend"/>
              </a:rPr>
              <a:t> BBVA. (agosto de 2022). </a:t>
            </a:r>
            <a:r>
              <a:rPr i="1" lang="es" sz="1300">
                <a:latin typeface="Lexend"/>
                <a:ea typeface="Lexend"/>
                <a:cs typeface="Lexend"/>
                <a:sym typeface="Lexend"/>
              </a:rPr>
              <a:t>¿Qué son las energias limpias y cuáles son sus beneficios?</a:t>
            </a:r>
            <a:r>
              <a:rPr lang="es" sz="1300">
                <a:latin typeface="Lexend"/>
                <a:ea typeface="Lexend"/>
                <a:cs typeface="Lexend"/>
                <a:sym typeface="Lexend"/>
              </a:rPr>
              <a:t> Recuperado el 13 de enero de 2023, de de sitio web: https://www.bbva.mx/educacion-financiera/blog/que-son-las-energias-limpias.html</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[ 2 ] </a:t>
            </a:r>
            <a:r>
              <a:rPr lang="es" sz="1300">
                <a:latin typeface="Lexend"/>
                <a:ea typeface="Lexend"/>
                <a:cs typeface="Lexend"/>
                <a:sym typeface="Lexend"/>
              </a:rPr>
              <a:t>Encolombia. (2010). </a:t>
            </a:r>
            <a:r>
              <a:rPr i="1" lang="es" sz="1300">
                <a:latin typeface="Lexend"/>
                <a:ea typeface="Lexend"/>
                <a:cs typeface="Lexend"/>
                <a:sym typeface="Lexend"/>
              </a:rPr>
              <a:t>Todo Sobre la Energía Solar</a:t>
            </a:r>
            <a:r>
              <a:rPr lang="es" sz="1300">
                <a:latin typeface="Lexend"/>
                <a:ea typeface="Lexend"/>
                <a:cs typeface="Lexend"/>
                <a:sym typeface="Lexend"/>
              </a:rPr>
              <a:t>. Recuperado el 13 de enero de 2023, de de sitio web: https://encolombia.com/medio-ambiente/interes-a/energia-solar/</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[ 3 ] </a:t>
            </a:r>
            <a:r>
              <a:rPr lang="es" sz="1300">
                <a:latin typeface="Lexend"/>
                <a:ea typeface="Lexend"/>
                <a:cs typeface="Lexend"/>
                <a:sym typeface="Lexend"/>
              </a:rPr>
              <a:t>Fundación Confemetal. (2007). </a:t>
            </a:r>
            <a:r>
              <a:rPr i="1" lang="es" sz="1300">
                <a:latin typeface="Lexend"/>
                <a:ea typeface="Lexend"/>
                <a:cs typeface="Lexend"/>
                <a:sym typeface="Lexend"/>
              </a:rPr>
              <a:t>Energía Solar Fotovoltaica</a:t>
            </a:r>
            <a:r>
              <a:rPr lang="es" sz="1300">
                <a:latin typeface="Lexend"/>
                <a:ea typeface="Lexend"/>
                <a:cs typeface="Lexend"/>
                <a:sym typeface="Lexend"/>
              </a:rPr>
              <a:t>. Recuperado el 13 de enero de 2023</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[ 4 ]</a:t>
            </a:r>
            <a:r>
              <a:rPr lang="es" sz="1300">
                <a:latin typeface="Lexend"/>
                <a:ea typeface="Lexend"/>
                <a:cs typeface="Lexend"/>
                <a:sym typeface="Lexend"/>
              </a:rPr>
              <a:t> Hilcu, M. (2020). </a:t>
            </a:r>
            <a:r>
              <a:rPr i="1" lang="es" sz="1300">
                <a:latin typeface="Lexend"/>
                <a:ea typeface="Lexend"/>
                <a:cs typeface="Lexend"/>
                <a:sym typeface="Lexend"/>
              </a:rPr>
              <a:t>Las ventajas y desventajas de la energía solar</a:t>
            </a:r>
            <a:r>
              <a:rPr lang="es" sz="1300">
                <a:latin typeface="Lexend"/>
                <a:ea typeface="Lexend"/>
                <a:cs typeface="Lexend"/>
                <a:sym typeface="Lexend"/>
              </a:rPr>
              <a:t>. Recuperado el 13 de enero de 2023, de de sitio web: https://www.otovo.es/blog/energia/energia-solar-ventajas-y-desventajas/</a:t>
            </a:r>
            <a:endParaRPr sz="1300">
              <a:latin typeface="Lexend"/>
              <a:ea typeface="Lexend"/>
              <a:cs typeface="Lexend"/>
              <a:sym typeface="Lexend"/>
            </a:endParaRPr>
          </a:p>
          <a:p>
            <a:pPr indent="-330200" lvl="0" marL="457200" rtl="0" algn="just">
              <a:lnSpc>
                <a:spcPct val="115000"/>
              </a:lnSpc>
              <a:spcBef>
                <a:spcPts val="1200"/>
              </a:spcBef>
              <a:spcAft>
                <a:spcPts val="1000"/>
              </a:spcAft>
              <a:buClr>
                <a:srgbClr val="0000FF"/>
              </a:buClr>
              <a:buSzPts val="1600"/>
              <a:buFont typeface="Lexend"/>
              <a:buChar char="●"/>
            </a:pPr>
            <a:r>
              <a:rPr lang="es" sz="1300">
                <a:solidFill>
                  <a:schemeClr val="lt2"/>
                </a:solidFill>
                <a:latin typeface="Lexend"/>
                <a:ea typeface="Lexend"/>
                <a:cs typeface="Lexend"/>
                <a:sym typeface="Lexend"/>
              </a:rPr>
              <a:t>[ 5 ]</a:t>
            </a:r>
            <a:r>
              <a:rPr lang="es" sz="1300">
                <a:latin typeface="Lexend"/>
                <a:ea typeface="Lexend"/>
                <a:cs typeface="Lexend"/>
                <a:sym typeface="Lexend"/>
              </a:rPr>
              <a:t> Zirker, J. B. (2022). </a:t>
            </a:r>
            <a:r>
              <a:rPr i="1" lang="es" sz="1300">
                <a:latin typeface="Lexend"/>
                <a:ea typeface="Lexend"/>
                <a:cs typeface="Lexend"/>
                <a:sym typeface="Lexend"/>
              </a:rPr>
              <a:t>Journey from the Center of the Sun</a:t>
            </a:r>
            <a:r>
              <a:rPr lang="es" sz="1300">
                <a:latin typeface="Lexend"/>
                <a:ea typeface="Lexend"/>
                <a:cs typeface="Lexend"/>
                <a:sym typeface="Lexend"/>
              </a:rPr>
              <a:t>. Recuperado el 13 de enero de 2023, de de sitio web: https://books.google.com.mx/books/about/Journey_from_the_Center_of_the_Sun.html?id=cRxDQJy2v_QC&amp;redir_esc=y</a:t>
            </a:r>
            <a:endParaRPr sz="1600">
              <a:solidFill>
                <a:srgbClr val="0000FF"/>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2164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a:solidFill>
                  <a:schemeClr val="lt2"/>
                </a:solidFill>
                <a:latin typeface="Verdana"/>
                <a:ea typeface="Verdana"/>
                <a:cs typeface="Verdana"/>
                <a:sym typeface="Verdana"/>
              </a:rPr>
              <a:t>Referencias</a:t>
            </a:r>
            <a:endParaRPr b="1">
              <a:solidFill>
                <a:schemeClr val="lt2"/>
              </a:solidFill>
              <a:latin typeface="Verdana"/>
              <a:ea typeface="Verdana"/>
              <a:cs typeface="Verdana"/>
              <a:sym typeface="Verdana"/>
            </a:endParaRPr>
          </a:p>
        </p:txBody>
      </p:sp>
      <p:sp>
        <p:nvSpPr>
          <p:cNvPr id="224" name="Google Shape;224;p30"/>
          <p:cNvSpPr txBox="1"/>
          <p:nvPr>
            <p:ph idx="1" type="body"/>
          </p:nvPr>
        </p:nvSpPr>
        <p:spPr>
          <a:xfrm>
            <a:off x="274650" y="918575"/>
            <a:ext cx="85947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[ 6 ] </a:t>
            </a:r>
            <a:r>
              <a:rPr lang="es" sz="1300">
                <a:latin typeface="Lexend"/>
                <a:ea typeface="Lexend"/>
                <a:cs typeface="Lexend"/>
                <a:sym typeface="Lexend"/>
              </a:rPr>
              <a:t>Plan Verde Gob. (marzo de 2013). </a:t>
            </a:r>
            <a:r>
              <a:rPr i="1" lang="es" sz="1300">
                <a:latin typeface="Lexend"/>
                <a:ea typeface="Lexend"/>
                <a:cs typeface="Lexend"/>
                <a:sym typeface="Lexend"/>
              </a:rPr>
              <a:t>Energías limpias… ¿qué son?</a:t>
            </a:r>
            <a:r>
              <a:rPr lang="es" sz="1300">
                <a:latin typeface="Lexend"/>
                <a:ea typeface="Lexend"/>
                <a:cs typeface="Lexend"/>
                <a:sym typeface="Lexend"/>
              </a:rPr>
              <a:t> Recuperado el 13 de enero de 2023, de de sitio web: http://www.planverde.cdmx.gob.mx/ecomundo/47-cambio-climatico/806-2013-03-05-19-45-19.pdf</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[ 7 ] </a:t>
            </a:r>
            <a:r>
              <a:rPr lang="es" sz="1300">
                <a:latin typeface="Lexend"/>
                <a:ea typeface="Lexend"/>
                <a:cs typeface="Lexend"/>
                <a:sym typeface="Lexend"/>
              </a:rPr>
              <a:t>Rodríguez Parra, J. (junio de 2022). </a:t>
            </a:r>
            <a:r>
              <a:rPr i="1" lang="es" sz="1300">
                <a:latin typeface="Lexend"/>
                <a:ea typeface="Lexend"/>
                <a:cs typeface="Lexend"/>
                <a:sym typeface="Lexend"/>
              </a:rPr>
              <a:t>Características de la energía solar</a:t>
            </a:r>
            <a:r>
              <a:rPr lang="es" sz="1300">
                <a:latin typeface="Lexend"/>
                <a:ea typeface="Lexend"/>
                <a:cs typeface="Lexend"/>
                <a:sym typeface="Lexend"/>
              </a:rPr>
              <a:t>. Recuperado el 13 de enero de 2023, de de sitio web: https://www.ecologiaverde.com/caracteristicas-de-la-energia-solar-3956.html</a:t>
            </a:r>
            <a:endParaRPr sz="1300">
              <a:latin typeface="Lexend"/>
              <a:ea typeface="Lexend"/>
              <a:cs typeface="Lexend"/>
              <a:sym typeface="Lexend"/>
            </a:endParaRPr>
          </a:p>
          <a:p>
            <a:pPr indent="-330200" lvl="0" marL="457200" rtl="0" algn="just">
              <a:lnSpc>
                <a:spcPct val="115000"/>
              </a:lnSpc>
              <a:spcBef>
                <a:spcPts val="1000"/>
              </a:spcBef>
              <a:spcAft>
                <a:spcPts val="0"/>
              </a:spcAft>
              <a:buClr>
                <a:srgbClr val="0000FF"/>
              </a:buClr>
              <a:buSzPts val="1600"/>
              <a:buFont typeface="Lexend"/>
              <a:buChar char="●"/>
            </a:pPr>
            <a:r>
              <a:rPr lang="es" sz="1300">
                <a:solidFill>
                  <a:schemeClr val="lt2"/>
                </a:solidFill>
                <a:latin typeface="Lexend"/>
                <a:ea typeface="Lexend"/>
                <a:cs typeface="Lexend"/>
                <a:sym typeface="Lexend"/>
              </a:rPr>
              <a:t>[ 8 ] </a:t>
            </a:r>
            <a:r>
              <a:rPr lang="es" sz="1300">
                <a:latin typeface="Lexend"/>
                <a:ea typeface="Lexend"/>
                <a:cs typeface="Lexend"/>
                <a:sym typeface="Lexend"/>
              </a:rPr>
              <a:t>Rose, J. (2016). </a:t>
            </a:r>
            <a:r>
              <a:rPr i="1" lang="es" sz="1300">
                <a:latin typeface="Lexend"/>
                <a:ea typeface="Lexend"/>
                <a:cs typeface="Lexend"/>
                <a:sym typeface="Lexend"/>
              </a:rPr>
              <a:t>Análisis de datos SCADA para proyectos de energía solar</a:t>
            </a:r>
            <a:r>
              <a:rPr lang="es" sz="1300">
                <a:latin typeface="Lexend"/>
                <a:ea typeface="Lexend"/>
                <a:cs typeface="Lexend"/>
                <a:sym typeface="Lexend"/>
              </a:rPr>
              <a:t>. Recuperado el 13 de enero de 2023, de de sitio web: https://www.dnv.com.mx/article/analisis-de-datos-scada-para-proyectos-de-energia-solar-179058</a:t>
            </a:r>
            <a:endParaRPr sz="1300">
              <a:latin typeface="Lexend"/>
              <a:ea typeface="Lexend"/>
              <a:cs typeface="Lexend"/>
              <a:sym typeface="Lexend"/>
            </a:endParaRPr>
          </a:p>
          <a:p>
            <a:pPr indent="-330200" lvl="0" marL="457200" rtl="0" algn="just">
              <a:lnSpc>
                <a:spcPct val="115000"/>
              </a:lnSpc>
              <a:spcBef>
                <a:spcPts val="1200"/>
              </a:spcBef>
              <a:spcAft>
                <a:spcPts val="1000"/>
              </a:spcAft>
              <a:buClr>
                <a:srgbClr val="0000FF"/>
              </a:buClr>
              <a:buSzPts val="1600"/>
              <a:buFont typeface="Lexend"/>
              <a:buChar char="●"/>
            </a:pPr>
            <a:r>
              <a:rPr lang="es" sz="1300">
                <a:solidFill>
                  <a:schemeClr val="lt2"/>
                </a:solidFill>
                <a:latin typeface="Lexend"/>
                <a:ea typeface="Lexend"/>
                <a:cs typeface="Lexend"/>
                <a:sym typeface="Lexend"/>
              </a:rPr>
              <a:t>[ 9 ]</a:t>
            </a:r>
            <a:r>
              <a:rPr lang="es" sz="1300">
                <a:latin typeface="Lexend"/>
                <a:ea typeface="Lexend"/>
                <a:cs typeface="Lexend"/>
                <a:sym typeface="Lexend"/>
              </a:rPr>
              <a:t> TotalEnergies. (junio de 2021). </a:t>
            </a:r>
            <a:r>
              <a:rPr i="1" lang="es" sz="1300">
                <a:latin typeface="Lexend"/>
                <a:ea typeface="Lexend"/>
                <a:cs typeface="Lexend"/>
                <a:sym typeface="Lexend"/>
              </a:rPr>
              <a:t>Las principales ventajas y desventajas de la energía solar</a:t>
            </a:r>
            <a:r>
              <a:rPr lang="es" sz="1300">
                <a:latin typeface="Lexend"/>
                <a:ea typeface="Lexend"/>
                <a:cs typeface="Lexend"/>
                <a:sym typeface="Lexend"/>
              </a:rPr>
              <a:t>. Recuperado el 13 de enero de 2023, de de sitio web: https://www.totalenergies.es/es/pymes/blog/ventajas-desventajas-energia-solar</a:t>
            </a:r>
            <a:endParaRPr sz="1600">
              <a:solidFill>
                <a:srgbClr val="0000FF"/>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4911400" y="357970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txBox="1"/>
          <p:nvPr>
            <p:ph idx="4294967295" type="ctrTitle"/>
          </p:nvPr>
        </p:nvSpPr>
        <p:spPr>
          <a:xfrm rot="-5400000">
            <a:off x="-421775" y="2088900"/>
            <a:ext cx="8118600" cy="9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Old Standard TT"/>
              <a:buNone/>
            </a:pPr>
            <a:r>
              <a:rPr b="1" i="0" lang="es" sz="5300" u="none" cap="none" strike="noStrike">
                <a:solidFill>
                  <a:schemeClr val="lt2"/>
                </a:solidFill>
                <a:latin typeface="Verdana"/>
                <a:ea typeface="Verdana"/>
                <a:cs typeface="Verdana"/>
                <a:sym typeface="Verdana"/>
              </a:rPr>
              <a:t>Contenido</a:t>
            </a:r>
            <a:endParaRPr b="1" i="0" sz="5300" u="none" cap="none" strike="noStrike">
              <a:solidFill>
                <a:schemeClr val="lt2"/>
              </a:solidFill>
              <a:latin typeface="Verdana"/>
              <a:ea typeface="Verdana"/>
              <a:cs typeface="Verdana"/>
              <a:sym typeface="Verdana"/>
            </a:endParaRPr>
          </a:p>
        </p:txBody>
      </p:sp>
      <p:sp>
        <p:nvSpPr>
          <p:cNvPr id="78" name="Google Shape;78;p15"/>
          <p:cNvSpPr txBox="1"/>
          <p:nvPr>
            <p:ph idx="1" type="subTitle"/>
          </p:nvPr>
        </p:nvSpPr>
        <p:spPr>
          <a:xfrm>
            <a:off x="4635700" y="1486350"/>
            <a:ext cx="4447200" cy="217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¿Qué es la Energía Limpia?</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¿Qué es la Energía Solar?</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Características</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¿Cómo funciona la Energía Solar?</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Ventajas</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Desventajas</a:t>
            </a:r>
            <a:endParaRPr sz="1800">
              <a:solidFill>
                <a:schemeClr val="lt1"/>
              </a:solidFill>
              <a:latin typeface="Lexend"/>
              <a:ea typeface="Lexend"/>
              <a:cs typeface="Lexend"/>
              <a:sym typeface="Lexend"/>
            </a:endParaRPr>
          </a:p>
          <a:p>
            <a:pPr indent="-342900" lvl="0" marL="457200" rtl="0" algn="just">
              <a:lnSpc>
                <a:spcPct val="100000"/>
              </a:lnSpc>
              <a:spcBef>
                <a:spcPts val="0"/>
              </a:spcBef>
              <a:spcAft>
                <a:spcPts val="0"/>
              </a:spcAft>
              <a:buClr>
                <a:schemeClr val="lt1"/>
              </a:buClr>
              <a:buSzPts val="1800"/>
              <a:buFont typeface="Lexend"/>
              <a:buChar char="●"/>
            </a:pPr>
            <a:r>
              <a:rPr lang="es" sz="1800">
                <a:solidFill>
                  <a:schemeClr val="lt1"/>
                </a:solidFill>
                <a:latin typeface="Lexend"/>
                <a:ea typeface="Lexend"/>
                <a:cs typeface="Lexend"/>
                <a:sym typeface="Lexend"/>
              </a:rPr>
              <a:t>Softwares</a:t>
            </a:r>
            <a:endParaRPr sz="1800">
              <a:solidFill>
                <a:schemeClr val="lt1"/>
              </a:solidFill>
              <a:latin typeface="Lexend"/>
              <a:ea typeface="Lexend"/>
              <a:cs typeface="Lexend"/>
              <a:sym typeface="Lexend"/>
            </a:endParaRPr>
          </a:p>
        </p:txBody>
      </p:sp>
      <p:pic>
        <p:nvPicPr>
          <p:cNvPr id="79" name="Google Shape;79;p15"/>
          <p:cNvPicPr preferRelativeResize="0"/>
          <p:nvPr/>
        </p:nvPicPr>
        <p:blipFill rotWithShape="1">
          <a:blip r:embed="rId3">
            <a:alphaModFix/>
          </a:blip>
          <a:srcRect b="0" l="0" r="0" t="0"/>
          <a:stretch/>
        </p:blipFill>
        <p:spPr>
          <a:xfrm>
            <a:off x="381000" y="1261113"/>
            <a:ext cx="2621275" cy="262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597700" y="274125"/>
            <a:ext cx="6296400" cy="75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sz="2900">
                <a:solidFill>
                  <a:schemeClr val="lt2"/>
                </a:solidFill>
                <a:latin typeface="Verdana"/>
                <a:ea typeface="Verdana"/>
                <a:cs typeface="Verdana"/>
                <a:sym typeface="Verdana"/>
              </a:rPr>
              <a:t>¿Qué es una Energía Limpia?</a:t>
            </a:r>
            <a:endParaRPr b="1" sz="2900">
              <a:solidFill>
                <a:schemeClr val="lt2"/>
              </a:solidFill>
              <a:latin typeface="Verdana"/>
              <a:ea typeface="Verdana"/>
              <a:cs typeface="Verdana"/>
              <a:sym typeface="Verdana"/>
            </a:endParaRPr>
          </a:p>
        </p:txBody>
      </p:sp>
      <p:sp>
        <p:nvSpPr>
          <p:cNvPr id="85" name="Google Shape;85;p16"/>
          <p:cNvSpPr txBox="1"/>
          <p:nvPr>
            <p:ph idx="4294967295" type="subTitle"/>
          </p:nvPr>
        </p:nvSpPr>
        <p:spPr>
          <a:xfrm>
            <a:off x="2696400" y="1094650"/>
            <a:ext cx="6099000" cy="3241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800"/>
              <a:buFont typeface="Old Standard TT"/>
              <a:buNone/>
            </a:pPr>
            <a:r>
              <a:rPr b="0" i="0" lang="es" sz="1800" u="none" cap="none" strike="noStrike">
                <a:solidFill>
                  <a:schemeClr val="dk1"/>
                </a:solidFill>
                <a:latin typeface="Lexend"/>
                <a:ea typeface="Lexend"/>
                <a:cs typeface="Lexend"/>
                <a:sym typeface="Lexend"/>
              </a:rPr>
              <a:t>Básicamente una energía limpia es toda aquella que no genera residuos o gases para el medio ambiente. Esto se logra gracias a que utilizan fuentes naturales abundantes para su producción.</a:t>
            </a:r>
            <a:endParaRPr b="0" i="0" sz="1800" u="none" cap="none" strike="noStrike">
              <a:solidFill>
                <a:schemeClr val="dk1"/>
              </a:solidFill>
              <a:latin typeface="Lexend"/>
              <a:ea typeface="Lexend"/>
              <a:cs typeface="Lexend"/>
              <a:sym typeface="Lexend"/>
            </a:endParaRPr>
          </a:p>
          <a:p>
            <a:pPr indent="0" lvl="0" marL="0" marR="0" rtl="0" algn="just">
              <a:lnSpc>
                <a:spcPct val="115000"/>
              </a:lnSpc>
              <a:spcBef>
                <a:spcPts val="1600"/>
              </a:spcBef>
              <a:spcAft>
                <a:spcPts val="0"/>
              </a:spcAft>
              <a:buClr>
                <a:schemeClr val="dk1"/>
              </a:buClr>
              <a:buSzPts val="1800"/>
              <a:buFont typeface="Old Standard TT"/>
              <a:buNone/>
            </a:pPr>
            <a:r>
              <a:t/>
            </a:r>
            <a:endParaRPr b="0" i="0" sz="1800" u="none" cap="none" strike="noStrike">
              <a:solidFill>
                <a:schemeClr val="dk1"/>
              </a:solidFill>
              <a:latin typeface="Lexend"/>
              <a:ea typeface="Lexend"/>
              <a:cs typeface="Lexend"/>
              <a:sym typeface="Lexend"/>
            </a:endParaRPr>
          </a:p>
          <a:p>
            <a:pPr indent="0" lvl="0" marL="0" marR="0" rtl="0" algn="just">
              <a:lnSpc>
                <a:spcPct val="115000"/>
              </a:lnSpc>
              <a:spcBef>
                <a:spcPts val="1600"/>
              </a:spcBef>
              <a:spcAft>
                <a:spcPts val="1600"/>
              </a:spcAft>
              <a:buClr>
                <a:schemeClr val="dk1"/>
              </a:buClr>
              <a:buSzPts val="1800"/>
              <a:buFont typeface="Old Standard TT"/>
              <a:buNone/>
            </a:pPr>
            <a:r>
              <a:rPr b="0" i="0" lang="es" sz="1800" u="none" cap="none" strike="noStrike">
                <a:solidFill>
                  <a:schemeClr val="dk1"/>
                </a:solidFill>
                <a:latin typeface="Lexend"/>
                <a:ea typeface="Lexend"/>
                <a:cs typeface="Lexend"/>
                <a:sym typeface="Lexend"/>
              </a:rPr>
              <a:t>Además, estas fuentes energéticas son hipotéticamente inagotables, las energías limpias están al alcance de todos, son más baratas, están libres de residuos tóxicos y además respetan al planeta.</a:t>
            </a:r>
            <a:endParaRPr b="0" i="0" sz="1800" u="none" cap="none" strike="noStrike">
              <a:solidFill>
                <a:schemeClr val="dk1"/>
              </a:solidFill>
              <a:latin typeface="Lexend"/>
              <a:ea typeface="Lexend"/>
              <a:cs typeface="Lexend"/>
              <a:sym typeface="Lexend"/>
            </a:endParaRPr>
          </a:p>
        </p:txBody>
      </p:sp>
      <p:pic>
        <p:nvPicPr>
          <p:cNvPr id="86" name="Google Shape;86;p16"/>
          <p:cNvPicPr preferRelativeResize="0"/>
          <p:nvPr/>
        </p:nvPicPr>
        <p:blipFill rotWithShape="1">
          <a:blip r:embed="rId3">
            <a:alphaModFix/>
          </a:blip>
          <a:srcRect b="0" l="0" r="0" t="0"/>
          <a:stretch/>
        </p:blipFill>
        <p:spPr>
          <a:xfrm>
            <a:off x="-2256200" y="205200"/>
            <a:ext cx="4733100" cy="4733100"/>
          </a:xfrm>
          <a:prstGeom prst="rect">
            <a:avLst/>
          </a:prstGeom>
          <a:noFill/>
          <a:ln>
            <a:noFill/>
          </a:ln>
        </p:spPr>
      </p:pic>
      <p:sp>
        <p:nvSpPr>
          <p:cNvPr id="87" name="Google Shape;87;p16"/>
          <p:cNvSpPr txBox="1"/>
          <p:nvPr>
            <p:ph type="title"/>
          </p:nvPr>
        </p:nvSpPr>
        <p:spPr>
          <a:xfrm>
            <a:off x="5794800" y="4539575"/>
            <a:ext cx="3273000" cy="75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sz="1500">
                <a:solidFill>
                  <a:schemeClr val="lt2"/>
                </a:solidFill>
                <a:latin typeface="Verdana"/>
                <a:ea typeface="Verdana"/>
                <a:cs typeface="Verdana"/>
                <a:sym typeface="Verdana"/>
              </a:rPr>
              <a:t>[ 6 ] (Plan Verde Gob., 2013)</a:t>
            </a:r>
            <a:endParaRPr sz="1500">
              <a:solidFill>
                <a:schemeClr val="lt2"/>
              </a:solidFill>
              <a:latin typeface="Verdana"/>
              <a:ea typeface="Verdana"/>
              <a:cs typeface="Verdana"/>
              <a:sym typeface="Verdana"/>
            </a:endParaRPr>
          </a:p>
          <a:p>
            <a:pPr indent="0" lvl="0" marL="0" rtl="0" algn="ctr">
              <a:lnSpc>
                <a:spcPct val="100000"/>
              </a:lnSpc>
              <a:spcBef>
                <a:spcPts val="0"/>
              </a:spcBef>
              <a:spcAft>
                <a:spcPts val="0"/>
              </a:spcAft>
              <a:buSzPts val="3000"/>
              <a:buNone/>
            </a:pPr>
            <a:r>
              <a:t/>
            </a:r>
            <a:endParaRPr sz="1500">
              <a:solidFill>
                <a:schemeClr val="lt2"/>
              </a:solidFill>
              <a:latin typeface="Verdana"/>
              <a:ea typeface="Verdana"/>
              <a:cs typeface="Verdana"/>
              <a:sym typeface="Verdana"/>
            </a:endParaRPr>
          </a:p>
        </p:txBody>
      </p:sp>
      <p:sp>
        <p:nvSpPr>
          <p:cNvPr id="88" name="Google Shape;88;p16"/>
          <p:cNvSpPr txBox="1"/>
          <p:nvPr>
            <p:ph type="title"/>
          </p:nvPr>
        </p:nvSpPr>
        <p:spPr>
          <a:xfrm>
            <a:off x="5975450" y="2339050"/>
            <a:ext cx="3273000" cy="75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sz="1500">
                <a:solidFill>
                  <a:schemeClr val="lt2"/>
                </a:solidFill>
                <a:latin typeface="Verdana"/>
                <a:ea typeface="Verdana"/>
                <a:cs typeface="Verdana"/>
                <a:sym typeface="Verdana"/>
              </a:rPr>
              <a:t>[ 1 ] (BBVA, 2022)</a:t>
            </a:r>
            <a:endParaRPr sz="1500">
              <a:solidFill>
                <a:schemeClr val="lt2"/>
              </a:solidFill>
              <a:latin typeface="Verdana"/>
              <a:ea typeface="Verdana"/>
              <a:cs typeface="Verdana"/>
              <a:sym typeface="Verdana"/>
            </a:endParaRPr>
          </a:p>
          <a:p>
            <a:pPr indent="0" lvl="0" marL="0" rtl="0" algn="l">
              <a:lnSpc>
                <a:spcPct val="100000"/>
              </a:lnSpc>
              <a:spcBef>
                <a:spcPts val="0"/>
              </a:spcBef>
              <a:spcAft>
                <a:spcPts val="0"/>
              </a:spcAft>
              <a:buSzPts val="3000"/>
              <a:buNone/>
            </a:pPr>
            <a:r>
              <a:t/>
            </a:r>
            <a:endParaRPr sz="1500">
              <a:solidFill>
                <a:schemeClr val="lt2"/>
              </a:solidFill>
              <a:latin typeface="Verdana"/>
              <a:ea typeface="Verdana"/>
              <a:cs typeface="Verdana"/>
              <a:sym typeface="Verdana"/>
            </a:endParaRPr>
          </a:p>
          <a:p>
            <a:pPr indent="0" lvl="0" marL="0" rtl="0" algn="ctr">
              <a:lnSpc>
                <a:spcPct val="100000"/>
              </a:lnSpc>
              <a:spcBef>
                <a:spcPts val="0"/>
              </a:spcBef>
              <a:spcAft>
                <a:spcPts val="0"/>
              </a:spcAft>
              <a:buSzPts val="3000"/>
              <a:buNone/>
            </a:pPr>
            <a:r>
              <a:t/>
            </a:r>
            <a:endParaRPr sz="1500">
              <a:solidFill>
                <a:schemeClr val="lt2"/>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86425" y="137700"/>
            <a:ext cx="6496200" cy="184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b="1" lang="es">
                <a:latin typeface="Verdana"/>
                <a:ea typeface="Verdana"/>
                <a:cs typeface="Verdana"/>
                <a:sym typeface="Verdana"/>
              </a:rPr>
              <a:t>¿Qué es la energía solar?</a:t>
            </a:r>
            <a:endParaRPr b="1">
              <a:latin typeface="Verdana"/>
              <a:ea typeface="Verdana"/>
              <a:cs typeface="Verdana"/>
              <a:sym typeface="Verdana"/>
            </a:endParaRPr>
          </a:p>
        </p:txBody>
      </p:sp>
      <p:sp>
        <p:nvSpPr>
          <p:cNvPr id="94" name="Google Shape;94;p17"/>
          <p:cNvSpPr txBox="1"/>
          <p:nvPr/>
        </p:nvSpPr>
        <p:spPr>
          <a:xfrm>
            <a:off x="519750" y="1985400"/>
            <a:ext cx="8104500" cy="2801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Lexend"/>
                <a:ea typeface="Lexend"/>
                <a:cs typeface="Lexend"/>
                <a:sym typeface="Lexend"/>
              </a:rPr>
              <a:t>Fuente de energía renovable, lo que significa inagotable, limpia y autogestionada. La energía solar directa es la energía producida desde el Sol sin trandormas que calienta e ilumina.</a:t>
            </a:r>
            <a:endParaRPr b="0" i="0" sz="17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Lexend"/>
                <a:ea typeface="Lexend"/>
                <a:cs typeface="Lexend"/>
                <a:sym typeface="Lexend"/>
              </a:rPr>
              <a:t>Se requieren sistemas de captación y almacenamiento, para así poder hacer uso de la radiación solar de varias maneras:</a:t>
            </a:r>
            <a:endParaRPr b="0" i="0" sz="17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Lexend"/>
              <a:ea typeface="Lexend"/>
              <a:cs typeface="Lexend"/>
              <a:sym typeface="Lexend"/>
            </a:endParaRPr>
          </a:p>
          <a:p>
            <a:pPr indent="-336550" lvl="0" marL="457200" marR="0" rtl="0" algn="just">
              <a:lnSpc>
                <a:spcPct val="100000"/>
              </a:lnSpc>
              <a:spcBef>
                <a:spcPts val="0"/>
              </a:spcBef>
              <a:spcAft>
                <a:spcPts val="0"/>
              </a:spcAft>
              <a:buClr>
                <a:srgbClr val="000000"/>
              </a:buClr>
              <a:buSzPts val="1700"/>
              <a:buFont typeface="Lexend"/>
              <a:buChar char="●"/>
            </a:pPr>
            <a:r>
              <a:rPr b="0" i="0" lang="es" sz="1700" u="none" cap="none" strike="noStrike">
                <a:solidFill>
                  <a:srgbClr val="000000"/>
                </a:solidFill>
                <a:latin typeface="Lexend"/>
                <a:ea typeface="Lexend"/>
                <a:cs typeface="Lexend"/>
                <a:sym typeface="Lexend"/>
              </a:rPr>
              <a:t>Utilización directa.</a:t>
            </a:r>
            <a:endParaRPr b="0" i="0" sz="1700" u="none" cap="none" strike="noStrike">
              <a:solidFill>
                <a:srgbClr val="000000"/>
              </a:solidFill>
              <a:latin typeface="Lexend"/>
              <a:ea typeface="Lexend"/>
              <a:cs typeface="Lexend"/>
              <a:sym typeface="Lexend"/>
            </a:endParaRPr>
          </a:p>
          <a:p>
            <a:pPr indent="-336550" lvl="0" marL="457200" marR="0" rtl="0" algn="just">
              <a:lnSpc>
                <a:spcPct val="100000"/>
              </a:lnSpc>
              <a:spcBef>
                <a:spcPts val="0"/>
              </a:spcBef>
              <a:spcAft>
                <a:spcPts val="0"/>
              </a:spcAft>
              <a:buClr>
                <a:srgbClr val="000000"/>
              </a:buClr>
              <a:buSzPts val="1700"/>
              <a:buFont typeface="Lexend"/>
              <a:buChar char="●"/>
            </a:pPr>
            <a:r>
              <a:rPr b="0" i="0" lang="es" sz="1700" u="none" cap="none" strike="noStrike">
                <a:solidFill>
                  <a:srgbClr val="000000"/>
                </a:solidFill>
                <a:latin typeface="Lexend"/>
                <a:ea typeface="Lexend"/>
                <a:cs typeface="Lexend"/>
                <a:sym typeface="Lexend"/>
              </a:rPr>
              <a:t>Transformación en Calor.</a:t>
            </a:r>
            <a:endParaRPr b="0" i="0" sz="1700" u="none" cap="none" strike="noStrike">
              <a:solidFill>
                <a:srgbClr val="000000"/>
              </a:solidFill>
              <a:latin typeface="Lexend"/>
              <a:ea typeface="Lexend"/>
              <a:cs typeface="Lexend"/>
              <a:sym typeface="Lexend"/>
            </a:endParaRPr>
          </a:p>
          <a:p>
            <a:pPr indent="-336550" lvl="0" marL="457200" marR="0" rtl="0" algn="just">
              <a:lnSpc>
                <a:spcPct val="100000"/>
              </a:lnSpc>
              <a:spcBef>
                <a:spcPts val="0"/>
              </a:spcBef>
              <a:spcAft>
                <a:spcPts val="0"/>
              </a:spcAft>
              <a:buClr>
                <a:srgbClr val="000000"/>
              </a:buClr>
              <a:buSzPts val="1700"/>
              <a:buFont typeface="Lexend"/>
              <a:buChar char="●"/>
            </a:pPr>
            <a:r>
              <a:rPr b="0" i="0" lang="es" sz="1700" u="none" cap="none" strike="noStrike">
                <a:solidFill>
                  <a:srgbClr val="000000"/>
                </a:solidFill>
                <a:latin typeface="Lexend"/>
                <a:ea typeface="Lexend"/>
                <a:cs typeface="Lexend"/>
                <a:sym typeface="Lexend"/>
              </a:rPr>
              <a:t>Transformación en electricidad.</a:t>
            </a:r>
            <a:endParaRPr b="0" i="0" sz="1700" u="none" cap="none" strike="noStrike">
              <a:solidFill>
                <a:srgbClr val="000000"/>
              </a:solidFill>
              <a:latin typeface="Lexend"/>
              <a:ea typeface="Lexend"/>
              <a:cs typeface="Lexend"/>
              <a:sym typeface="Lexend"/>
            </a:endParaRPr>
          </a:p>
        </p:txBody>
      </p:sp>
      <p:pic>
        <p:nvPicPr>
          <p:cNvPr id="95" name="Google Shape;95;p17"/>
          <p:cNvPicPr preferRelativeResize="0"/>
          <p:nvPr/>
        </p:nvPicPr>
        <p:blipFill rotWithShape="1">
          <a:blip r:embed="rId3">
            <a:alphaModFix/>
          </a:blip>
          <a:srcRect b="0" l="0" r="0" t="0"/>
          <a:stretch/>
        </p:blipFill>
        <p:spPr>
          <a:xfrm>
            <a:off x="6655400" y="246188"/>
            <a:ext cx="1459675" cy="1459675"/>
          </a:xfrm>
          <a:prstGeom prst="rect">
            <a:avLst/>
          </a:prstGeom>
          <a:noFill/>
          <a:ln>
            <a:noFill/>
          </a:ln>
        </p:spPr>
      </p:pic>
      <p:sp>
        <p:nvSpPr>
          <p:cNvPr id="96" name="Google Shape;96;p17"/>
          <p:cNvSpPr txBox="1"/>
          <p:nvPr/>
        </p:nvSpPr>
        <p:spPr>
          <a:xfrm>
            <a:off x="5729275" y="4462500"/>
            <a:ext cx="3471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[ 2 ] (Encolombia, 2010)</a:t>
            </a:r>
            <a:endParaRPr b="0" i="0" sz="1500" u="none" cap="none" strike="noStrike">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322150" y="-27650"/>
            <a:ext cx="4499700" cy="94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s" sz="3400">
                <a:latin typeface="Verdana"/>
                <a:ea typeface="Verdana"/>
                <a:cs typeface="Verdana"/>
                <a:sym typeface="Verdana"/>
              </a:rPr>
              <a:t>Utilización directa.</a:t>
            </a:r>
            <a:endParaRPr sz="3400">
              <a:latin typeface="Verdana"/>
              <a:ea typeface="Verdana"/>
              <a:cs typeface="Verdana"/>
              <a:sym typeface="Verdana"/>
            </a:endParaRPr>
          </a:p>
        </p:txBody>
      </p:sp>
      <p:sp>
        <p:nvSpPr>
          <p:cNvPr id="102" name="Google Shape;102;p18"/>
          <p:cNvSpPr txBox="1"/>
          <p:nvPr/>
        </p:nvSpPr>
        <p:spPr>
          <a:xfrm>
            <a:off x="1000650" y="852975"/>
            <a:ext cx="71427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Mediante elementos de acristalamiento con capacidad de absorción de energía térmica, llamada energía solar térmica pasiva.</a:t>
            </a:r>
            <a:endParaRPr b="0" i="0" sz="1400" u="none" cap="none" strike="noStrike">
              <a:solidFill>
                <a:srgbClr val="000000"/>
              </a:solidFill>
              <a:latin typeface="Lexend"/>
              <a:ea typeface="Lexend"/>
              <a:cs typeface="Lexend"/>
              <a:sym typeface="Lexend"/>
            </a:endParaRPr>
          </a:p>
        </p:txBody>
      </p:sp>
      <p:sp>
        <p:nvSpPr>
          <p:cNvPr id="103" name="Google Shape;103;p18"/>
          <p:cNvSpPr txBox="1"/>
          <p:nvPr>
            <p:ph type="title"/>
          </p:nvPr>
        </p:nvSpPr>
        <p:spPr>
          <a:xfrm>
            <a:off x="5317975" y="1566225"/>
            <a:ext cx="3537300" cy="94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s" sz="3400">
                <a:latin typeface="Verdana"/>
                <a:ea typeface="Verdana"/>
                <a:cs typeface="Verdana"/>
                <a:sym typeface="Verdana"/>
              </a:rPr>
              <a:t>Transformación en calor.</a:t>
            </a:r>
            <a:endParaRPr sz="3400">
              <a:latin typeface="Verdana"/>
              <a:ea typeface="Verdana"/>
              <a:cs typeface="Verdana"/>
              <a:sym typeface="Verdana"/>
            </a:endParaRPr>
          </a:p>
        </p:txBody>
      </p:sp>
      <p:sp>
        <p:nvSpPr>
          <p:cNvPr id="104" name="Google Shape;104;p18"/>
          <p:cNvSpPr txBox="1"/>
          <p:nvPr/>
        </p:nvSpPr>
        <p:spPr>
          <a:xfrm>
            <a:off x="5621725" y="2697225"/>
            <a:ext cx="32337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Conocida como energía solar térmica, aprovecha la radiación emitida por el Sol, para calentar fluidos que circulan en el interior de captadores solares térmicos. Este fluido se puede utilizar para el agua caliente sanitaria, la calefacción de departamentos.</a:t>
            </a:r>
            <a:endParaRPr b="0" i="0" sz="1400" u="none" cap="none" strike="noStrike">
              <a:solidFill>
                <a:srgbClr val="000000"/>
              </a:solidFill>
              <a:latin typeface="Lexend"/>
              <a:ea typeface="Lexend"/>
              <a:cs typeface="Lexend"/>
              <a:sym typeface="Lexend"/>
            </a:endParaRPr>
          </a:p>
        </p:txBody>
      </p:sp>
      <p:sp>
        <p:nvSpPr>
          <p:cNvPr id="105" name="Google Shape;105;p18"/>
          <p:cNvSpPr txBox="1"/>
          <p:nvPr>
            <p:ph type="title"/>
          </p:nvPr>
        </p:nvSpPr>
        <p:spPr>
          <a:xfrm>
            <a:off x="373000" y="1566225"/>
            <a:ext cx="3601200" cy="94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s" sz="3400">
                <a:latin typeface="Verdana"/>
                <a:ea typeface="Verdana"/>
                <a:cs typeface="Verdana"/>
                <a:sym typeface="Verdana"/>
              </a:rPr>
              <a:t>Transformación en electricidad.</a:t>
            </a:r>
            <a:endParaRPr sz="3400">
              <a:latin typeface="Verdana"/>
              <a:ea typeface="Verdana"/>
              <a:cs typeface="Verdana"/>
              <a:sym typeface="Verdana"/>
            </a:endParaRPr>
          </a:p>
        </p:txBody>
      </p:sp>
      <p:sp>
        <p:nvSpPr>
          <p:cNvPr id="106" name="Google Shape;106;p18"/>
          <p:cNvSpPr txBox="1"/>
          <p:nvPr/>
        </p:nvSpPr>
        <p:spPr>
          <a:xfrm>
            <a:off x="689800" y="2697225"/>
            <a:ext cx="2846700" cy="2339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Energía solar fotovoltaica, permite transformar la radiación solar en electricidad mediante células fotovoltaicas integradas a  un módulo solar. La energía producida se puede almacenar en acumuladores (baterías), y posteriormente introducirla a la red eléctrica. </a:t>
            </a:r>
            <a:endParaRPr b="0" i="0" sz="1400" u="none" cap="none" strike="noStrike">
              <a:solidFill>
                <a:srgbClr val="000000"/>
              </a:solidFill>
              <a:latin typeface="Lexend"/>
              <a:ea typeface="Lexend"/>
              <a:cs typeface="Lexend"/>
              <a:sym typeface="Lexend"/>
            </a:endParaRPr>
          </a:p>
        </p:txBody>
      </p:sp>
      <p:pic>
        <p:nvPicPr>
          <p:cNvPr id="107" name="Google Shape;107;p18"/>
          <p:cNvPicPr preferRelativeResize="0"/>
          <p:nvPr/>
        </p:nvPicPr>
        <p:blipFill rotWithShape="1">
          <a:blip r:embed="rId3">
            <a:alphaModFix/>
          </a:blip>
          <a:srcRect b="0" l="0" r="0" t="0"/>
          <a:stretch/>
        </p:blipFill>
        <p:spPr>
          <a:xfrm>
            <a:off x="4108558" y="3860783"/>
            <a:ext cx="941100" cy="941100"/>
          </a:xfrm>
          <a:prstGeom prst="rect">
            <a:avLst/>
          </a:prstGeom>
          <a:noFill/>
          <a:ln>
            <a:noFill/>
          </a:ln>
        </p:spPr>
      </p:pic>
      <p:pic>
        <p:nvPicPr>
          <p:cNvPr id="108" name="Google Shape;108;p18"/>
          <p:cNvPicPr preferRelativeResize="0"/>
          <p:nvPr/>
        </p:nvPicPr>
        <p:blipFill rotWithShape="1">
          <a:blip r:embed="rId4">
            <a:alphaModFix/>
          </a:blip>
          <a:srcRect b="0" l="0" r="0" t="0"/>
          <a:stretch/>
        </p:blipFill>
        <p:spPr>
          <a:xfrm>
            <a:off x="3921762" y="2599203"/>
            <a:ext cx="1314693" cy="941099"/>
          </a:xfrm>
          <a:prstGeom prst="rect">
            <a:avLst/>
          </a:prstGeom>
          <a:noFill/>
          <a:ln>
            <a:noFill/>
          </a:ln>
        </p:spPr>
      </p:pic>
      <p:sp>
        <p:nvSpPr>
          <p:cNvPr id="109" name="Google Shape;109;p18"/>
          <p:cNvSpPr txBox="1"/>
          <p:nvPr/>
        </p:nvSpPr>
        <p:spPr>
          <a:xfrm>
            <a:off x="5807425" y="4605825"/>
            <a:ext cx="3471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1"/>
                </a:solidFill>
                <a:latin typeface="Verdana"/>
                <a:ea typeface="Verdana"/>
                <a:cs typeface="Verdana"/>
                <a:sym typeface="Verdana"/>
              </a:rPr>
              <a:t>[ 2 ] (Encolombia, 2010)</a:t>
            </a:r>
            <a:endParaRPr b="0" i="0" sz="1500" u="none" cap="none" strike="noStrike">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73900" y="362550"/>
            <a:ext cx="6296400" cy="75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sz="2900">
                <a:solidFill>
                  <a:schemeClr val="lt2"/>
                </a:solidFill>
                <a:latin typeface="Verdana"/>
                <a:ea typeface="Verdana"/>
                <a:cs typeface="Verdana"/>
                <a:sym typeface="Verdana"/>
              </a:rPr>
              <a:t>Características Principales</a:t>
            </a:r>
            <a:endParaRPr b="1" sz="2900">
              <a:solidFill>
                <a:schemeClr val="lt2"/>
              </a:solidFill>
              <a:latin typeface="Verdana"/>
              <a:ea typeface="Verdana"/>
              <a:cs typeface="Verdana"/>
              <a:sym typeface="Verdana"/>
            </a:endParaRPr>
          </a:p>
        </p:txBody>
      </p:sp>
      <p:sp>
        <p:nvSpPr>
          <p:cNvPr id="115" name="Google Shape;115;p19"/>
          <p:cNvSpPr txBox="1"/>
          <p:nvPr>
            <p:ph idx="4294967295" type="subTitle"/>
          </p:nvPr>
        </p:nvSpPr>
        <p:spPr>
          <a:xfrm>
            <a:off x="2772600" y="1170850"/>
            <a:ext cx="6099000" cy="3241200"/>
          </a:xfrm>
          <a:prstGeom prst="rect">
            <a:avLst/>
          </a:prstGeom>
          <a:noFill/>
          <a:ln>
            <a:noFill/>
          </a:ln>
        </p:spPr>
        <p:txBody>
          <a:bodyPr anchorCtr="0" anchor="t" bIns="91425" lIns="91425" spcFirstLastPara="1" rIns="91425" wrap="square" tIns="91425">
            <a:noAutofit/>
          </a:bodyPr>
          <a:lstStyle/>
          <a:p>
            <a:pPr indent="-298450" lvl="0" marL="457200" marR="0" rtl="0" algn="just">
              <a:lnSpc>
                <a:spcPct val="115000"/>
              </a:lnSpc>
              <a:spcBef>
                <a:spcPts val="0"/>
              </a:spcBef>
              <a:spcAft>
                <a:spcPts val="0"/>
              </a:spcAft>
              <a:buClr>
                <a:schemeClr val="dk1"/>
              </a:buClr>
              <a:buSzPts val="1100"/>
              <a:buFont typeface="Lexend Medium"/>
              <a:buAutoNum type="arabicPeriod"/>
            </a:pPr>
            <a:r>
              <a:rPr b="0" i="0" lang="es" sz="1100" u="none" cap="none" strike="noStrike">
                <a:solidFill>
                  <a:schemeClr val="dk1"/>
                </a:solidFill>
                <a:latin typeface="Lexend Medium"/>
                <a:ea typeface="Lexend Medium"/>
                <a:cs typeface="Lexend Medium"/>
                <a:sym typeface="Lexend Medium"/>
              </a:rPr>
              <a:t>Es una fuente de energía limpia: no produce emisiones de dióxido de carbono ni otros contaminantes, por lo que no contribuye al cambio climático.</a:t>
            </a:r>
            <a:endParaRPr b="0" i="0" sz="1100" u="none" cap="none" strike="noStrike">
              <a:solidFill>
                <a:schemeClr val="dk1"/>
              </a:solidFill>
              <a:latin typeface="Lexend Medium"/>
              <a:ea typeface="Lexend Medium"/>
              <a:cs typeface="Lexend Medium"/>
              <a:sym typeface="Lexend Medium"/>
            </a:endParaRPr>
          </a:p>
          <a:p>
            <a:pPr indent="0" lvl="0" marL="457200" marR="0" rtl="0" algn="just">
              <a:lnSpc>
                <a:spcPct val="115000"/>
              </a:lnSpc>
              <a:spcBef>
                <a:spcPts val="0"/>
              </a:spcBef>
              <a:spcAft>
                <a:spcPts val="0"/>
              </a:spcAft>
              <a:buClr>
                <a:schemeClr val="dk1"/>
              </a:buClr>
              <a:buSzPts val="1800"/>
              <a:buFont typeface="Old Standard TT"/>
              <a:buNone/>
            </a:pPr>
            <a:r>
              <a:t/>
            </a:r>
            <a:endParaRPr b="0" i="0" sz="1100" u="none" cap="none" strike="noStrike">
              <a:solidFill>
                <a:schemeClr val="dk1"/>
              </a:solidFill>
              <a:latin typeface="Lexend Medium"/>
              <a:ea typeface="Lexend Medium"/>
              <a:cs typeface="Lexend Medium"/>
              <a:sym typeface="Lexend Medium"/>
            </a:endParaRPr>
          </a:p>
          <a:p>
            <a:pPr indent="-298450" lvl="0" marL="457200" marR="0" rtl="0" algn="just">
              <a:lnSpc>
                <a:spcPct val="115000"/>
              </a:lnSpc>
              <a:spcBef>
                <a:spcPts val="0"/>
              </a:spcBef>
              <a:spcAft>
                <a:spcPts val="0"/>
              </a:spcAft>
              <a:buClr>
                <a:schemeClr val="dk1"/>
              </a:buClr>
              <a:buSzPts val="1100"/>
              <a:buFont typeface="Lexend Medium"/>
              <a:buAutoNum type="arabicPeriod"/>
            </a:pPr>
            <a:r>
              <a:rPr b="0" i="0" lang="es" sz="1100" u="none" cap="none" strike="noStrike">
                <a:solidFill>
                  <a:schemeClr val="dk1"/>
                </a:solidFill>
                <a:latin typeface="Lexend Medium"/>
                <a:ea typeface="Lexend Medium"/>
                <a:cs typeface="Lexend Medium"/>
                <a:sym typeface="Lexend Medium"/>
              </a:rPr>
              <a:t>Es una fuente de energía dispersa: los sistemas solares se pueden instalar en cualquier lugar que reciba radiación solar, lo que los hace adecuados para áreas remotas o aisladas.</a:t>
            </a:r>
            <a:endParaRPr b="0" i="0" sz="1100" u="none" cap="none" strike="noStrike">
              <a:solidFill>
                <a:schemeClr val="dk1"/>
              </a:solidFill>
              <a:latin typeface="Lexend Medium"/>
              <a:ea typeface="Lexend Medium"/>
              <a:cs typeface="Lexend Medium"/>
              <a:sym typeface="Lexend Medium"/>
            </a:endParaRPr>
          </a:p>
          <a:p>
            <a:pPr indent="0" lvl="0" marL="914400" marR="0" rtl="0" algn="just">
              <a:lnSpc>
                <a:spcPct val="115000"/>
              </a:lnSpc>
              <a:spcBef>
                <a:spcPts val="0"/>
              </a:spcBef>
              <a:spcAft>
                <a:spcPts val="0"/>
              </a:spcAft>
              <a:buClr>
                <a:schemeClr val="dk1"/>
              </a:buClr>
              <a:buSzPts val="1800"/>
              <a:buFont typeface="Old Standard TT"/>
              <a:buNone/>
            </a:pPr>
            <a:r>
              <a:t/>
            </a:r>
            <a:endParaRPr b="0" i="0" sz="1100" u="none" cap="none" strike="noStrike">
              <a:solidFill>
                <a:schemeClr val="dk1"/>
              </a:solidFill>
              <a:latin typeface="Lexend Medium"/>
              <a:ea typeface="Lexend Medium"/>
              <a:cs typeface="Lexend Medium"/>
              <a:sym typeface="Lexend Medium"/>
            </a:endParaRPr>
          </a:p>
          <a:p>
            <a:pPr indent="-298450" lvl="0" marL="457200" marR="0" rtl="0" algn="just">
              <a:lnSpc>
                <a:spcPct val="115000"/>
              </a:lnSpc>
              <a:spcBef>
                <a:spcPts val="0"/>
              </a:spcBef>
              <a:spcAft>
                <a:spcPts val="0"/>
              </a:spcAft>
              <a:buClr>
                <a:schemeClr val="dk1"/>
              </a:buClr>
              <a:buSzPts val="1100"/>
              <a:buFont typeface="Lexend Medium"/>
              <a:buAutoNum type="arabicPeriod"/>
            </a:pPr>
            <a:r>
              <a:rPr b="0" i="0" lang="es" sz="1100" u="none" cap="none" strike="noStrike">
                <a:solidFill>
                  <a:schemeClr val="dk1"/>
                </a:solidFill>
                <a:latin typeface="Lexend Medium"/>
                <a:ea typeface="Lexend Medium"/>
                <a:cs typeface="Lexend Medium"/>
                <a:sym typeface="Lexend Medium"/>
              </a:rPr>
              <a:t>Puede ser complementaria con otras fuentes de energía: se puede combinar con otras tecnologías, como baterías o paneles solares conectados a la red para garantizar un suministro de energía constante.</a:t>
            </a:r>
            <a:endParaRPr b="0" i="0" sz="1100" u="none" cap="none" strike="noStrike">
              <a:solidFill>
                <a:schemeClr val="dk1"/>
              </a:solidFill>
              <a:latin typeface="Lexend Medium"/>
              <a:ea typeface="Lexend Medium"/>
              <a:cs typeface="Lexend Medium"/>
              <a:sym typeface="Lexend Medium"/>
            </a:endParaRPr>
          </a:p>
          <a:p>
            <a:pPr indent="0" lvl="0" marL="457200" marR="0" rtl="0" algn="just">
              <a:lnSpc>
                <a:spcPct val="115000"/>
              </a:lnSpc>
              <a:spcBef>
                <a:spcPts val="0"/>
              </a:spcBef>
              <a:spcAft>
                <a:spcPts val="0"/>
              </a:spcAft>
              <a:buClr>
                <a:schemeClr val="dk1"/>
              </a:buClr>
              <a:buSzPts val="1800"/>
              <a:buFont typeface="Old Standard TT"/>
              <a:buNone/>
            </a:pPr>
            <a:r>
              <a:t/>
            </a:r>
            <a:endParaRPr b="0" i="0" sz="1100" u="none" cap="none" strike="noStrike">
              <a:solidFill>
                <a:schemeClr val="dk1"/>
              </a:solidFill>
              <a:latin typeface="Lexend Medium"/>
              <a:ea typeface="Lexend Medium"/>
              <a:cs typeface="Lexend Medium"/>
              <a:sym typeface="Lexend Medium"/>
            </a:endParaRPr>
          </a:p>
          <a:p>
            <a:pPr indent="-298450" lvl="0" marL="457200" marR="0" rtl="0" algn="just">
              <a:lnSpc>
                <a:spcPct val="115000"/>
              </a:lnSpc>
              <a:spcBef>
                <a:spcPts val="0"/>
              </a:spcBef>
              <a:spcAft>
                <a:spcPts val="0"/>
              </a:spcAft>
              <a:buClr>
                <a:schemeClr val="dk1"/>
              </a:buClr>
              <a:buSzPts val="1100"/>
              <a:buFont typeface="Lexend Medium"/>
              <a:buAutoNum type="arabicPeriod"/>
            </a:pPr>
            <a:r>
              <a:rPr b="0" i="0" lang="es" sz="1100" u="none" cap="none" strike="noStrike">
                <a:solidFill>
                  <a:schemeClr val="dk1"/>
                </a:solidFill>
                <a:latin typeface="Lexend Medium"/>
                <a:ea typeface="Lexend Medium"/>
                <a:cs typeface="Lexend Medium"/>
                <a:sym typeface="Lexend Medium"/>
              </a:rPr>
              <a:t>El costo de producción de energía solar ha disminuido significativamente en los últimos años, haciéndola más accesible y rentable.</a:t>
            </a:r>
            <a:endParaRPr b="0" i="0" sz="1100" u="none" cap="none" strike="noStrike">
              <a:solidFill>
                <a:schemeClr val="dk1"/>
              </a:solidFill>
              <a:latin typeface="Lexend Medium"/>
              <a:ea typeface="Lexend Medium"/>
              <a:cs typeface="Lexend Medium"/>
              <a:sym typeface="Lexend Medium"/>
            </a:endParaRPr>
          </a:p>
          <a:p>
            <a:pPr indent="0" lvl="0" marL="914400" marR="0" rtl="0" algn="just">
              <a:lnSpc>
                <a:spcPct val="115000"/>
              </a:lnSpc>
              <a:spcBef>
                <a:spcPts val="0"/>
              </a:spcBef>
              <a:spcAft>
                <a:spcPts val="0"/>
              </a:spcAft>
              <a:buClr>
                <a:schemeClr val="dk1"/>
              </a:buClr>
              <a:buSzPts val="1800"/>
              <a:buFont typeface="Old Standard TT"/>
              <a:buNone/>
            </a:pPr>
            <a:r>
              <a:t/>
            </a:r>
            <a:endParaRPr b="0" i="0" sz="1100" u="none" cap="none" strike="noStrike">
              <a:solidFill>
                <a:schemeClr val="dk1"/>
              </a:solidFill>
              <a:latin typeface="Lexend Medium"/>
              <a:ea typeface="Lexend Medium"/>
              <a:cs typeface="Lexend Medium"/>
              <a:sym typeface="Lexend Medium"/>
            </a:endParaRPr>
          </a:p>
          <a:p>
            <a:pPr indent="-298450" lvl="0" marL="457200" marR="0" rtl="0" algn="just">
              <a:lnSpc>
                <a:spcPct val="115000"/>
              </a:lnSpc>
              <a:spcBef>
                <a:spcPts val="0"/>
              </a:spcBef>
              <a:spcAft>
                <a:spcPts val="0"/>
              </a:spcAft>
              <a:buClr>
                <a:schemeClr val="dk1"/>
              </a:buClr>
              <a:buSzPts val="1100"/>
              <a:buFont typeface="Lexend Medium"/>
              <a:buAutoNum type="arabicPeriod"/>
            </a:pPr>
            <a:r>
              <a:rPr b="0" i="0" lang="es" sz="1100" u="none" cap="none" strike="noStrike">
                <a:solidFill>
                  <a:schemeClr val="dk1"/>
                </a:solidFill>
                <a:latin typeface="Lexend Medium"/>
                <a:ea typeface="Lexend Medium"/>
                <a:cs typeface="Lexend Medium"/>
                <a:sym typeface="Lexend Medium"/>
              </a:rPr>
              <a:t>Es escalable, se pueden instalar paneles solares en edificios, hogares, y parques solares para adaptarse a las necesidades energéticas específicas.</a:t>
            </a:r>
            <a:endParaRPr b="0" i="0" sz="1800" u="none" cap="none" strike="noStrike">
              <a:solidFill>
                <a:schemeClr val="lt2"/>
              </a:solidFill>
              <a:latin typeface="Lexend Medium"/>
              <a:ea typeface="Lexend Medium"/>
              <a:cs typeface="Lexend Medium"/>
              <a:sym typeface="Lexend Medium"/>
            </a:endParaRPr>
          </a:p>
        </p:txBody>
      </p:sp>
      <p:pic>
        <p:nvPicPr>
          <p:cNvPr id="116" name="Google Shape;116;p19"/>
          <p:cNvPicPr preferRelativeResize="0"/>
          <p:nvPr/>
        </p:nvPicPr>
        <p:blipFill rotWithShape="1">
          <a:blip r:embed="rId3">
            <a:alphaModFix/>
          </a:blip>
          <a:srcRect b="0" l="0" r="0" t="0"/>
          <a:stretch/>
        </p:blipFill>
        <p:spPr>
          <a:xfrm flipH="1">
            <a:off x="-1514025" y="124674"/>
            <a:ext cx="4287400" cy="4287375"/>
          </a:xfrm>
          <a:prstGeom prst="rect">
            <a:avLst/>
          </a:prstGeom>
          <a:noFill/>
          <a:ln>
            <a:noFill/>
          </a:ln>
        </p:spPr>
      </p:pic>
      <p:sp>
        <p:nvSpPr>
          <p:cNvPr id="117" name="Google Shape;117;p19"/>
          <p:cNvSpPr txBox="1"/>
          <p:nvPr/>
        </p:nvSpPr>
        <p:spPr>
          <a:xfrm>
            <a:off x="85500" y="4486950"/>
            <a:ext cx="3471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[ 7 ] (Rodríguez Parra, J., 2022)</a:t>
            </a:r>
            <a:endParaRPr b="0" i="0" sz="1500" u="none" cap="none" strike="noStrike">
              <a:solidFill>
                <a:schemeClr val="lt2"/>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381000" y="2977950"/>
            <a:ext cx="1356600" cy="1356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txBox="1"/>
          <p:nvPr>
            <p:ph type="title"/>
          </p:nvPr>
        </p:nvSpPr>
        <p:spPr>
          <a:xfrm>
            <a:off x="256350" y="195350"/>
            <a:ext cx="8631300" cy="79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b="1" lang="es" sz="3500">
                <a:solidFill>
                  <a:schemeClr val="lt2"/>
                </a:solidFill>
                <a:latin typeface="Verdana"/>
                <a:ea typeface="Verdana"/>
                <a:cs typeface="Verdana"/>
                <a:sym typeface="Verdana"/>
              </a:rPr>
              <a:t>¿Cómo funciona la energía solar?</a:t>
            </a:r>
            <a:endParaRPr b="1" sz="3300">
              <a:solidFill>
                <a:schemeClr val="lt2"/>
              </a:solidFill>
              <a:latin typeface="Verdana"/>
              <a:ea typeface="Verdana"/>
              <a:cs typeface="Verdana"/>
              <a:sym typeface="Verdana"/>
            </a:endParaRPr>
          </a:p>
        </p:txBody>
      </p:sp>
      <p:sp>
        <p:nvSpPr>
          <p:cNvPr id="124" name="Google Shape;124;p20"/>
          <p:cNvSpPr txBox="1"/>
          <p:nvPr>
            <p:ph type="title"/>
          </p:nvPr>
        </p:nvSpPr>
        <p:spPr>
          <a:xfrm>
            <a:off x="368150" y="994550"/>
            <a:ext cx="3342300" cy="44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s" sz="2000">
                <a:latin typeface="Lexend"/>
                <a:ea typeface="Lexend"/>
                <a:cs typeface="Lexend"/>
                <a:sym typeface="Lexend"/>
              </a:rPr>
              <a:t>Orígenes: energía nuclear</a:t>
            </a:r>
            <a:endParaRPr sz="2000">
              <a:latin typeface="Lexend"/>
              <a:ea typeface="Lexend"/>
              <a:cs typeface="Lexend"/>
              <a:sym typeface="Lexend"/>
            </a:endParaRPr>
          </a:p>
        </p:txBody>
      </p:sp>
      <p:sp>
        <p:nvSpPr>
          <p:cNvPr id="125" name="Google Shape;125;p20"/>
          <p:cNvSpPr txBox="1"/>
          <p:nvPr/>
        </p:nvSpPr>
        <p:spPr>
          <a:xfrm>
            <a:off x="368150" y="1462650"/>
            <a:ext cx="8029500" cy="1354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El sol se puede considerar como una esfera de gas en ebullición, dentro se encuentra a temperaturas de hasta 15 millones de grados, y por constituye un reactor nuclear. Su combustible es principalmente hidrógeno, que gracias a la gran presión dentro del sol, estas partículas se fusionan generando átomos de Helio, siendo el Helio más pesado.</a:t>
            </a:r>
            <a:r>
              <a:rPr b="0" i="0" lang="es" sz="2000" u="none" cap="none" strike="noStrike">
                <a:solidFill>
                  <a:srgbClr val="000000"/>
                </a:solidFill>
                <a:latin typeface="Lexend"/>
                <a:ea typeface="Lexend"/>
                <a:cs typeface="Lexend"/>
                <a:sym typeface="Lexend"/>
              </a:rPr>
              <a:t>Orígenes: energía nuclear</a:t>
            </a:r>
            <a:endParaRPr b="0" i="0" sz="1400" u="none" cap="none" strike="noStrike">
              <a:solidFill>
                <a:schemeClr val="lt1"/>
              </a:solidFill>
              <a:latin typeface="Lexend"/>
              <a:ea typeface="Lexend"/>
              <a:cs typeface="Lexend"/>
              <a:sym typeface="Lexend"/>
            </a:endParaRPr>
          </a:p>
        </p:txBody>
      </p:sp>
      <p:sp>
        <p:nvSpPr>
          <p:cNvPr id="126" name="Google Shape;126;p20"/>
          <p:cNvSpPr txBox="1"/>
          <p:nvPr/>
        </p:nvSpPr>
        <p:spPr>
          <a:xfrm>
            <a:off x="368150" y="3054150"/>
            <a:ext cx="44883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Mediante una cadena de reacciones nucleares conocida como “cadena p-p” (protón-protón), cada cuatro átomos de Hidrógeno da lugar a uno de Helio. Pero en la reacción, hay una pequeña fracción de masa (un 0.7%) que se convierte en energía de acuerdo a la fórmula de Einstein E=mc^2.</a:t>
            </a:r>
            <a:endParaRPr b="0" i="0" sz="1400" u="none" cap="none" strike="noStrike">
              <a:solidFill>
                <a:schemeClr val="lt1"/>
              </a:solidFill>
              <a:latin typeface="Lexend"/>
              <a:ea typeface="Lexend"/>
              <a:cs typeface="Lexend"/>
              <a:sym typeface="Lexend"/>
            </a:endParaRPr>
          </a:p>
        </p:txBody>
      </p:sp>
      <p:pic>
        <p:nvPicPr>
          <p:cNvPr id="127" name="Google Shape;127;p20"/>
          <p:cNvPicPr preferRelativeResize="0"/>
          <p:nvPr/>
        </p:nvPicPr>
        <p:blipFill rotWithShape="1">
          <a:blip r:embed="rId3">
            <a:alphaModFix/>
          </a:blip>
          <a:srcRect b="0" l="0" r="0" t="0"/>
          <a:stretch/>
        </p:blipFill>
        <p:spPr>
          <a:xfrm>
            <a:off x="5571252" y="2495232"/>
            <a:ext cx="1423513" cy="1423522"/>
          </a:xfrm>
          <a:prstGeom prst="rect">
            <a:avLst/>
          </a:prstGeom>
          <a:noFill/>
          <a:ln>
            <a:noFill/>
          </a:ln>
        </p:spPr>
      </p:pic>
      <p:pic>
        <p:nvPicPr>
          <p:cNvPr id="128" name="Google Shape;128;p20"/>
          <p:cNvPicPr preferRelativeResize="0"/>
          <p:nvPr/>
        </p:nvPicPr>
        <p:blipFill rotWithShape="1">
          <a:blip r:embed="rId3">
            <a:alphaModFix/>
          </a:blip>
          <a:srcRect b="0" l="0" r="0" t="0"/>
          <a:stretch/>
        </p:blipFill>
        <p:spPr>
          <a:xfrm rot="10800000">
            <a:off x="6683417" y="3451885"/>
            <a:ext cx="1423513" cy="1423522"/>
          </a:xfrm>
          <a:prstGeom prst="rect">
            <a:avLst/>
          </a:prstGeom>
          <a:noFill/>
          <a:ln>
            <a:noFill/>
          </a:ln>
        </p:spPr>
      </p:pic>
      <p:pic>
        <p:nvPicPr>
          <p:cNvPr id="129" name="Google Shape;129;p20"/>
          <p:cNvPicPr preferRelativeResize="0"/>
          <p:nvPr/>
        </p:nvPicPr>
        <p:blipFill rotWithShape="1">
          <a:blip r:embed="rId3">
            <a:alphaModFix/>
          </a:blip>
          <a:srcRect b="0" l="0" r="0" t="0"/>
          <a:stretch/>
        </p:blipFill>
        <p:spPr>
          <a:xfrm rot="7263704">
            <a:off x="4926704" y="3302396"/>
            <a:ext cx="1423519" cy="1423516"/>
          </a:xfrm>
          <a:prstGeom prst="rect">
            <a:avLst/>
          </a:prstGeom>
          <a:noFill/>
          <a:ln>
            <a:noFill/>
          </a:ln>
        </p:spPr>
      </p:pic>
      <p:pic>
        <p:nvPicPr>
          <p:cNvPr id="130" name="Google Shape;130;p20"/>
          <p:cNvPicPr preferRelativeResize="0"/>
          <p:nvPr/>
        </p:nvPicPr>
        <p:blipFill rotWithShape="1">
          <a:blip r:embed="rId3">
            <a:alphaModFix/>
          </a:blip>
          <a:srcRect b="0" l="0" r="0" t="0"/>
          <a:stretch/>
        </p:blipFill>
        <p:spPr>
          <a:xfrm rot="6224363">
            <a:off x="7139026" y="2557009"/>
            <a:ext cx="1423522" cy="1423514"/>
          </a:xfrm>
          <a:prstGeom prst="rect">
            <a:avLst/>
          </a:prstGeom>
          <a:noFill/>
          <a:ln>
            <a:noFill/>
          </a:ln>
        </p:spPr>
      </p:pic>
      <p:sp>
        <p:nvSpPr>
          <p:cNvPr id="131" name="Google Shape;131;p20"/>
          <p:cNvSpPr txBox="1"/>
          <p:nvPr/>
        </p:nvSpPr>
        <p:spPr>
          <a:xfrm>
            <a:off x="381000" y="4560000"/>
            <a:ext cx="4215000" cy="415500"/>
          </a:xfrm>
          <a:prstGeom prst="rect">
            <a:avLst/>
          </a:prstGeom>
          <a:noFill/>
          <a:ln>
            <a:noFill/>
          </a:ln>
        </p:spPr>
        <p:txBody>
          <a:bodyPr anchorCtr="0" anchor="t" bIns="91425" lIns="91425" spcFirstLastPara="1" rIns="91425" wrap="square" tIns="91425">
            <a:spAutoFit/>
          </a:bodyPr>
          <a:lstStyle/>
          <a:p>
            <a:pPr indent="0" lvl="0" marL="0" marR="0" rtl="0" algn="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[ 5 ] (Zirker, J. B., 2022)</a:t>
            </a:r>
            <a:endParaRPr b="0" i="0" sz="1500" u="none" cap="none" strike="noStrike">
              <a:solidFill>
                <a:schemeClr val="lt2"/>
              </a:solidFill>
              <a:latin typeface="Verdana"/>
              <a:ea typeface="Verdana"/>
              <a:cs typeface="Verdana"/>
              <a:sym typeface="Verdana"/>
            </a:endParaRPr>
          </a:p>
        </p:txBody>
      </p:sp>
      <p:sp>
        <p:nvSpPr>
          <p:cNvPr id="132" name="Google Shape;132;p20"/>
          <p:cNvSpPr txBox="1"/>
          <p:nvPr/>
        </p:nvSpPr>
        <p:spPr>
          <a:xfrm>
            <a:off x="1366700" y="2607625"/>
            <a:ext cx="3710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[ 3 ] (Fundación Confemetal, 2007)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p:nvPr/>
        </p:nvSpPr>
        <p:spPr>
          <a:xfrm>
            <a:off x="4899150" y="3699450"/>
            <a:ext cx="1173000" cy="1173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txBox="1"/>
          <p:nvPr>
            <p:ph type="title"/>
          </p:nvPr>
        </p:nvSpPr>
        <p:spPr>
          <a:xfrm>
            <a:off x="598075" y="913225"/>
            <a:ext cx="3063600" cy="54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s" sz="3100">
                <a:latin typeface="Verdana"/>
                <a:ea typeface="Verdana"/>
                <a:cs typeface="Verdana"/>
                <a:sym typeface="Verdana"/>
              </a:rPr>
              <a:t>Radiación solar</a:t>
            </a:r>
            <a:endParaRPr b="1" sz="3100">
              <a:latin typeface="Verdana"/>
              <a:ea typeface="Verdana"/>
              <a:cs typeface="Verdana"/>
              <a:sym typeface="Verdana"/>
            </a:endParaRPr>
          </a:p>
        </p:txBody>
      </p:sp>
      <p:pic>
        <p:nvPicPr>
          <p:cNvPr id="139" name="Google Shape;139;p21"/>
          <p:cNvPicPr preferRelativeResize="0"/>
          <p:nvPr/>
        </p:nvPicPr>
        <p:blipFill rotWithShape="1">
          <a:blip r:embed="rId3">
            <a:alphaModFix/>
          </a:blip>
          <a:srcRect b="0" l="0" r="0" t="0"/>
          <a:stretch/>
        </p:blipFill>
        <p:spPr>
          <a:xfrm>
            <a:off x="3714750" y="206275"/>
            <a:ext cx="1714500" cy="1714500"/>
          </a:xfrm>
          <a:prstGeom prst="rect">
            <a:avLst/>
          </a:prstGeom>
          <a:noFill/>
          <a:ln>
            <a:noFill/>
          </a:ln>
        </p:spPr>
      </p:pic>
      <p:sp>
        <p:nvSpPr>
          <p:cNvPr id="140" name="Google Shape;140;p21"/>
          <p:cNvSpPr txBox="1"/>
          <p:nvPr/>
        </p:nvSpPr>
        <p:spPr>
          <a:xfrm>
            <a:off x="265975" y="1528250"/>
            <a:ext cx="3575400" cy="298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El valor de la radiación solar fuera de la atmósfera sobre una superficie perpendicular a los rayos solares es una constante de 13.50(3W/m2), varía durante el año un +-3%, debido a la órbita elíptica de la tierra.</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Lexend"/>
                <a:ea typeface="Lexend"/>
                <a:cs typeface="Lexend"/>
                <a:sym typeface="Lexend"/>
              </a:rPr>
              <a:t>A la tierra solo llega ⅓ de la energía que penetra a la atmósfera, de la cual 70% cae al mar.</a:t>
            </a:r>
            <a:endParaRPr b="0" i="0" sz="1400" u="none" cap="none" strike="noStrike">
              <a:solidFill>
                <a:srgbClr val="000000"/>
              </a:solidFill>
              <a:latin typeface="Lexend"/>
              <a:ea typeface="Lexend"/>
              <a:cs typeface="Lexend"/>
              <a:sym typeface="Lexend"/>
            </a:endParaRPr>
          </a:p>
        </p:txBody>
      </p:sp>
      <p:pic>
        <p:nvPicPr>
          <p:cNvPr id="141" name="Google Shape;141;p21"/>
          <p:cNvPicPr preferRelativeResize="0"/>
          <p:nvPr/>
        </p:nvPicPr>
        <p:blipFill rotWithShape="1">
          <a:blip r:embed="rId4">
            <a:alphaModFix/>
          </a:blip>
          <a:srcRect b="0" l="0" r="0" t="0"/>
          <a:stretch/>
        </p:blipFill>
        <p:spPr>
          <a:xfrm>
            <a:off x="3926675" y="3427738"/>
            <a:ext cx="1262575" cy="1262575"/>
          </a:xfrm>
          <a:prstGeom prst="rect">
            <a:avLst/>
          </a:prstGeom>
          <a:noFill/>
          <a:ln>
            <a:noFill/>
          </a:ln>
        </p:spPr>
      </p:pic>
      <p:sp>
        <p:nvSpPr>
          <p:cNvPr id="142" name="Google Shape;142;p21"/>
          <p:cNvSpPr txBox="1"/>
          <p:nvPr>
            <p:ph type="title"/>
          </p:nvPr>
        </p:nvSpPr>
        <p:spPr>
          <a:xfrm>
            <a:off x="5573200" y="451825"/>
            <a:ext cx="3063600" cy="76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s" sz="3100">
                <a:latin typeface="Verdana"/>
                <a:ea typeface="Verdana"/>
                <a:cs typeface="Verdana"/>
                <a:sym typeface="Verdana"/>
              </a:rPr>
              <a:t>Sistemas Fotovoltaico</a:t>
            </a:r>
            <a:endParaRPr b="1" sz="3100">
              <a:latin typeface="Verdana"/>
              <a:ea typeface="Verdana"/>
              <a:cs typeface="Verdana"/>
              <a:sym typeface="Verdana"/>
            </a:endParaRPr>
          </a:p>
        </p:txBody>
      </p:sp>
      <p:sp>
        <p:nvSpPr>
          <p:cNvPr id="143" name="Google Shape;143;p21"/>
          <p:cNvSpPr txBox="1"/>
          <p:nvPr/>
        </p:nvSpPr>
        <p:spPr>
          <a:xfrm>
            <a:off x="5274550" y="3471000"/>
            <a:ext cx="36657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Consiste en transformar la luz en electricidad, con materiales que tienen la propiedad de absorber fotones y emitir electrones. Cuando los electrones son capturados se produce una corriente eléctrica. </a:t>
            </a:r>
            <a:endParaRPr b="0" i="0" sz="1400" u="none" cap="none" strike="noStrike">
              <a:solidFill>
                <a:schemeClr val="lt1"/>
              </a:solidFill>
              <a:latin typeface="Lexend"/>
              <a:ea typeface="Lexend"/>
              <a:cs typeface="Lexend"/>
              <a:sym typeface="Lexend"/>
            </a:endParaRPr>
          </a:p>
        </p:txBody>
      </p:sp>
      <p:sp>
        <p:nvSpPr>
          <p:cNvPr id="144" name="Google Shape;144;p21"/>
          <p:cNvSpPr txBox="1"/>
          <p:nvPr>
            <p:ph type="title"/>
          </p:nvPr>
        </p:nvSpPr>
        <p:spPr>
          <a:xfrm>
            <a:off x="5350750" y="2647950"/>
            <a:ext cx="3508500" cy="83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s" sz="3100">
                <a:latin typeface="Verdana"/>
                <a:ea typeface="Verdana"/>
                <a:cs typeface="Verdana"/>
                <a:sym typeface="Verdana"/>
              </a:rPr>
              <a:t>Efecto Fotovoltaico</a:t>
            </a:r>
            <a:endParaRPr b="1" sz="3100">
              <a:latin typeface="Verdana"/>
              <a:ea typeface="Verdana"/>
              <a:cs typeface="Verdana"/>
              <a:sym typeface="Verdana"/>
            </a:endParaRPr>
          </a:p>
        </p:txBody>
      </p:sp>
      <p:sp>
        <p:nvSpPr>
          <p:cNvPr id="145" name="Google Shape;145;p21"/>
          <p:cNvSpPr txBox="1"/>
          <p:nvPr/>
        </p:nvSpPr>
        <p:spPr>
          <a:xfrm>
            <a:off x="5272150" y="1218025"/>
            <a:ext cx="36657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exend"/>
                <a:ea typeface="Lexend"/>
                <a:cs typeface="Lexend"/>
                <a:sym typeface="Lexend"/>
              </a:rPr>
              <a:t>Es un conjunto de componentes mecánicos, eléctricos y electrónicos que concurren para captar la energía solar disponible y transformarla en energía eléctrica. </a:t>
            </a:r>
            <a:endParaRPr b="0" i="0" sz="1400" u="none" cap="none" strike="noStrike">
              <a:solidFill>
                <a:schemeClr val="lt1"/>
              </a:solidFill>
              <a:latin typeface="Lexend"/>
              <a:ea typeface="Lexend"/>
              <a:cs typeface="Lexend"/>
              <a:sym typeface="Lexend"/>
            </a:endParaRPr>
          </a:p>
        </p:txBody>
      </p:sp>
      <p:sp>
        <p:nvSpPr>
          <p:cNvPr id="146" name="Google Shape;146;p21"/>
          <p:cNvSpPr txBox="1"/>
          <p:nvPr/>
        </p:nvSpPr>
        <p:spPr>
          <a:xfrm>
            <a:off x="0" y="4163250"/>
            <a:ext cx="42150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t/>
            </a:r>
            <a:endParaRPr b="0" i="0" sz="1500" u="none" cap="none" strike="noStrike">
              <a:solidFill>
                <a:schemeClr val="lt2"/>
              </a:solidFill>
              <a:latin typeface="Verdana"/>
              <a:ea typeface="Verdana"/>
              <a:cs typeface="Verdana"/>
              <a:sym typeface="Verdana"/>
            </a:endParaRPr>
          </a:p>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[ 5 ] (Zirker, J. B., 2022)</a:t>
            </a:r>
            <a:endParaRPr b="0" i="0" sz="1500" u="none" cap="none" strike="noStrike">
              <a:solidFill>
                <a:schemeClr val="lt2"/>
              </a:solidFill>
              <a:latin typeface="Verdana"/>
              <a:ea typeface="Verdana"/>
              <a:cs typeface="Verdana"/>
              <a:sym typeface="Verdana"/>
            </a:endParaRPr>
          </a:p>
        </p:txBody>
      </p:sp>
      <p:sp>
        <p:nvSpPr>
          <p:cNvPr id="147" name="Google Shape;147;p21"/>
          <p:cNvSpPr txBox="1"/>
          <p:nvPr/>
        </p:nvSpPr>
        <p:spPr>
          <a:xfrm>
            <a:off x="297025" y="3004250"/>
            <a:ext cx="3665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[ 3 ] (Fundación Confemetal, 2007)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93275" y="111925"/>
            <a:ext cx="3846300" cy="62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s" sz="3400">
                <a:solidFill>
                  <a:schemeClr val="lt2"/>
                </a:solidFill>
                <a:latin typeface="Verdana"/>
                <a:ea typeface="Verdana"/>
                <a:cs typeface="Verdana"/>
                <a:sym typeface="Verdana"/>
              </a:rPr>
              <a:t>Materiales</a:t>
            </a:r>
            <a:endParaRPr b="1" sz="3400">
              <a:solidFill>
                <a:schemeClr val="lt2"/>
              </a:solidFill>
              <a:latin typeface="Verdana"/>
              <a:ea typeface="Verdana"/>
              <a:cs typeface="Verdana"/>
              <a:sym typeface="Verdana"/>
            </a:endParaRPr>
          </a:p>
        </p:txBody>
      </p:sp>
      <p:sp>
        <p:nvSpPr>
          <p:cNvPr id="153" name="Google Shape;153;p22"/>
          <p:cNvSpPr txBox="1"/>
          <p:nvPr/>
        </p:nvSpPr>
        <p:spPr>
          <a:xfrm>
            <a:off x="185575" y="1257325"/>
            <a:ext cx="39780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La materia está constituida por átomos y estos por dos partes:</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317500" lvl="0" marL="457200" marR="0" rtl="0" algn="just">
              <a:lnSpc>
                <a:spcPct val="100000"/>
              </a:lnSpc>
              <a:spcBef>
                <a:spcPts val="0"/>
              </a:spcBef>
              <a:spcAft>
                <a:spcPts val="0"/>
              </a:spcAft>
              <a:buClr>
                <a:srgbClr val="000000"/>
              </a:buClr>
              <a:buSzPts val="1400"/>
              <a:buFont typeface="Verdana"/>
              <a:buChar char="-"/>
            </a:pPr>
            <a:r>
              <a:rPr b="1" i="0" lang="es" sz="1400" u="none" cap="none" strike="noStrike">
                <a:solidFill>
                  <a:srgbClr val="000000"/>
                </a:solidFill>
                <a:latin typeface="Lexend"/>
                <a:ea typeface="Lexend"/>
                <a:cs typeface="Lexend"/>
                <a:sym typeface="Lexend"/>
              </a:rPr>
              <a:t>Núcleo:</a:t>
            </a:r>
            <a:r>
              <a:rPr b="0" i="0" lang="es" sz="1400" u="none" cap="none" strike="noStrike">
                <a:solidFill>
                  <a:srgbClr val="000000"/>
                </a:solidFill>
                <a:latin typeface="Lexend"/>
                <a:ea typeface="Lexend"/>
                <a:cs typeface="Lexend"/>
                <a:sym typeface="Lexend"/>
              </a:rPr>
              <a:t> Carga positiva.</a:t>
            </a:r>
            <a:endParaRPr b="0" i="0" sz="1400" u="none" cap="none" strike="noStrike">
              <a:solidFill>
                <a:srgbClr val="000000"/>
              </a:solidFill>
              <a:latin typeface="Lexend"/>
              <a:ea typeface="Lexend"/>
              <a:cs typeface="Lexend"/>
              <a:sym typeface="Lexend"/>
            </a:endParaRPr>
          </a:p>
          <a:p>
            <a:pPr indent="-317500" lvl="0" marL="457200" marR="0" rtl="0" algn="just">
              <a:lnSpc>
                <a:spcPct val="100000"/>
              </a:lnSpc>
              <a:spcBef>
                <a:spcPts val="0"/>
              </a:spcBef>
              <a:spcAft>
                <a:spcPts val="0"/>
              </a:spcAft>
              <a:buClr>
                <a:srgbClr val="000000"/>
              </a:buClr>
              <a:buSzPts val="1400"/>
              <a:buFont typeface="Verdana"/>
              <a:buChar char="-"/>
            </a:pPr>
            <a:r>
              <a:rPr b="1" i="0" lang="es" sz="1400" u="none" cap="none" strike="noStrike">
                <a:solidFill>
                  <a:srgbClr val="000000"/>
                </a:solidFill>
                <a:latin typeface="Lexend"/>
                <a:ea typeface="Lexend"/>
                <a:cs typeface="Lexend"/>
                <a:sym typeface="Lexend"/>
              </a:rPr>
              <a:t>Electrones: </a:t>
            </a:r>
            <a:r>
              <a:rPr b="0" i="0" lang="es" sz="1400" u="none" cap="none" strike="noStrike">
                <a:solidFill>
                  <a:srgbClr val="000000"/>
                </a:solidFill>
                <a:latin typeface="Lexend"/>
                <a:ea typeface="Lexend"/>
                <a:cs typeface="Lexend"/>
                <a:sym typeface="Lexend"/>
              </a:rPr>
              <a:t>Carga negativa.</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Los electrones que giran alrededor del núcleo lo hacen niveles de energía y compensan la energía positiva del núcleo, haciendo el átomo un conjunto estable y eléctricamente neutro.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exend"/>
                <a:ea typeface="Lexend"/>
                <a:cs typeface="Lexend"/>
                <a:sym typeface="Lexend"/>
              </a:rPr>
              <a:t>Los electrones del último nivel son electrones de valencia, si se interrelacionan con otros similares forman una red cristalina.</a:t>
            </a:r>
            <a:endParaRPr b="0" i="0" sz="1400" u="none" cap="none" strike="noStrike">
              <a:solidFill>
                <a:srgbClr val="000000"/>
              </a:solidFill>
              <a:latin typeface="Lexend"/>
              <a:ea typeface="Lexend"/>
              <a:cs typeface="Lexend"/>
              <a:sym typeface="Lexend"/>
            </a:endParaRPr>
          </a:p>
        </p:txBody>
      </p:sp>
      <p:sp>
        <p:nvSpPr>
          <p:cNvPr id="154" name="Google Shape;154;p22"/>
          <p:cNvSpPr txBox="1"/>
          <p:nvPr/>
        </p:nvSpPr>
        <p:spPr>
          <a:xfrm>
            <a:off x="185575" y="811075"/>
            <a:ext cx="2267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Lexend"/>
                <a:ea typeface="Lexend"/>
                <a:cs typeface="Lexend"/>
                <a:sym typeface="Lexend"/>
              </a:rPr>
              <a:t>Conceptos Básicos</a:t>
            </a:r>
            <a:endParaRPr b="1" i="0" sz="1700" u="none" cap="none" strike="noStrike">
              <a:solidFill>
                <a:srgbClr val="000000"/>
              </a:solidFill>
              <a:latin typeface="Lexend"/>
              <a:ea typeface="Lexend"/>
              <a:cs typeface="Lexend"/>
              <a:sym typeface="Lexend"/>
            </a:endParaRPr>
          </a:p>
        </p:txBody>
      </p:sp>
      <p:sp>
        <p:nvSpPr>
          <p:cNvPr id="155" name="Google Shape;155;p22"/>
          <p:cNvSpPr txBox="1"/>
          <p:nvPr/>
        </p:nvSpPr>
        <p:spPr>
          <a:xfrm>
            <a:off x="4400925" y="124075"/>
            <a:ext cx="4438500" cy="36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Lexend"/>
                <a:ea typeface="Lexend"/>
                <a:cs typeface="Lexend"/>
                <a:sym typeface="Lexend"/>
              </a:rPr>
              <a:t>Tipos de materiales:</a:t>
            </a:r>
            <a:endParaRPr b="1" i="0" sz="17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exend"/>
                <a:ea typeface="Lexend"/>
                <a:cs typeface="Lexend"/>
                <a:sym typeface="Lexend"/>
              </a:rPr>
              <a:t>Conductores:</a:t>
            </a:r>
            <a:r>
              <a:rPr b="0" i="0" lang="es" sz="1400" u="none" cap="none" strike="noStrike">
                <a:solidFill>
                  <a:srgbClr val="000000"/>
                </a:solidFill>
                <a:latin typeface="Lexend"/>
                <a:ea typeface="Lexend"/>
                <a:cs typeface="Lexend"/>
                <a:sym typeface="Lexend"/>
              </a:rPr>
              <a:t> los electrones de valencia están poco ligados al núcleo, lo que permite que puedan moverse con facilidad dentro de la red cristalina con un pequeño agente externo.</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exend"/>
                <a:ea typeface="Lexend"/>
                <a:cs typeface="Lexend"/>
                <a:sym typeface="Lexend"/>
              </a:rPr>
              <a:t>Semiconductores:</a:t>
            </a:r>
            <a:r>
              <a:rPr b="0" i="0" lang="es" sz="1400" u="none" cap="none" strike="noStrike">
                <a:solidFill>
                  <a:srgbClr val="000000"/>
                </a:solidFill>
                <a:latin typeface="Lexend"/>
                <a:ea typeface="Lexend"/>
                <a:cs typeface="Lexend"/>
                <a:sym typeface="Lexend"/>
              </a:rPr>
              <a:t> los electrones de valencia están ligados al núcleo pero basta una pequeña cantidad de energía para que se comporten como conductores.</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exend"/>
                <a:ea typeface="Lexend"/>
                <a:cs typeface="Lexend"/>
                <a:sym typeface="Lexend"/>
              </a:rPr>
              <a:t>Aislantes:</a:t>
            </a:r>
            <a:r>
              <a:rPr b="0" i="0" lang="es" sz="1400" u="none" cap="none" strike="noStrike">
                <a:solidFill>
                  <a:srgbClr val="000000"/>
                </a:solidFill>
                <a:latin typeface="Lexend"/>
                <a:ea typeface="Lexend"/>
                <a:cs typeface="Lexend"/>
                <a:sym typeface="Lexend"/>
              </a:rPr>
              <a:t> poseen una configuración muy estable, con electrones de valencia muy ligados al núcleo, la energía necesaria para separarlos es muy alta. </a:t>
            </a:r>
            <a:endParaRPr b="0" i="0" sz="1400" u="none" cap="none" strike="noStrike">
              <a:solidFill>
                <a:srgbClr val="000000"/>
              </a:solidFill>
              <a:latin typeface="Lexend"/>
              <a:ea typeface="Lexend"/>
              <a:cs typeface="Lexend"/>
              <a:sym typeface="Lexend"/>
            </a:endParaRPr>
          </a:p>
        </p:txBody>
      </p:sp>
      <p:pic>
        <p:nvPicPr>
          <p:cNvPr id="156" name="Google Shape;156;p22"/>
          <p:cNvPicPr preferRelativeResize="0"/>
          <p:nvPr/>
        </p:nvPicPr>
        <p:blipFill rotWithShape="1">
          <a:blip r:embed="rId3">
            <a:alphaModFix/>
          </a:blip>
          <a:srcRect b="0" l="0" r="0" t="0"/>
          <a:stretch/>
        </p:blipFill>
        <p:spPr>
          <a:xfrm>
            <a:off x="7378375" y="3516325"/>
            <a:ext cx="1246175" cy="1246175"/>
          </a:xfrm>
          <a:prstGeom prst="rect">
            <a:avLst/>
          </a:prstGeom>
          <a:noFill/>
          <a:ln>
            <a:noFill/>
          </a:ln>
        </p:spPr>
      </p:pic>
      <p:pic>
        <p:nvPicPr>
          <p:cNvPr id="157" name="Google Shape;157;p22"/>
          <p:cNvPicPr preferRelativeResize="0"/>
          <p:nvPr/>
        </p:nvPicPr>
        <p:blipFill rotWithShape="1">
          <a:blip r:embed="rId3">
            <a:alphaModFix/>
          </a:blip>
          <a:srcRect b="0" l="0" r="0" t="0"/>
          <a:stretch/>
        </p:blipFill>
        <p:spPr>
          <a:xfrm>
            <a:off x="6013525" y="3791047"/>
            <a:ext cx="815825" cy="815806"/>
          </a:xfrm>
          <a:prstGeom prst="rect">
            <a:avLst/>
          </a:prstGeom>
          <a:noFill/>
          <a:ln>
            <a:noFill/>
          </a:ln>
        </p:spPr>
      </p:pic>
      <p:pic>
        <p:nvPicPr>
          <p:cNvPr id="158" name="Google Shape;158;p22"/>
          <p:cNvPicPr preferRelativeResize="0"/>
          <p:nvPr/>
        </p:nvPicPr>
        <p:blipFill rotWithShape="1">
          <a:blip r:embed="rId3">
            <a:alphaModFix/>
          </a:blip>
          <a:srcRect b="0" l="0" r="0" t="0"/>
          <a:stretch/>
        </p:blipFill>
        <p:spPr>
          <a:xfrm>
            <a:off x="4869475" y="3918719"/>
            <a:ext cx="582675" cy="582650"/>
          </a:xfrm>
          <a:prstGeom prst="rect">
            <a:avLst/>
          </a:prstGeom>
          <a:noFill/>
          <a:ln>
            <a:noFill/>
          </a:ln>
        </p:spPr>
      </p:pic>
      <p:sp>
        <p:nvSpPr>
          <p:cNvPr id="159" name="Google Shape;159;p22"/>
          <p:cNvSpPr txBox="1"/>
          <p:nvPr/>
        </p:nvSpPr>
        <p:spPr>
          <a:xfrm>
            <a:off x="4588875" y="4712400"/>
            <a:ext cx="4215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0"/>
              </a:spcAft>
              <a:buClr>
                <a:srgbClr val="000000"/>
              </a:buClr>
              <a:buSzPts val="1500"/>
              <a:buFont typeface="Arial"/>
              <a:buNone/>
            </a:pPr>
            <a:r>
              <a:rPr b="0" i="0" lang="es" sz="1500" u="none" cap="none" strike="noStrike">
                <a:solidFill>
                  <a:schemeClr val="lt2"/>
                </a:solidFill>
                <a:latin typeface="Verdana"/>
                <a:ea typeface="Verdana"/>
                <a:cs typeface="Verdana"/>
                <a:sym typeface="Verdana"/>
              </a:rPr>
              <a:t>[ 3 ] (Fundación Confemetal, 2007)</a:t>
            </a:r>
            <a:endParaRPr b="0" i="0" sz="1500" u="none" cap="none" strike="noStrike">
              <a:solidFill>
                <a:schemeClr val="lt2"/>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