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Ubuntu"/>
      <p:regular r:id="rId36"/>
      <p:bold r:id="rId37"/>
      <p:italic r:id="rId38"/>
      <p:boldItalic r:id="rId39"/>
    </p:embeddedFont>
    <p:embeddedFont>
      <p:font typeface="Ubuntu Light"/>
      <p:regular r:id="rId40"/>
      <p:bold r:id="rId41"/>
      <p:italic r:id="rId42"/>
      <p:boldItalic r:id="rId43"/>
    </p:embeddedFont>
    <p:embeddedFont>
      <p:font typeface="Roboto"/>
      <p:regular r:id="rId44"/>
      <p:bold r:id="rId45"/>
      <p:italic r:id="rId46"/>
      <p:boldItalic r:id="rId47"/>
    </p:embeddedFont>
    <p:embeddedFont>
      <p:font typeface="Ubuntu Medium"/>
      <p:regular r:id="rId48"/>
      <p:bold r:id="rId49"/>
      <p:italic r:id="rId50"/>
      <p:boldItalic r:id="rId51"/>
    </p:embeddedFont>
    <p:embeddedFont>
      <p:font typeface="Kalam"/>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7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C2C118-7B52-43AB-AEBC-EDBA34B63CB5}">
  <a:tblStyle styleId="{B9C2C118-7B52-43AB-AEBC-EDBA34B63CB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74"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UbuntuLight-regular.fntdata"/><Relationship Id="rId42" Type="http://schemas.openxmlformats.org/officeDocument/2006/relationships/font" Target="fonts/UbuntuLight-italic.fntdata"/><Relationship Id="rId41" Type="http://schemas.openxmlformats.org/officeDocument/2006/relationships/font" Target="fonts/UbuntuLight-bold.fntdata"/><Relationship Id="rId44" Type="http://schemas.openxmlformats.org/officeDocument/2006/relationships/font" Target="fonts/Roboto-regular.fntdata"/><Relationship Id="rId43" Type="http://schemas.openxmlformats.org/officeDocument/2006/relationships/font" Target="fonts/UbuntuLight-boldItalic.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UbuntuMedium-regular.fntdata"/><Relationship Id="rId47" Type="http://schemas.openxmlformats.org/officeDocument/2006/relationships/font" Target="fonts/Roboto-boldItalic.fntdata"/><Relationship Id="rId49" Type="http://schemas.openxmlformats.org/officeDocument/2006/relationships/font" Target="fonts/Ubuntu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Ubuntu-bold.fntdata"/><Relationship Id="rId36" Type="http://schemas.openxmlformats.org/officeDocument/2006/relationships/font" Target="fonts/Ubuntu-regular.fntdata"/><Relationship Id="rId39" Type="http://schemas.openxmlformats.org/officeDocument/2006/relationships/font" Target="fonts/Ubuntu-boldItalic.fntdata"/><Relationship Id="rId38" Type="http://schemas.openxmlformats.org/officeDocument/2006/relationships/font" Target="fonts/Ubuntu-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UbuntuMedium-boldItalic.fntdata"/><Relationship Id="rId50" Type="http://schemas.openxmlformats.org/officeDocument/2006/relationships/font" Target="fonts/UbuntuMedium-italic.fntdata"/><Relationship Id="rId53" Type="http://schemas.openxmlformats.org/officeDocument/2006/relationships/font" Target="fonts/Kalam-bold.fntdata"/><Relationship Id="rId52" Type="http://schemas.openxmlformats.org/officeDocument/2006/relationships/font" Target="fonts/Kalam-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sz="1400">
                <a:solidFill>
                  <a:schemeClr val="dk1"/>
                </a:solidFill>
                <a:latin typeface="Ubuntu"/>
                <a:ea typeface="Ubuntu"/>
                <a:cs typeface="Ubuntu"/>
                <a:sym typeface="Ubuntu"/>
              </a:rPr>
              <a:t>[ 0 ] (Rodriguez Sanchez, 1999) //cita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419">
                <a:solidFill>
                  <a:schemeClr val="dk1"/>
                </a:solidFill>
                <a:latin typeface="Ubuntu"/>
                <a:ea typeface="Ubuntu"/>
                <a:cs typeface="Ubuntu"/>
                <a:sym typeface="Ubuntu"/>
              </a:rPr>
              <a:t>A finales de década ‘70, Allan J. Albrecht, desarrolló una unidad de medida para determinar la funcionalidad de los sistemas de software, (“Puntos de funcionalidad”).</a:t>
            </a:r>
            <a:endParaRPr>
              <a:solidFill>
                <a:schemeClr val="dk1"/>
              </a:solidFill>
              <a:latin typeface="Ubuntu"/>
              <a:ea typeface="Ubuntu"/>
              <a:cs typeface="Ubuntu"/>
              <a:sym typeface="Ubuntu"/>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Ubuntu"/>
              <a:ea typeface="Ubuntu"/>
              <a:cs typeface="Ubuntu"/>
              <a:sym typeface="Ubuntu"/>
            </a:endParaRPr>
          </a:p>
          <a:p>
            <a:pPr indent="0" lvl="0" marL="0" rtl="0" algn="just">
              <a:lnSpc>
                <a:spcPct val="100000"/>
              </a:lnSpc>
              <a:spcBef>
                <a:spcPts val="0"/>
              </a:spcBef>
              <a:spcAft>
                <a:spcPts val="0"/>
              </a:spcAft>
              <a:buClr>
                <a:schemeClr val="dk1"/>
              </a:buClr>
              <a:buSzPts val="1100"/>
              <a:buFont typeface="Arial"/>
              <a:buNone/>
            </a:pPr>
            <a:r>
              <a:rPr lang="es-419">
                <a:solidFill>
                  <a:schemeClr val="dk1"/>
                </a:solidFill>
                <a:latin typeface="Ubuntu"/>
                <a:ea typeface="Ubuntu"/>
                <a:cs typeface="Ubuntu"/>
                <a:sym typeface="Ubuntu"/>
              </a:rPr>
              <a:t>Octubre de 1979, Monterey (California), Albrecht presentó sus estudios [ALBR79],  como una nueva métrica de las aplicaciones software.</a:t>
            </a:r>
            <a:endParaRPr>
              <a:solidFill>
                <a:schemeClr val="dk1"/>
              </a:solidFill>
              <a:latin typeface="Ubuntu"/>
              <a:ea typeface="Ubuntu"/>
              <a:cs typeface="Ubuntu"/>
              <a:sym typeface="Ubuntu"/>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Ubuntu"/>
              <a:ea typeface="Ubuntu"/>
              <a:cs typeface="Ubuntu"/>
              <a:sym typeface="Ubuntu"/>
            </a:endParaRPr>
          </a:p>
          <a:p>
            <a:pPr indent="0" lvl="0" marL="0" rtl="0" algn="just">
              <a:lnSpc>
                <a:spcPct val="100000"/>
              </a:lnSpc>
              <a:spcBef>
                <a:spcPts val="0"/>
              </a:spcBef>
              <a:spcAft>
                <a:spcPts val="0"/>
              </a:spcAft>
              <a:buSzPts val="1100"/>
              <a:buNone/>
            </a:pPr>
            <a:r>
              <a:rPr lang="es-419">
                <a:solidFill>
                  <a:schemeClr val="dk1"/>
                </a:solidFill>
                <a:latin typeface="Ubuntu"/>
                <a:ea typeface="Ubuntu"/>
                <a:cs typeface="Ubuntu"/>
                <a:sym typeface="Ubuntu"/>
              </a:rPr>
              <a:t>En 1986 nace la la IFPUG (Agrupación Internacional de Usuarios de Puntos Función), cuyos objetivos eran, entre otros, dar soporte a esta nueva técnica y promocionar su uso.</a:t>
            </a:r>
            <a:endParaRPr>
              <a:solidFill>
                <a:schemeClr val="dk1"/>
              </a:solidFill>
              <a:latin typeface="Ubuntu"/>
              <a:ea typeface="Ubuntu"/>
              <a:cs typeface="Ubuntu"/>
              <a:sym typeface="Ubuntu"/>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Ubuntu"/>
              <a:ea typeface="Ubuntu"/>
              <a:cs typeface="Ubuntu"/>
              <a:sym typeface="Ubuntu"/>
            </a:endParaRPr>
          </a:p>
          <a:p>
            <a:pPr indent="0" lvl="0" marL="0" rtl="0" algn="just">
              <a:lnSpc>
                <a:spcPct val="100000"/>
              </a:lnSpc>
              <a:spcBef>
                <a:spcPts val="0"/>
              </a:spcBef>
              <a:spcAft>
                <a:spcPts val="0"/>
              </a:spcAft>
              <a:buClr>
                <a:schemeClr val="dk1"/>
              </a:buClr>
              <a:buSzPts val="1100"/>
              <a:buFont typeface="Arial"/>
              <a:buNone/>
            </a:pPr>
            <a:r>
              <a:rPr lang="es-419">
                <a:solidFill>
                  <a:schemeClr val="dk1"/>
                </a:solidFill>
                <a:latin typeface="Ubuntu"/>
                <a:ea typeface="Ubuntu"/>
                <a:cs typeface="Ubuntu"/>
                <a:sym typeface="Ubuntu"/>
              </a:rPr>
              <a:t>1987,  el gobierno británico adoptó la técnica propuesta por Albrecht,  como el estándar a utilizar para medir la productividad de las aplicaciones software que se desarrollaran.</a:t>
            </a:r>
            <a:endParaRPr>
              <a:solidFill>
                <a:schemeClr val="dk1"/>
              </a:solidFill>
              <a:latin typeface="Ubuntu"/>
              <a:ea typeface="Ubuntu"/>
              <a:cs typeface="Ubuntu"/>
              <a:sym typeface="Ubuntu"/>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Ubuntu"/>
              <a:ea typeface="Ubuntu"/>
              <a:cs typeface="Ubuntu"/>
              <a:sym typeface="Ubuntu"/>
            </a:endParaRPr>
          </a:p>
          <a:p>
            <a:pPr indent="0" lvl="0" marL="0" rtl="0" algn="just">
              <a:lnSpc>
                <a:spcPct val="100000"/>
              </a:lnSpc>
              <a:spcBef>
                <a:spcPts val="0"/>
              </a:spcBef>
              <a:spcAft>
                <a:spcPts val="0"/>
              </a:spcAft>
              <a:buClr>
                <a:schemeClr val="dk1"/>
              </a:buClr>
              <a:buSzPts val="1100"/>
              <a:buFont typeface="Arial"/>
              <a:buNone/>
            </a:pPr>
            <a:r>
              <a:rPr lang="es-419">
                <a:solidFill>
                  <a:schemeClr val="dk1"/>
                </a:solidFill>
                <a:latin typeface="Ubuntu"/>
                <a:ea typeface="Ubuntu"/>
                <a:cs typeface="Ubuntu"/>
                <a:sym typeface="Ubuntu"/>
              </a:rPr>
              <a:t>1990, la IFPUG publicó la versión 3.0 del compendio de reglas y criterios para el conteo de Puntos Función: el CPM (Counting Practices Manual).</a:t>
            </a:r>
            <a:endParaRPr>
              <a:solidFill>
                <a:schemeClr val="dk1"/>
              </a:solidFill>
              <a:latin typeface="Ubuntu"/>
              <a:ea typeface="Ubuntu"/>
              <a:cs typeface="Ubuntu"/>
              <a:sym typeface="Ubuntu"/>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Ubuntu"/>
              <a:ea typeface="Ubuntu"/>
              <a:cs typeface="Ubuntu"/>
              <a:sym typeface="Ubuntu"/>
            </a:endParaRPr>
          </a:p>
          <a:p>
            <a:pPr indent="0" lvl="0" marL="0" rtl="0" algn="just">
              <a:lnSpc>
                <a:spcPct val="100000"/>
              </a:lnSpc>
              <a:spcBef>
                <a:spcPts val="0"/>
              </a:spcBef>
              <a:spcAft>
                <a:spcPts val="0"/>
              </a:spcAft>
              <a:buClr>
                <a:schemeClr val="dk1"/>
              </a:buClr>
              <a:buSzPts val="1100"/>
              <a:buFont typeface="Arial"/>
              <a:buNone/>
            </a:pPr>
            <a:r>
              <a:rPr lang="es-419">
                <a:solidFill>
                  <a:schemeClr val="dk1"/>
                </a:solidFill>
                <a:latin typeface="Ubuntu"/>
                <a:ea typeface="Ubuntu"/>
                <a:cs typeface="Ubuntu"/>
                <a:sym typeface="Ubuntu"/>
              </a:rPr>
              <a:t>Desde Abril de 1995 está en vigor la versión 4.0 de dicho manual. </a:t>
            </a:r>
            <a:endParaRPr>
              <a:solidFill>
                <a:schemeClr val="dk1"/>
              </a:solidFill>
              <a:latin typeface="Ubuntu"/>
              <a:ea typeface="Ubuntu"/>
              <a:cs typeface="Ubuntu"/>
              <a:sym typeface="Ubuntu"/>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Ubuntu"/>
              <a:ea typeface="Ubuntu"/>
              <a:cs typeface="Ubuntu"/>
              <a:sym typeface="Ubuntu"/>
            </a:endParaRPr>
          </a:p>
          <a:p>
            <a:pPr indent="0" lvl="0" marL="0" rtl="0" algn="just">
              <a:lnSpc>
                <a:spcPct val="100000"/>
              </a:lnSpc>
              <a:spcBef>
                <a:spcPts val="0"/>
              </a:spcBef>
              <a:spcAft>
                <a:spcPts val="0"/>
              </a:spcAft>
              <a:buClr>
                <a:schemeClr val="dk1"/>
              </a:buClr>
              <a:buSzPts val="1100"/>
              <a:buFont typeface="Arial"/>
              <a:buNone/>
            </a:pPr>
            <a:r>
              <a:rPr lang="es-419">
                <a:solidFill>
                  <a:schemeClr val="dk1"/>
                </a:solidFill>
                <a:latin typeface="Ubuntu"/>
                <a:ea typeface="Ubuntu"/>
                <a:cs typeface="Ubuntu"/>
                <a:sym typeface="Ubuntu"/>
              </a:rPr>
              <a:t>Actualmente, la Organización Internacional para la Estandarización (ISO), trabaja en la elaboración de lo que será la norma ISO-14143 sobre Medida del Tamaño Funcional de aplicaciones software.</a:t>
            </a:r>
            <a:endParaRPr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9" name="Shape 9"/>
        <p:cNvGrpSpPr/>
        <p:nvPr/>
      </p:nvGrpSpPr>
      <p:grpSpPr>
        <a:xfrm>
          <a:off x="0" y="0"/>
          <a:ext cx="0" cy="0"/>
          <a:chOff x="0" y="0"/>
          <a:chExt cx="0" cy="0"/>
        </a:xfrm>
      </p:grpSpPr>
      <p:sp>
        <p:nvSpPr>
          <p:cNvPr id="10" name="Google Shape;10;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 name="Google Shape;11;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 name="Google Shape;12;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grpSp>
        <p:nvGrpSpPr>
          <p:cNvPr id="13" name="Google Shape;13;p2"/>
          <p:cNvGrpSpPr/>
          <p:nvPr/>
        </p:nvGrpSpPr>
        <p:grpSpPr>
          <a:xfrm>
            <a:off x="-1182055" y="-264754"/>
            <a:ext cx="12119745" cy="7432787"/>
            <a:chOff x="-1313038" y="396717"/>
            <a:chExt cx="16159660" cy="9910383"/>
          </a:xfrm>
        </p:grpSpPr>
        <p:sp>
          <p:nvSpPr>
            <p:cNvPr id="14" name="Google Shape;14;p2"/>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 name="Google Shape;15;p2"/>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6" name="Google Shape;16;p2"/>
            <p:cNvGrpSpPr/>
            <p:nvPr/>
          </p:nvGrpSpPr>
          <p:grpSpPr>
            <a:xfrm>
              <a:off x="-1313038" y="4599529"/>
              <a:ext cx="16159660" cy="5707571"/>
              <a:chOff x="-1788051" y="-2715671"/>
              <a:chExt cx="16159660" cy="5707571"/>
            </a:xfrm>
          </p:grpSpPr>
          <p:sp>
            <p:nvSpPr>
              <p:cNvPr id="17" name="Google Shape;17;p2"/>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 name="Google Shape;18;p2"/>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19" name="Google Shape;19;p2"/>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20" name="Google Shape;20;p2"/>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 name="Google Shape;21;p2"/>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 name="Google Shape;22;p2"/>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 name="Google Shape;23;p2"/>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sp>
        <p:nvSpPr>
          <p:cNvPr id="24" name="Google Shape;24;p2"/>
          <p:cNvSpPr txBox="1"/>
          <p:nvPr/>
        </p:nvSpPr>
        <p:spPr>
          <a:xfrm>
            <a:off x="7057246" y="49755"/>
            <a:ext cx="2071800" cy="371400"/>
          </a:xfrm>
          <a:prstGeom prst="rect">
            <a:avLst/>
          </a:prstGeom>
          <a:noFill/>
          <a:ln>
            <a:noFill/>
          </a:ln>
        </p:spPr>
        <p:txBody>
          <a:bodyPr anchorCtr="0" anchor="t" bIns="34275" lIns="68575" spcFirstLastPara="1" rIns="68575" wrap="square" tIns="34275">
            <a:noAutofit/>
          </a:bodyPr>
          <a:lstStyle/>
          <a:p>
            <a:pPr indent="0" lvl="0" marL="0" marR="0" rtl="0" algn="ctr">
              <a:lnSpc>
                <a:spcPct val="107000"/>
              </a:lnSpc>
              <a:spcBef>
                <a:spcPts val="0"/>
              </a:spcBef>
              <a:spcAft>
                <a:spcPts val="0"/>
              </a:spcAft>
              <a:buClr>
                <a:srgbClr val="000000"/>
              </a:buClr>
              <a:buSzPts val="1400"/>
              <a:buFont typeface="Arial"/>
              <a:buNone/>
            </a:pPr>
            <a:r>
              <a:rPr b="0" i="0" lang="es-419" sz="1400" u="none" cap="none" strike="noStrike">
                <a:solidFill>
                  <a:srgbClr val="FFFFFF"/>
                </a:solidFill>
                <a:latin typeface="Arial"/>
                <a:ea typeface="Arial"/>
                <a:cs typeface="Arial"/>
                <a:sym typeface="Arial"/>
              </a:rPr>
              <a:t>Tu idea una realidad</a:t>
            </a:r>
            <a:endParaRPr b="0" i="0" sz="800" u="none" cap="none" strike="noStrike">
              <a:solidFill>
                <a:schemeClr val="dk1"/>
              </a:solidFill>
              <a:latin typeface="Calibri"/>
              <a:ea typeface="Calibri"/>
              <a:cs typeface="Calibri"/>
              <a:sym typeface="Calibri"/>
            </a:endParaRPr>
          </a:p>
        </p:txBody>
      </p:sp>
      <p:sp>
        <p:nvSpPr>
          <p:cNvPr id="25" name="Google Shape;25;p2"/>
          <p:cNvSpPr txBox="1"/>
          <p:nvPr/>
        </p:nvSpPr>
        <p:spPr>
          <a:xfrm>
            <a:off x="105458" y="4438364"/>
            <a:ext cx="1755000" cy="652500"/>
          </a:xfrm>
          <a:prstGeom prst="rect">
            <a:avLst/>
          </a:prstGeom>
          <a:noFill/>
          <a:ln>
            <a:noFill/>
          </a:ln>
        </p:spPr>
        <p:txBody>
          <a:bodyPr anchorCtr="0" anchor="t" bIns="34275" lIns="68575" spcFirstLastPara="1" rIns="68575" wrap="square" tIns="34275">
            <a:noAutofit/>
          </a:bodyPr>
          <a:lstStyle/>
          <a:p>
            <a:pPr indent="0" lvl="0" marL="0" marR="0" rtl="0" algn="l">
              <a:lnSpc>
                <a:spcPct val="107000"/>
              </a:lnSpc>
              <a:spcBef>
                <a:spcPts val="0"/>
              </a:spcBef>
              <a:spcAft>
                <a:spcPts val="0"/>
              </a:spcAft>
              <a:buClr>
                <a:srgbClr val="000000"/>
              </a:buClr>
              <a:buSzPts val="800"/>
              <a:buFont typeface="Arial"/>
              <a:buNone/>
            </a:pPr>
            <a:r>
              <a:rPr b="0" i="0" lang="es-419" sz="800" u="none" cap="none" strike="noStrike">
                <a:solidFill>
                  <a:srgbClr val="FFFFFF"/>
                </a:solidFill>
                <a:latin typeface="Ubuntu Medium"/>
                <a:ea typeface="Ubuntu Medium"/>
                <a:cs typeface="Ubuntu Medium"/>
                <a:sym typeface="Ubuntu Medium"/>
              </a:rPr>
              <a:t>Av. Valle de Mompani #383-59</a:t>
            </a:r>
            <a:endParaRPr b="0" i="0" sz="800" u="none" cap="none" strike="noStrike">
              <a:solidFill>
                <a:schemeClr val="dk1"/>
              </a:solidFill>
              <a:latin typeface="Calibri"/>
              <a:ea typeface="Calibri"/>
              <a:cs typeface="Calibri"/>
              <a:sym typeface="Calibri"/>
            </a:endParaRPr>
          </a:p>
          <a:p>
            <a:pPr indent="0" lvl="0" marL="0" marR="0" rtl="0" algn="l">
              <a:lnSpc>
                <a:spcPct val="107000"/>
              </a:lnSpc>
              <a:spcBef>
                <a:spcPts val="600"/>
              </a:spcBef>
              <a:spcAft>
                <a:spcPts val="0"/>
              </a:spcAft>
              <a:buClr>
                <a:srgbClr val="000000"/>
              </a:buClr>
              <a:buSzPts val="800"/>
              <a:buFont typeface="Arial"/>
              <a:buNone/>
            </a:pPr>
            <a:r>
              <a:rPr b="0" i="0" lang="es-419" sz="800" u="none" cap="none" strike="noStrike">
                <a:solidFill>
                  <a:srgbClr val="FFFFFF"/>
                </a:solidFill>
                <a:latin typeface="Ubuntu Medium"/>
                <a:ea typeface="Ubuntu Medium"/>
                <a:cs typeface="Ubuntu Medium"/>
                <a:sym typeface="Ubuntu Medium"/>
              </a:rPr>
              <a:t>Fracc. Valle de Santiago C.P. 76116</a:t>
            </a:r>
            <a:endParaRPr b="0" i="0" sz="800" u="none" cap="none" strike="noStrike">
              <a:solidFill>
                <a:schemeClr val="dk1"/>
              </a:solidFill>
              <a:latin typeface="Calibri"/>
              <a:ea typeface="Calibri"/>
              <a:cs typeface="Calibri"/>
              <a:sym typeface="Calibri"/>
            </a:endParaRPr>
          </a:p>
          <a:p>
            <a:pPr indent="0" lvl="0" marL="0" marR="0" rtl="0" algn="l">
              <a:lnSpc>
                <a:spcPct val="107000"/>
              </a:lnSpc>
              <a:spcBef>
                <a:spcPts val="600"/>
              </a:spcBef>
              <a:spcAft>
                <a:spcPts val="0"/>
              </a:spcAft>
              <a:buClr>
                <a:srgbClr val="000000"/>
              </a:buClr>
              <a:buSzPts val="800"/>
              <a:buFont typeface="Arial"/>
              <a:buNone/>
            </a:pPr>
            <a:r>
              <a:rPr b="0" i="0" lang="es-419" sz="800" u="none" cap="none" strike="noStrike">
                <a:solidFill>
                  <a:srgbClr val="FFFFFF"/>
                </a:solidFill>
                <a:latin typeface="Ubuntu Medium"/>
                <a:ea typeface="Ubuntu Medium"/>
                <a:cs typeface="Ubuntu Medium"/>
                <a:sym typeface="Ubuntu Medium"/>
              </a:rPr>
              <a:t>+52 (442) 439-2997</a:t>
            </a:r>
            <a:endParaRPr b="0" i="0" sz="800" u="none" cap="none" strike="noStrike">
              <a:solidFill>
                <a:schemeClr val="dk1"/>
              </a:solidFill>
              <a:latin typeface="Calibri"/>
              <a:ea typeface="Calibri"/>
              <a:cs typeface="Calibri"/>
              <a:sym typeface="Calibri"/>
            </a:endParaRPr>
          </a:p>
        </p:txBody>
      </p:sp>
      <p:pic>
        <p:nvPicPr>
          <p:cNvPr id="26" name="Google Shape;26;p2"/>
          <p:cNvPicPr preferRelativeResize="0"/>
          <p:nvPr/>
        </p:nvPicPr>
        <p:blipFill rotWithShape="1">
          <a:blip r:embed="rId3">
            <a:alphaModFix/>
          </a:blip>
          <a:srcRect b="29451" l="0" r="0" t="0"/>
          <a:stretch/>
        </p:blipFill>
        <p:spPr>
          <a:xfrm>
            <a:off x="105458" y="-431274"/>
            <a:ext cx="1785938" cy="1259949"/>
          </a:xfrm>
          <a:prstGeom prst="rect">
            <a:avLst/>
          </a:prstGeom>
          <a:noFill/>
          <a:ln>
            <a:noFill/>
          </a:ln>
        </p:spPr>
      </p:pic>
      <p:pic>
        <p:nvPicPr>
          <p:cNvPr descr="Engranajes con relleno sólido" id="27" name="Google Shape;27;p2"/>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2" name="Shape 122"/>
        <p:cNvGrpSpPr/>
        <p:nvPr/>
      </p:nvGrpSpPr>
      <p:grpSpPr>
        <a:xfrm>
          <a:off x="0" y="0"/>
          <a:ext cx="0" cy="0"/>
          <a:chOff x="0" y="0"/>
          <a:chExt cx="0" cy="0"/>
        </a:xfrm>
      </p:grpSpPr>
      <p:sp>
        <p:nvSpPr>
          <p:cNvPr id="123" name="Google Shape;123;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28" name="Shape 28"/>
        <p:cNvGrpSpPr/>
        <p:nvPr/>
      </p:nvGrpSpPr>
      <p:grpSpPr>
        <a:xfrm>
          <a:off x="0" y="0"/>
          <a:ext cx="0" cy="0"/>
          <a:chOff x="0" y="0"/>
          <a:chExt cx="0" cy="0"/>
        </a:xfrm>
      </p:grpSpPr>
      <p:sp>
        <p:nvSpPr>
          <p:cNvPr id="29" name="Google Shape;29;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
        <p:nvSpPr>
          <p:cNvPr id="32" name="Google Shape;32;p3"/>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 name="Google Shape;33;p3"/>
          <p:cNvSpPr/>
          <p:nvPr/>
        </p:nvSpPr>
        <p:spPr>
          <a:xfrm flipH="1" rot="5400000">
            <a:off x="-2795647" y="207053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34" name="Google Shape;34;p3"/>
          <p:cNvPicPr preferRelativeResize="0"/>
          <p:nvPr/>
        </p:nvPicPr>
        <p:blipFill rotWithShape="1">
          <a:blip r:embed="rId2">
            <a:alphaModFix/>
          </a:blip>
          <a:srcRect b="0" l="0" r="0" t="0"/>
          <a:stretch/>
        </p:blipFill>
        <p:spPr>
          <a:xfrm flipH="1">
            <a:off x="6180920" y="73819"/>
            <a:ext cx="7803610" cy="7803635"/>
          </a:xfrm>
          <a:prstGeom prst="rect">
            <a:avLst/>
          </a:prstGeom>
          <a:noFill/>
          <a:ln>
            <a:noFill/>
          </a:ln>
        </p:spPr>
      </p:pic>
      <p:pic>
        <p:nvPicPr>
          <p:cNvPr descr="Engranajes con relleno sólido" id="35" name="Google Shape;35;p3"/>
          <p:cNvPicPr preferRelativeResize="0"/>
          <p:nvPr/>
        </p:nvPicPr>
        <p:blipFill rotWithShape="1">
          <a:blip r:embed="rId3">
            <a:alphaModFix/>
          </a:blip>
          <a:srcRect b="0" l="0" r="0" t="0"/>
          <a:stretch/>
        </p:blipFill>
        <p:spPr>
          <a:xfrm flipH="1">
            <a:off x="6180920" y="102394"/>
            <a:ext cx="7803000" cy="7803000"/>
          </a:xfrm>
          <a:prstGeom prst="rect">
            <a:avLst/>
          </a:prstGeom>
          <a:noFill/>
          <a:ln>
            <a:noFill/>
          </a:ln>
        </p:spPr>
      </p:pic>
      <p:pic>
        <p:nvPicPr>
          <p:cNvPr id="36" name="Google Shape;36;p3"/>
          <p:cNvPicPr preferRelativeResize="0"/>
          <p:nvPr/>
        </p:nvPicPr>
        <p:blipFill rotWithShape="1">
          <a:blip r:embed="rId4">
            <a:alphaModFix/>
          </a:blip>
          <a:srcRect b="29451" l="0" r="0" t="0"/>
          <a:stretch/>
        </p:blipFill>
        <p:spPr>
          <a:xfrm>
            <a:off x="881063" y="-440799"/>
            <a:ext cx="1909261" cy="134695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37" name="Shape 37"/>
        <p:cNvGrpSpPr/>
        <p:nvPr/>
      </p:nvGrpSpPr>
      <p:grpSpPr>
        <a:xfrm>
          <a:off x="0" y="0"/>
          <a:ext cx="0" cy="0"/>
          <a:chOff x="0" y="0"/>
          <a:chExt cx="0" cy="0"/>
        </a:xfrm>
      </p:grpSpPr>
      <p:sp>
        <p:nvSpPr>
          <p:cNvPr id="38" name="Google Shape;38;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grpSp>
        <p:nvGrpSpPr>
          <p:cNvPr id="41" name="Google Shape;41;p4"/>
          <p:cNvGrpSpPr/>
          <p:nvPr/>
        </p:nvGrpSpPr>
        <p:grpSpPr>
          <a:xfrm>
            <a:off x="-1182055" y="-264754"/>
            <a:ext cx="12119745" cy="7432787"/>
            <a:chOff x="-1313038" y="396717"/>
            <a:chExt cx="16159660" cy="9910383"/>
          </a:xfrm>
        </p:grpSpPr>
        <p:sp>
          <p:nvSpPr>
            <p:cNvPr id="42" name="Google Shape;42;p4"/>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3" name="Google Shape;43;p4"/>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44" name="Google Shape;44;p4"/>
            <p:cNvGrpSpPr/>
            <p:nvPr/>
          </p:nvGrpSpPr>
          <p:grpSpPr>
            <a:xfrm>
              <a:off x="-1313038" y="4599529"/>
              <a:ext cx="16159660" cy="5707571"/>
              <a:chOff x="-1788051" y="-2715671"/>
              <a:chExt cx="16159660" cy="5707571"/>
            </a:xfrm>
          </p:grpSpPr>
          <p:sp>
            <p:nvSpPr>
              <p:cNvPr id="45" name="Google Shape;45;p4"/>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6" name="Google Shape;46;p4"/>
              <p:cNvSpPr/>
              <p:nvPr/>
            </p:nvSpPr>
            <p:spPr>
              <a:xfrm flipH="1">
                <a:off x="4078886" y="-532782"/>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47" name="Google Shape;47;p4"/>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48" name="Google Shape;48;p4"/>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9" name="Google Shape;49;p4"/>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0" name="Google Shape;50;p4"/>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1" name="Google Shape;51;p4"/>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pic>
        <p:nvPicPr>
          <p:cNvPr descr="Engranajes con relleno sólido" id="52" name="Google Shape;52;p4"/>
          <p:cNvPicPr preferRelativeResize="0"/>
          <p:nvPr/>
        </p:nvPicPr>
        <p:blipFill rotWithShape="1">
          <a:blip r:embed="rId3">
            <a:alphaModFix/>
          </a:blip>
          <a:srcRect b="0" l="0" r="0" t="0"/>
          <a:stretch/>
        </p:blipFill>
        <p:spPr>
          <a:xfrm flipH="1">
            <a:off x="7215559" y="3446393"/>
            <a:ext cx="3721418" cy="3721418"/>
          </a:xfrm>
          <a:prstGeom prst="rect">
            <a:avLst/>
          </a:prstGeom>
          <a:noFill/>
          <a:ln>
            <a:noFill/>
          </a:ln>
        </p:spPr>
      </p:pic>
      <p:pic>
        <p:nvPicPr>
          <p:cNvPr id="53" name="Google Shape;53;p4"/>
          <p:cNvPicPr preferRelativeResize="0"/>
          <p:nvPr/>
        </p:nvPicPr>
        <p:blipFill rotWithShape="1">
          <a:blip r:embed="rId4">
            <a:alphaModFix/>
          </a:blip>
          <a:srcRect b="29451" l="0" r="0" t="0"/>
          <a:stretch/>
        </p:blipFill>
        <p:spPr>
          <a:xfrm>
            <a:off x="105458" y="-431274"/>
            <a:ext cx="1785938" cy="12599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54" name="Shape 54"/>
        <p:cNvGrpSpPr/>
        <p:nvPr/>
      </p:nvGrpSpPr>
      <p:grpSpPr>
        <a:xfrm>
          <a:off x="0" y="0"/>
          <a:ext cx="0" cy="0"/>
          <a:chOff x="0" y="0"/>
          <a:chExt cx="0" cy="0"/>
        </a:xfrm>
      </p:grpSpPr>
      <p:sp>
        <p:nvSpPr>
          <p:cNvPr id="55" name="Google Shape;55;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grpSp>
        <p:nvGrpSpPr>
          <p:cNvPr id="58" name="Google Shape;58;p5"/>
          <p:cNvGrpSpPr/>
          <p:nvPr/>
        </p:nvGrpSpPr>
        <p:grpSpPr>
          <a:xfrm>
            <a:off x="-1182055" y="-264754"/>
            <a:ext cx="12119745" cy="7432787"/>
            <a:chOff x="-1313038" y="396717"/>
            <a:chExt cx="16159660" cy="9910383"/>
          </a:xfrm>
        </p:grpSpPr>
        <p:sp>
          <p:nvSpPr>
            <p:cNvPr id="59" name="Google Shape;59;p5"/>
            <p:cNvSpPr/>
            <p:nvPr/>
          </p:nvSpPr>
          <p:spPr>
            <a:xfrm>
              <a:off x="-1155600" y="396717"/>
              <a:ext cx="13974667" cy="221288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60" name="Google Shape;60;p5"/>
            <p:cNvGrpSpPr/>
            <p:nvPr/>
          </p:nvGrpSpPr>
          <p:grpSpPr>
            <a:xfrm>
              <a:off x="-1313038" y="4599529"/>
              <a:ext cx="16159660" cy="5707571"/>
              <a:chOff x="-1788051" y="-2715671"/>
              <a:chExt cx="16159660" cy="5707571"/>
            </a:xfrm>
          </p:grpSpPr>
          <p:sp>
            <p:nvSpPr>
              <p:cNvPr id="61" name="Google Shape;61;p5"/>
              <p:cNvSpPr/>
              <p:nvPr/>
            </p:nvSpPr>
            <p:spPr>
              <a:xfrm>
                <a:off x="-1788051" y="-1037705"/>
                <a:ext cx="14270155" cy="1680845"/>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62" name="Google Shape;62;p5"/>
              <p:cNvPicPr preferRelativeResize="0"/>
              <p:nvPr/>
            </p:nvPicPr>
            <p:blipFill rotWithShape="1">
              <a:blip r:embed="rId2">
                <a:alphaModFix/>
              </a:blip>
              <a:srcRect b="0" l="0" r="0" t="0"/>
              <a:stretch/>
            </p:blipFill>
            <p:spPr>
              <a:xfrm flipH="1">
                <a:off x="9409084" y="-1970625"/>
                <a:ext cx="4962525" cy="4962525"/>
              </a:xfrm>
              <a:prstGeom prst="rect">
                <a:avLst/>
              </a:prstGeom>
              <a:noFill/>
              <a:ln>
                <a:noFill/>
              </a:ln>
            </p:spPr>
          </p:pic>
          <p:sp>
            <p:nvSpPr>
              <p:cNvPr id="63" name="Google Shape;63;p5"/>
              <p:cNvSpPr/>
              <p:nvPr/>
            </p:nvSpPr>
            <p:spPr>
              <a:xfrm>
                <a:off x="204326" y="-1753769"/>
                <a:ext cx="539700" cy="53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4" name="Google Shape;64;p5"/>
              <p:cNvSpPr/>
              <p:nvPr/>
            </p:nvSpPr>
            <p:spPr>
              <a:xfrm>
                <a:off x="394332" y="-2501916"/>
                <a:ext cx="179700" cy="17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5" name="Google Shape;65;p5"/>
              <p:cNvSpPr/>
              <p:nvPr/>
            </p:nvSpPr>
            <p:spPr>
              <a:xfrm>
                <a:off x="61822" y="-2205032"/>
                <a:ext cx="359400" cy="3594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6" name="Google Shape;66;p5"/>
              <p:cNvSpPr/>
              <p:nvPr/>
            </p:nvSpPr>
            <p:spPr>
              <a:xfrm>
                <a:off x="228078" y="-2715671"/>
                <a:ext cx="72000" cy="72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grpSp>
      <p:pic>
        <p:nvPicPr>
          <p:cNvPr id="67" name="Google Shape;67;p5"/>
          <p:cNvPicPr preferRelativeResize="0"/>
          <p:nvPr/>
        </p:nvPicPr>
        <p:blipFill rotWithShape="1">
          <a:blip r:embed="rId3">
            <a:alphaModFix/>
          </a:blip>
          <a:srcRect b="0" l="0" r="0" t="0"/>
          <a:stretch/>
        </p:blipFill>
        <p:spPr>
          <a:xfrm>
            <a:off x="63771" y="64222"/>
            <a:ext cx="916654" cy="916654"/>
          </a:xfrm>
          <a:prstGeom prst="rect">
            <a:avLst/>
          </a:prstGeom>
          <a:noFill/>
          <a:ln>
            <a:noFill/>
          </a:ln>
        </p:spPr>
      </p:pic>
      <p:pic>
        <p:nvPicPr>
          <p:cNvPr descr="Engranajes con relleno sólido" id="68" name="Google Shape;68;p5"/>
          <p:cNvPicPr preferRelativeResize="0"/>
          <p:nvPr/>
        </p:nvPicPr>
        <p:blipFill rotWithShape="1">
          <a:blip r:embed="rId4">
            <a:alphaModFix/>
          </a:blip>
          <a:srcRect b="0" l="0" r="0" t="0"/>
          <a:stretch/>
        </p:blipFill>
        <p:spPr>
          <a:xfrm flipH="1">
            <a:off x="7215559" y="3446393"/>
            <a:ext cx="3721418" cy="372141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69" name="Shape 69"/>
        <p:cNvGrpSpPr/>
        <p:nvPr/>
      </p:nvGrpSpPr>
      <p:grpSpPr>
        <a:xfrm>
          <a:off x="0" y="0"/>
          <a:ext cx="0" cy="0"/>
          <a:chOff x="0" y="0"/>
          <a:chExt cx="0" cy="0"/>
        </a:xfrm>
      </p:grpSpPr>
      <p:sp>
        <p:nvSpPr>
          <p:cNvPr id="70" name="Google Shape;70;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
        <p:nvSpPr>
          <p:cNvPr id="73" name="Google Shape;73;p6"/>
          <p:cNvSpPr/>
          <p:nvPr/>
        </p:nvSpPr>
        <p:spPr>
          <a:xfrm>
            <a:off x="-666749" y="-264763"/>
            <a:ext cx="6151370" cy="187149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4" name="Google Shape;74;p6"/>
          <p:cNvSpPr/>
          <p:nvPr/>
        </p:nvSpPr>
        <p:spPr>
          <a:xfrm flipH="1">
            <a:off x="3222256" y="4524375"/>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75" name="Google Shape;75;p6"/>
          <p:cNvPicPr preferRelativeResize="0"/>
          <p:nvPr/>
        </p:nvPicPr>
        <p:blipFill rotWithShape="1">
          <a:blip r:embed="rId2">
            <a:alphaModFix/>
          </a:blip>
          <a:srcRect b="0" l="0" r="0" t="0"/>
          <a:stretch/>
        </p:blipFill>
        <p:spPr>
          <a:xfrm flipH="1">
            <a:off x="7215560" y="3446024"/>
            <a:ext cx="3721774" cy="3721787"/>
          </a:xfrm>
          <a:prstGeom prst="rect">
            <a:avLst/>
          </a:prstGeom>
          <a:noFill/>
          <a:ln>
            <a:noFill/>
          </a:ln>
        </p:spPr>
      </p:pic>
      <p:sp>
        <p:nvSpPr>
          <p:cNvPr id="76" name="Google Shape;76;p6"/>
          <p:cNvSpPr/>
          <p:nvPr/>
        </p:nvSpPr>
        <p:spPr>
          <a:xfrm>
            <a:off x="8420775" y="3224495"/>
            <a:ext cx="404700" cy="40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7" name="Google Shape;77;p6"/>
          <p:cNvSpPr/>
          <p:nvPr/>
        </p:nvSpPr>
        <p:spPr>
          <a:xfrm>
            <a:off x="8563275" y="2663401"/>
            <a:ext cx="134700" cy="134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8" name="Google Shape;78;p6"/>
          <p:cNvSpPr/>
          <p:nvPr/>
        </p:nvSpPr>
        <p:spPr>
          <a:xfrm>
            <a:off x="8313901" y="2886057"/>
            <a:ext cx="269400" cy="2697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9" name="Google Shape;79;p6"/>
          <p:cNvSpPr/>
          <p:nvPr/>
        </p:nvSpPr>
        <p:spPr>
          <a:xfrm>
            <a:off x="8438589" y="2503089"/>
            <a:ext cx="54000" cy="54000"/>
          </a:xfrm>
          <a:prstGeom prst="ellipse">
            <a:avLst/>
          </a:pr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80" name="Google Shape;80;p6"/>
          <p:cNvPicPr preferRelativeResize="0"/>
          <p:nvPr/>
        </p:nvPicPr>
        <p:blipFill rotWithShape="1">
          <a:blip r:embed="rId3">
            <a:alphaModFix/>
          </a:blip>
          <a:srcRect b="0" l="0" r="0" t="0"/>
          <a:stretch/>
        </p:blipFill>
        <p:spPr>
          <a:xfrm flipH="1">
            <a:off x="7215559" y="3446393"/>
            <a:ext cx="3721418" cy="3721418"/>
          </a:xfrm>
          <a:prstGeom prst="rect">
            <a:avLst/>
          </a:prstGeom>
          <a:noFill/>
          <a:ln>
            <a:noFill/>
          </a:ln>
        </p:spPr>
      </p:pic>
      <p:pic>
        <p:nvPicPr>
          <p:cNvPr id="81" name="Google Shape;81;p6"/>
          <p:cNvPicPr preferRelativeResize="0"/>
          <p:nvPr/>
        </p:nvPicPr>
        <p:blipFill rotWithShape="1">
          <a:blip r:embed="rId4">
            <a:alphaModFix/>
          </a:blip>
          <a:srcRect b="29451" l="0" r="0" t="0"/>
          <a:stretch/>
        </p:blipFill>
        <p:spPr>
          <a:xfrm>
            <a:off x="124508" y="-450324"/>
            <a:ext cx="1785938" cy="12599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82" name="Shape 82"/>
        <p:cNvGrpSpPr/>
        <p:nvPr/>
      </p:nvGrpSpPr>
      <p:grpSpPr>
        <a:xfrm>
          <a:off x="0" y="0"/>
          <a:ext cx="0" cy="0"/>
          <a:chOff x="0" y="0"/>
          <a:chExt cx="0" cy="0"/>
        </a:xfrm>
      </p:grpSpPr>
      <p:sp>
        <p:nvSpPr>
          <p:cNvPr id="83" name="Google Shape;83;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
        <p:nvSpPr>
          <p:cNvPr id="86" name="Google Shape;86;p7"/>
          <p:cNvSpPr/>
          <p:nvPr/>
        </p:nvSpPr>
        <p:spPr>
          <a:xfrm rot="-5400000">
            <a:off x="-2353660" y="2133899"/>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7" name="Google Shape;87;p7"/>
          <p:cNvSpPr/>
          <p:nvPr/>
        </p:nvSpPr>
        <p:spPr>
          <a:xfrm rot="5400000">
            <a:off x="-2795647" y="2064399"/>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8" name="Google Shape;88;p7"/>
          <p:cNvSpPr/>
          <p:nvPr/>
        </p:nvSpPr>
        <p:spPr>
          <a:xfrm rot="5400000">
            <a:off x="5306856" y="1897428"/>
            <a:ext cx="6416939" cy="1659661"/>
          </a:xfrm>
          <a:custGeom>
            <a:rect b="b" l="l" r="r" t="t"/>
            <a:pathLst>
              <a:path extrusionOk="0" h="2212881" w="9506576">
                <a:moveTo>
                  <a:pt x="913732" y="2193482"/>
                </a:moveTo>
                <a:cubicBezTo>
                  <a:pt x="1224883" y="2356995"/>
                  <a:pt x="1966252" y="1441007"/>
                  <a:pt x="2428211" y="1164782"/>
                </a:cubicBezTo>
                <a:cubicBezTo>
                  <a:pt x="2890170" y="888557"/>
                  <a:pt x="3279097" y="717111"/>
                  <a:pt x="3856946" y="707589"/>
                </a:cubicBezTo>
                <a:cubicBezTo>
                  <a:pt x="4434795" y="698068"/>
                  <a:pt x="5246014" y="1112416"/>
                  <a:pt x="5895303" y="1107653"/>
                </a:cubicBezTo>
                <a:cubicBezTo>
                  <a:pt x="6544592" y="1102890"/>
                  <a:pt x="7270081" y="707595"/>
                  <a:pt x="7752680" y="679013"/>
                </a:cubicBezTo>
                <a:cubicBezTo>
                  <a:pt x="8235279" y="650431"/>
                  <a:pt x="8789319" y="1188595"/>
                  <a:pt x="8962357" y="1107632"/>
                </a:cubicBezTo>
                <a:cubicBezTo>
                  <a:pt x="9135395" y="1026669"/>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9" name="Google Shape;89;p7"/>
          <p:cNvSpPr/>
          <p:nvPr/>
        </p:nvSpPr>
        <p:spPr>
          <a:xfrm flipH="1" rot="-5400000">
            <a:off x="5695109" y="2160651"/>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90" name="Google Shape;90;p7"/>
          <p:cNvPicPr preferRelativeResize="0"/>
          <p:nvPr/>
        </p:nvPicPr>
        <p:blipFill rotWithShape="1">
          <a:blip r:embed="rId2">
            <a:alphaModFix/>
          </a:blip>
          <a:srcRect b="29451" l="0" r="0" t="0"/>
          <a:stretch/>
        </p:blipFill>
        <p:spPr>
          <a:xfrm>
            <a:off x="918133" y="-440799"/>
            <a:ext cx="1909261" cy="134695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91" name="Shape 91"/>
        <p:cNvGrpSpPr/>
        <p:nvPr/>
      </p:nvGrpSpPr>
      <p:grpSpPr>
        <a:xfrm>
          <a:off x="0" y="0"/>
          <a:ext cx="0" cy="0"/>
          <a:chOff x="0" y="0"/>
          <a:chExt cx="0" cy="0"/>
        </a:xfrm>
      </p:grpSpPr>
      <p:sp>
        <p:nvSpPr>
          <p:cNvPr id="92" name="Google Shape;92;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grpSp>
        <p:nvGrpSpPr>
          <p:cNvPr id="95" name="Google Shape;95;p8"/>
          <p:cNvGrpSpPr/>
          <p:nvPr/>
        </p:nvGrpSpPr>
        <p:grpSpPr>
          <a:xfrm>
            <a:off x="-1063976" y="-264754"/>
            <a:ext cx="10578839" cy="5798580"/>
            <a:chOff x="-1155600" y="396717"/>
            <a:chExt cx="14105118" cy="7731440"/>
          </a:xfrm>
        </p:grpSpPr>
        <p:sp>
          <p:nvSpPr>
            <p:cNvPr id="96" name="Google Shape;96;p8"/>
            <p:cNvSpPr/>
            <p:nvPr/>
          </p:nvSpPr>
          <p:spPr>
            <a:xfrm>
              <a:off x="-1155600" y="396717"/>
              <a:ext cx="14069424" cy="2212881"/>
            </a:xfrm>
            <a:custGeom>
              <a:rect b="b" l="l" r="r" t="t"/>
              <a:pathLst>
                <a:path extrusionOk="0" h="2212881" w="9571037">
                  <a:moveTo>
                    <a:pt x="913732" y="2193482"/>
                  </a:moveTo>
                  <a:cubicBezTo>
                    <a:pt x="1224883" y="2356995"/>
                    <a:pt x="1966252" y="1441007"/>
                    <a:pt x="2428211" y="1164782"/>
                  </a:cubicBezTo>
                  <a:cubicBezTo>
                    <a:pt x="2890170" y="888557"/>
                    <a:pt x="3279097" y="674776"/>
                    <a:pt x="3856946" y="707589"/>
                  </a:cubicBezTo>
                  <a:cubicBezTo>
                    <a:pt x="4434795" y="740402"/>
                    <a:pt x="5244575" y="1321972"/>
                    <a:pt x="5895303" y="1361660"/>
                  </a:cubicBezTo>
                  <a:cubicBezTo>
                    <a:pt x="6546031" y="1401348"/>
                    <a:pt x="7220168" y="974345"/>
                    <a:pt x="7761315" y="945720"/>
                  </a:cubicBezTo>
                  <a:cubicBezTo>
                    <a:pt x="8302462" y="917095"/>
                    <a:pt x="8970587" y="1315323"/>
                    <a:pt x="9142186" y="1189908"/>
                  </a:cubicBezTo>
                  <a:cubicBezTo>
                    <a:pt x="9313785" y="1064493"/>
                    <a:pt x="10191082" y="347219"/>
                    <a:pt x="8790907" y="193232"/>
                  </a:cubicBezTo>
                  <a:cubicBezTo>
                    <a:pt x="7390732" y="39245"/>
                    <a:pt x="1870994" y="-146493"/>
                    <a:pt x="561307" y="183707"/>
                  </a:cubicBezTo>
                  <a:cubicBezTo>
                    <a:pt x="-748380" y="513907"/>
                    <a:pt x="602581" y="2029970"/>
                    <a:pt x="913732" y="2193482"/>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7" name="Google Shape;97;p8"/>
            <p:cNvSpPr/>
            <p:nvPr/>
          </p:nvSpPr>
          <p:spPr>
            <a:xfrm>
              <a:off x="-625984" y="396717"/>
              <a:ext cx="8201827" cy="2499165"/>
            </a:xfrm>
            <a:custGeom>
              <a:rect b="b" l="l" r="r" t="t"/>
              <a:pathLst>
                <a:path extrusionOk="0" h="2303378" w="4882040">
                  <a:moveTo>
                    <a:pt x="468465" y="2291962"/>
                  </a:moveTo>
                  <a:cubicBezTo>
                    <a:pt x="765327" y="2415787"/>
                    <a:pt x="1306665" y="1496624"/>
                    <a:pt x="1792440" y="1263262"/>
                  </a:cubicBezTo>
                  <a:cubicBezTo>
                    <a:pt x="2278215" y="1029899"/>
                    <a:pt x="2692547" y="834917"/>
                    <a:pt x="3383115" y="891787"/>
                  </a:cubicBezTo>
                  <a:cubicBezTo>
                    <a:pt x="4073683" y="948657"/>
                    <a:pt x="5208744" y="193039"/>
                    <a:pt x="4792819" y="61277"/>
                  </a:cubicBezTo>
                  <a:cubicBezTo>
                    <a:pt x="4376894" y="-70485"/>
                    <a:pt x="1679728" y="42474"/>
                    <a:pt x="887565" y="101212"/>
                  </a:cubicBezTo>
                  <a:cubicBezTo>
                    <a:pt x="95402" y="159950"/>
                    <a:pt x="76352" y="155187"/>
                    <a:pt x="11265" y="520312"/>
                  </a:cubicBezTo>
                  <a:cubicBezTo>
                    <a:pt x="-53822" y="885437"/>
                    <a:pt x="171603" y="2168137"/>
                    <a:pt x="468465" y="2291962"/>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8" name="Google Shape;98;p8"/>
            <p:cNvSpPr/>
            <p:nvPr/>
          </p:nvSpPr>
          <p:spPr>
            <a:xfrm flipH="1">
              <a:off x="4553899" y="6782418"/>
              <a:ext cx="8395619" cy="1345739"/>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pic>
        <p:nvPicPr>
          <p:cNvPr descr="Engranajes con relleno sólido" id="99" name="Google Shape;99;p8"/>
          <p:cNvPicPr preferRelativeResize="0"/>
          <p:nvPr/>
        </p:nvPicPr>
        <p:blipFill rotWithShape="1">
          <a:blip r:embed="rId2">
            <a:alphaModFix/>
          </a:blip>
          <a:srcRect b="0" l="0" r="0" t="0"/>
          <a:stretch/>
        </p:blipFill>
        <p:spPr>
          <a:xfrm flipH="1" rot="2730442">
            <a:off x="7135966" y="-2313709"/>
            <a:ext cx="3721418" cy="3721418"/>
          </a:xfrm>
          <a:prstGeom prst="rect">
            <a:avLst/>
          </a:prstGeom>
          <a:noFill/>
          <a:ln>
            <a:noFill/>
          </a:ln>
        </p:spPr>
      </p:pic>
      <p:pic>
        <p:nvPicPr>
          <p:cNvPr descr="Engranajes con relleno sólido" id="100" name="Google Shape;100;p8"/>
          <p:cNvPicPr preferRelativeResize="0"/>
          <p:nvPr/>
        </p:nvPicPr>
        <p:blipFill rotWithShape="1">
          <a:blip r:embed="rId2">
            <a:alphaModFix/>
          </a:blip>
          <a:srcRect b="0" l="0" r="0" t="0"/>
          <a:stretch/>
        </p:blipFill>
        <p:spPr>
          <a:xfrm flipH="1" rot="5221080">
            <a:off x="-2007027" y="3428269"/>
            <a:ext cx="3721418" cy="3721418"/>
          </a:xfrm>
          <a:prstGeom prst="rect">
            <a:avLst/>
          </a:prstGeom>
          <a:noFill/>
          <a:ln>
            <a:noFill/>
          </a:ln>
        </p:spPr>
      </p:pic>
      <p:pic>
        <p:nvPicPr>
          <p:cNvPr id="101" name="Google Shape;101;p8"/>
          <p:cNvPicPr preferRelativeResize="0"/>
          <p:nvPr/>
        </p:nvPicPr>
        <p:blipFill rotWithShape="1">
          <a:blip r:embed="rId3">
            <a:alphaModFix/>
          </a:blip>
          <a:srcRect b="29451" l="0" r="0" t="0"/>
          <a:stretch/>
        </p:blipFill>
        <p:spPr>
          <a:xfrm>
            <a:off x="105458" y="-431274"/>
            <a:ext cx="1785938" cy="12599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02" name="Shape 102"/>
        <p:cNvGrpSpPr/>
        <p:nvPr/>
      </p:nvGrpSpPr>
      <p:grpSpPr>
        <a:xfrm>
          <a:off x="0" y="0"/>
          <a:ext cx="0" cy="0"/>
          <a:chOff x="0" y="0"/>
          <a:chExt cx="0" cy="0"/>
        </a:xfrm>
      </p:grpSpPr>
      <p:sp>
        <p:nvSpPr>
          <p:cNvPr id="103" name="Google Shape;103;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
        <p:nvSpPr>
          <p:cNvPr id="106" name="Google Shape;106;p9"/>
          <p:cNvSpPr/>
          <p:nvPr/>
        </p:nvSpPr>
        <p:spPr>
          <a:xfrm>
            <a:off x="-1182023" y="4117118"/>
            <a:ext cx="10693851" cy="1260634"/>
          </a:xfrm>
          <a:custGeom>
            <a:rect b="b" l="l" r="r" t="t"/>
            <a:pathLst>
              <a:path extrusionOk="0" h="1616197" w="7012361">
                <a:moveTo>
                  <a:pt x="569888" y="364780"/>
                </a:moveTo>
                <a:cubicBezTo>
                  <a:pt x="777848" y="129831"/>
                  <a:pt x="1208050" y="-9865"/>
                  <a:pt x="1693823" y="40938"/>
                </a:cubicBezTo>
                <a:cubicBezTo>
                  <a:pt x="2179596" y="91741"/>
                  <a:pt x="2873338" y="676194"/>
                  <a:pt x="3484527" y="669596"/>
                </a:cubicBezTo>
                <a:cubicBezTo>
                  <a:pt x="4095716" y="662998"/>
                  <a:pt x="4835492" y="25162"/>
                  <a:pt x="5360956" y="1347"/>
                </a:cubicBezTo>
                <a:cubicBezTo>
                  <a:pt x="5886420" y="-22468"/>
                  <a:pt x="6456337" y="274045"/>
                  <a:pt x="6637313" y="526705"/>
                </a:cubicBezTo>
                <a:cubicBezTo>
                  <a:pt x="6818289" y="779365"/>
                  <a:pt x="7478688" y="1363318"/>
                  <a:pt x="6446813" y="1517305"/>
                </a:cubicBezTo>
                <a:cubicBezTo>
                  <a:pt x="5414938" y="1671293"/>
                  <a:pt x="1417613" y="1642718"/>
                  <a:pt x="446063" y="1450630"/>
                </a:cubicBezTo>
                <a:cubicBezTo>
                  <a:pt x="-525487" y="1258543"/>
                  <a:pt x="361928" y="599729"/>
                  <a:pt x="569888" y="364780"/>
                </a:cubicBezTo>
                <a:close/>
              </a:path>
            </a:pathLst>
          </a:cu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7" name="Google Shape;107;p9"/>
          <p:cNvSpPr/>
          <p:nvPr/>
        </p:nvSpPr>
        <p:spPr>
          <a:xfrm flipH="1">
            <a:off x="3222256" y="4495800"/>
            <a:ext cx="6292296" cy="1008571"/>
          </a:xfrm>
          <a:custGeom>
            <a:rect b="b" l="l" r="r" t="t"/>
            <a:pathLst>
              <a:path extrusionOk="0" h="1172757" w="7069995">
                <a:moveTo>
                  <a:pt x="641546" y="248504"/>
                </a:moveTo>
                <a:cubicBezTo>
                  <a:pt x="908251" y="94526"/>
                  <a:pt x="1247977" y="-38827"/>
                  <a:pt x="1679778" y="10387"/>
                </a:cubicBezTo>
                <a:cubicBezTo>
                  <a:pt x="2111579" y="59601"/>
                  <a:pt x="2671963" y="470767"/>
                  <a:pt x="3232353" y="543787"/>
                </a:cubicBezTo>
                <a:cubicBezTo>
                  <a:pt x="3792743" y="616808"/>
                  <a:pt x="3891126" y="612132"/>
                  <a:pt x="5042120" y="448510"/>
                </a:cubicBezTo>
                <a:cubicBezTo>
                  <a:pt x="6193114" y="284888"/>
                  <a:pt x="7582130" y="948618"/>
                  <a:pt x="6880455" y="1048630"/>
                </a:cubicBezTo>
                <a:cubicBezTo>
                  <a:pt x="6178780" y="1148642"/>
                  <a:pt x="1519446" y="1239116"/>
                  <a:pt x="479628" y="1105762"/>
                </a:cubicBezTo>
                <a:cubicBezTo>
                  <a:pt x="-560190" y="972408"/>
                  <a:pt x="374841" y="402482"/>
                  <a:pt x="641546" y="248504"/>
                </a:cubicBezTo>
                <a:close/>
              </a:path>
            </a:pathLst>
          </a:custGeom>
          <a:solidFill>
            <a:srgbClr val="23284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8" name="Google Shape;108;p9"/>
          <p:cNvSpPr/>
          <p:nvPr/>
        </p:nvSpPr>
        <p:spPr>
          <a:xfrm>
            <a:off x="312212" y="3580086"/>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9" name="Google Shape;109;p9"/>
          <p:cNvSpPr/>
          <p:nvPr/>
        </p:nvSpPr>
        <p:spPr>
          <a:xfrm>
            <a:off x="454712" y="3018992"/>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0" name="Google Shape;110;p9"/>
          <p:cNvSpPr/>
          <p:nvPr/>
        </p:nvSpPr>
        <p:spPr>
          <a:xfrm>
            <a:off x="582236" y="3232152"/>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1" name="Google Shape;111;p9"/>
          <p:cNvSpPr/>
          <p:nvPr/>
        </p:nvSpPr>
        <p:spPr>
          <a:xfrm>
            <a:off x="717011" y="2852304"/>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2" name="Google Shape;112;p9"/>
          <p:cNvSpPr/>
          <p:nvPr/>
        </p:nvSpPr>
        <p:spPr>
          <a:xfrm>
            <a:off x="8074359" y="3638835"/>
            <a:ext cx="404700" cy="40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3" name="Google Shape;113;p9"/>
          <p:cNvSpPr/>
          <p:nvPr/>
        </p:nvSpPr>
        <p:spPr>
          <a:xfrm>
            <a:off x="8526783" y="3038879"/>
            <a:ext cx="134700" cy="134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4" name="Google Shape;114;p9"/>
          <p:cNvSpPr/>
          <p:nvPr/>
        </p:nvSpPr>
        <p:spPr>
          <a:xfrm>
            <a:off x="8380575" y="3314720"/>
            <a:ext cx="269400" cy="2697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5" name="Google Shape;115;p9"/>
          <p:cNvSpPr/>
          <p:nvPr/>
        </p:nvSpPr>
        <p:spPr>
          <a:xfrm>
            <a:off x="8353576" y="2879303"/>
            <a:ext cx="54000" cy="54000"/>
          </a:xfrm>
          <a:prstGeom prst="ellipse">
            <a:avLst/>
          </a:prstGeom>
          <a:solidFill>
            <a:srgbClr val="359D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Engranajes con relleno sólido" id="116" name="Google Shape;116;p9"/>
          <p:cNvPicPr preferRelativeResize="0"/>
          <p:nvPr/>
        </p:nvPicPr>
        <p:blipFill rotWithShape="1">
          <a:blip r:embed="rId2">
            <a:alphaModFix/>
          </a:blip>
          <a:srcRect b="0" l="0" r="0" t="0"/>
          <a:stretch/>
        </p:blipFill>
        <p:spPr>
          <a:xfrm flipH="1">
            <a:off x="2014799" y="2935855"/>
            <a:ext cx="6717600" cy="6717600"/>
          </a:xfrm>
          <a:prstGeom prst="rect">
            <a:avLst/>
          </a:prstGeom>
          <a:noFill/>
          <a:ln>
            <a:noFill/>
          </a:ln>
        </p:spPr>
      </p:pic>
      <p:pic>
        <p:nvPicPr>
          <p:cNvPr id="117" name="Google Shape;117;p9"/>
          <p:cNvPicPr preferRelativeResize="0"/>
          <p:nvPr/>
        </p:nvPicPr>
        <p:blipFill rotWithShape="1">
          <a:blip r:embed="rId3">
            <a:alphaModFix/>
          </a:blip>
          <a:srcRect b="29451" l="0" r="0" t="0"/>
          <a:stretch/>
        </p:blipFill>
        <p:spPr>
          <a:xfrm>
            <a:off x="105537" y="-472893"/>
            <a:ext cx="1909261" cy="1346953"/>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bg>
      <p:bgPr>
        <a:blipFill>
          <a:blip r:embed="rId2">
            <a:alphaModFix amt="20000"/>
          </a:blip>
          <a:stretch>
            <a:fillRect/>
          </a:stretch>
        </a:blipFill>
      </p:bgPr>
    </p:bg>
    <p:spTree>
      <p:nvGrpSpPr>
        <p:cNvPr id="118" name="Shape 118"/>
        <p:cNvGrpSpPr/>
        <p:nvPr/>
      </p:nvGrpSpPr>
      <p:grpSpPr>
        <a:xfrm>
          <a:off x="0" y="0"/>
          <a:ext cx="0" cy="0"/>
          <a:chOff x="0" y="0"/>
          <a:chExt cx="0" cy="0"/>
        </a:xfrm>
      </p:grpSpPr>
      <p:sp>
        <p:nvSpPr>
          <p:cNvPr id="119" name="Google Shape;119;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 name="Google Shape;7;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5.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11" Type="http://schemas.openxmlformats.org/officeDocument/2006/relationships/slide" Target="/ppt/slides/slide28.xml"/><Relationship Id="rId10" Type="http://schemas.openxmlformats.org/officeDocument/2006/relationships/slide" Target="/ppt/slides/slide27.xml"/><Relationship Id="rId9" Type="http://schemas.openxmlformats.org/officeDocument/2006/relationships/slide" Target="/ppt/slides/slide26.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slide" Target="/ppt/slid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hyperlink" Target="https://www.geeksforgeeks.org/software-engineering-functional-point-fp-analysis/" TargetMode="External"/><Relationship Id="rId5" Type="http://schemas.openxmlformats.org/officeDocument/2006/relationships/hyperlink" Target="https://www.javatpoint.com/software-engineering-functional-point-fp-analysis" TargetMode="External"/><Relationship Id="rId6" Type="http://schemas.openxmlformats.org/officeDocument/2006/relationships/hyperlink" Target="https://www.infor.uva.es/~manso/calidad/PFA-CLM-2011" TargetMode="External"/><Relationship Id="rId7" Type="http://schemas.openxmlformats.org/officeDocument/2006/relationships/hyperlink" Target="https://www.laboratorioti.com/2013/04/08/ejemplo-practico-de-medicion-en-puntos-funcion-googl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www.researchgate.net/publication/3187831_Function_Points_Analysis_An_Empirical_Study_of_Its_Measurement_Processes" TargetMode="External"/><Relationship Id="rId4" Type="http://schemas.openxmlformats.org/officeDocument/2006/relationships/hyperlink" Target="https://nesma.org/wp-content/uploads/2018/05/Nesma-on-sizing-1-FPA-1.pdf" TargetMode="External"/><Relationship Id="rId5" Type="http://schemas.openxmlformats.org/officeDocument/2006/relationships/hyperlink" Target="https://washingtoniceaa.com/files/presentations/34_Function%20Point%20Analysis.pdf" TargetMode="External"/><Relationship Id="rId6" Type="http://schemas.openxmlformats.org/officeDocument/2006/relationships/hyperlink" Target="https://www.educba.com/functional-point-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8.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nvSpPr>
        <p:spPr>
          <a:xfrm>
            <a:off x="1797000" y="680300"/>
            <a:ext cx="5550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s-419" sz="3000" u="none" cap="none" strike="noStrike">
                <a:solidFill>
                  <a:srgbClr val="000000"/>
                </a:solidFill>
                <a:latin typeface="Ubuntu"/>
                <a:ea typeface="Ubuntu"/>
                <a:cs typeface="Ubuntu"/>
                <a:sym typeface="Ubuntu"/>
              </a:rPr>
              <a:t>Devs_lutions</a:t>
            </a:r>
            <a:endParaRPr b="1" i="0" sz="3000" u="none" cap="none" strike="noStrike">
              <a:solidFill>
                <a:srgbClr val="000000"/>
              </a:solidFill>
              <a:latin typeface="Ubuntu"/>
              <a:ea typeface="Ubuntu"/>
              <a:cs typeface="Ubuntu"/>
              <a:sym typeface="Ubuntu"/>
            </a:endParaRPr>
          </a:p>
        </p:txBody>
      </p:sp>
      <p:sp>
        <p:nvSpPr>
          <p:cNvPr id="131" name="Google Shape;131;p12"/>
          <p:cNvSpPr txBox="1"/>
          <p:nvPr/>
        </p:nvSpPr>
        <p:spPr>
          <a:xfrm>
            <a:off x="1797000" y="1283338"/>
            <a:ext cx="55500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1" lang="es-419" sz="1800" u="none" cap="none" strike="noStrike">
                <a:solidFill>
                  <a:srgbClr val="000000"/>
                </a:solidFill>
                <a:latin typeface="Kalam"/>
                <a:ea typeface="Kalam"/>
                <a:cs typeface="Kalam"/>
                <a:sym typeface="Kalam"/>
              </a:rPr>
              <a:t>Tu idea una realidad</a:t>
            </a:r>
            <a:endParaRPr b="0" i="1" sz="1800" u="none" cap="none" strike="noStrike">
              <a:solidFill>
                <a:srgbClr val="000000"/>
              </a:solidFill>
              <a:latin typeface="Kalam"/>
              <a:ea typeface="Kalam"/>
              <a:cs typeface="Kalam"/>
              <a:sym typeface="Kalam"/>
            </a:endParaRPr>
          </a:p>
        </p:txBody>
      </p:sp>
      <p:pic>
        <p:nvPicPr>
          <p:cNvPr id="132" name="Google Shape;132;p12"/>
          <p:cNvPicPr preferRelativeResize="0"/>
          <p:nvPr/>
        </p:nvPicPr>
        <p:blipFill rotWithShape="1">
          <a:blip r:embed="rId3">
            <a:alphaModFix/>
          </a:blip>
          <a:srcRect b="0" l="0" r="0" t="0"/>
          <a:stretch/>
        </p:blipFill>
        <p:spPr>
          <a:xfrm>
            <a:off x="4248750" y="1741521"/>
            <a:ext cx="646500" cy="646500"/>
          </a:xfrm>
          <a:prstGeom prst="rect">
            <a:avLst/>
          </a:prstGeom>
          <a:noFill/>
          <a:ln>
            <a:noFill/>
          </a:ln>
        </p:spPr>
      </p:pic>
      <p:sp>
        <p:nvSpPr>
          <p:cNvPr id="133" name="Google Shape;133;p12"/>
          <p:cNvSpPr txBox="1"/>
          <p:nvPr/>
        </p:nvSpPr>
        <p:spPr>
          <a:xfrm>
            <a:off x="1797000" y="2388025"/>
            <a:ext cx="5550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419" sz="2200" u="none" cap="none" strike="noStrike">
                <a:solidFill>
                  <a:srgbClr val="000000"/>
                </a:solidFill>
                <a:latin typeface="Ubuntu Medium"/>
                <a:ea typeface="Ubuntu Medium"/>
                <a:cs typeface="Ubuntu Medium"/>
                <a:sym typeface="Ubuntu Medium"/>
              </a:rPr>
              <a:t>&lt;Functional Points&gt;</a:t>
            </a:r>
            <a:endParaRPr b="0" i="0" sz="2200" u="none" cap="none" strike="noStrike">
              <a:solidFill>
                <a:srgbClr val="000000"/>
              </a:solidFill>
              <a:latin typeface="Ubuntu Medium"/>
              <a:ea typeface="Ubuntu Medium"/>
              <a:cs typeface="Ubuntu Medium"/>
              <a:sym typeface="Ubuntu Medium"/>
            </a:endParaRPr>
          </a:p>
        </p:txBody>
      </p:sp>
      <p:sp>
        <p:nvSpPr>
          <p:cNvPr id="134" name="Google Shape;134;p12"/>
          <p:cNvSpPr txBox="1"/>
          <p:nvPr/>
        </p:nvSpPr>
        <p:spPr>
          <a:xfrm>
            <a:off x="1797000" y="2911225"/>
            <a:ext cx="5550000" cy="1046700"/>
          </a:xfrm>
          <a:prstGeom prst="rect">
            <a:avLst/>
          </a:prstGeom>
          <a:noFill/>
          <a:ln>
            <a:noFill/>
          </a:ln>
        </p:spPr>
        <p:txBody>
          <a:bodyPr anchorCtr="0" anchor="t" bIns="91425" lIns="91425" spcFirstLastPara="1" rIns="91425" wrap="square" tIns="91425">
            <a:spAutoFit/>
          </a:bodyPr>
          <a:lstStyle/>
          <a:p>
            <a:pPr indent="-317500" lvl="0" marL="457200" marR="0" rtl="0" algn="ctr">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García Vargas Michell Alejandro</a:t>
            </a:r>
            <a:endParaRPr b="0" i="0" sz="1400" u="none" cap="none" strike="noStrike">
              <a:solidFill>
                <a:srgbClr val="000000"/>
              </a:solidFill>
              <a:latin typeface="Ubuntu"/>
              <a:ea typeface="Ubuntu"/>
              <a:cs typeface="Ubuntu"/>
              <a:sym typeface="Ubuntu"/>
            </a:endParaRPr>
          </a:p>
          <a:p>
            <a:pPr indent="-317500" lvl="0" marL="457200" marR="0" rtl="0" algn="ctr">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Velázquez Campos Leonardo</a:t>
            </a:r>
            <a:endParaRPr b="0" i="0" sz="1400" u="none" cap="none" strike="noStrike">
              <a:solidFill>
                <a:srgbClr val="000000"/>
              </a:solidFill>
              <a:latin typeface="Ubuntu"/>
              <a:ea typeface="Ubuntu"/>
              <a:cs typeface="Ubuntu"/>
              <a:sym typeface="Ubuntu"/>
            </a:endParaRPr>
          </a:p>
          <a:p>
            <a:pPr indent="-317500" lvl="0" marL="457200" marR="0" rtl="0" algn="ctr">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Flores Espinoza Luis Eduardo</a:t>
            </a:r>
            <a:endParaRPr b="0" i="0" sz="1400" u="none" cap="none" strike="noStrike">
              <a:solidFill>
                <a:srgbClr val="000000"/>
              </a:solidFill>
              <a:latin typeface="Ubuntu"/>
              <a:ea typeface="Ubuntu"/>
              <a:cs typeface="Ubuntu"/>
              <a:sym typeface="Ubuntu"/>
            </a:endParaRPr>
          </a:p>
          <a:p>
            <a:pPr indent="-317500" lvl="0" marL="457200" marR="0" rtl="0" algn="ctr">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Mendieta Robledo Carlos Abraham</a:t>
            </a:r>
            <a:endParaRPr b="0" i="0" sz="1400" u="none" cap="none" strike="noStrike">
              <a:solidFill>
                <a:srgbClr val="000000"/>
              </a:solidFill>
              <a:latin typeface="Ubuntu"/>
              <a:ea typeface="Ubuntu"/>
              <a:cs typeface="Ubuntu"/>
              <a:sym typeface="Ubuntu"/>
            </a:endParaRPr>
          </a:p>
        </p:txBody>
      </p:sp>
      <p:sp>
        <p:nvSpPr>
          <p:cNvPr id="135" name="Google Shape;135;p12"/>
          <p:cNvSpPr txBox="1"/>
          <p:nvPr/>
        </p:nvSpPr>
        <p:spPr>
          <a:xfrm>
            <a:off x="1797000" y="3957925"/>
            <a:ext cx="555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Ubuntu"/>
                <a:ea typeface="Ubuntu"/>
                <a:cs typeface="Ubuntu"/>
                <a:sym typeface="Ubuntu"/>
              </a:rPr>
              <a:t>Fecha: Lunes 19 de septiembre de 2022</a:t>
            </a:r>
            <a:endParaRPr b="0" i="0" sz="1400" u="none" cap="none" strike="noStrike">
              <a:solidFill>
                <a:srgbClr val="000000"/>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nvSpPr>
        <p:spPr>
          <a:xfrm>
            <a:off x="1697400" y="566550"/>
            <a:ext cx="5749200" cy="4238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s-419" sz="1500" u="none" cap="none" strike="noStrike">
                <a:solidFill>
                  <a:srgbClr val="000000"/>
                </a:solidFill>
                <a:latin typeface="Ubuntu"/>
                <a:ea typeface="Ubuntu"/>
                <a:cs typeface="Ubuntu"/>
                <a:sym typeface="Ubuntu"/>
              </a:rPr>
              <a:t>Cálculo del Factor de Ajuste (VAF):</a:t>
            </a:r>
            <a:endParaRPr b="1" i="0" sz="1500" u="none" cap="none" strike="noStrike">
              <a:solidFill>
                <a:srgbClr val="000000"/>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500"/>
              <a:buFont typeface="Arial"/>
              <a:buNone/>
            </a:pPr>
            <a:r>
              <a:rPr b="0" i="0" lang="es-419" sz="1500" u="none" cap="none" strike="noStrike">
                <a:solidFill>
                  <a:srgbClr val="000000"/>
                </a:solidFill>
                <a:latin typeface="Ubuntu"/>
                <a:ea typeface="Ubuntu"/>
                <a:cs typeface="Ubuntu"/>
                <a:sym typeface="Ubuntu"/>
              </a:rPr>
              <a:t>Para calcular el VAF es necesario calificar según un grado de relevancia 14 características generales del sistema (GSCs):</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Comunicación de datos.</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Procesamiento de datos distribuido.</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Rendimiento.</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Uso del hardware existente.</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Transacciones.</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Entrada de datos interactiva.</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Eficiencia.</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Actualizaciones on-line.</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Complejidad del Procesamiento.</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Reusabilidad.</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Facilidad de conversión e instalación.</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Facilidad de operación.</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Múltiples instalaciones.</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AutoNum type="arabicPeriod"/>
            </a:pPr>
            <a:r>
              <a:rPr b="0" i="0" lang="es-419" sz="1500" u="none" cap="none" strike="noStrike">
                <a:solidFill>
                  <a:srgbClr val="000000"/>
                </a:solidFill>
                <a:latin typeface="Ubuntu"/>
                <a:ea typeface="Ubuntu"/>
                <a:cs typeface="Ubuntu"/>
                <a:sym typeface="Ubuntu"/>
              </a:rPr>
              <a:t>Facilidad de mantenimiento.</a:t>
            </a:r>
            <a:endParaRPr b="0" i="0" sz="1500" u="none" cap="none" strike="noStrike">
              <a:solidFill>
                <a:srgbClr val="000000"/>
              </a:solidFill>
              <a:latin typeface="Ubuntu"/>
              <a:ea typeface="Ubuntu"/>
              <a:cs typeface="Ubuntu"/>
              <a:sym typeface="Ubuntu"/>
            </a:endParaRPr>
          </a:p>
        </p:txBody>
      </p:sp>
      <p:sp>
        <p:nvSpPr>
          <p:cNvPr id="212" name="Google Shape;212;p21"/>
          <p:cNvSpPr txBox="1"/>
          <p:nvPr/>
        </p:nvSpPr>
        <p:spPr>
          <a:xfrm>
            <a:off x="4711600" y="4435350"/>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[ 3 ] (Manso, 2011)</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nvSpPr>
        <p:spPr>
          <a:xfrm>
            <a:off x="1697400" y="879975"/>
            <a:ext cx="5749200" cy="2750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s-419" sz="1500" u="none" cap="none" strike="noStrike">
                <a:solidFill>
                  <a:srgbClr val="000000"/>
                </a:solidFill>
                <a:latin typeface="Ubuntu"/>
                <a:ea typeface="Ubuntu"/>
                <a:cs typeface="Ubuntu"/>
                <a:sym typeface="Ubuntu"/>
              </a:rPr>
              <a:t>Estas características generales del sistema, tiene asociadas una serie de cuestiones, que se pueden calificar en función de una escala:</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0" i="0" lang="es-419" sz="1500" u="none" cap="none" strike="noStrike">
                <a:solidFill>
                  <a:srgbClr val="000000"/>
                </a:solidFill>
                <a:latin typeface="Ubuntu"/>
                <a:ea typeface="Ubuntu"/>
                <a:cs typeface="Ubuntu"/>
                <a:sym typeface="Ubuntu"/>
              </a:rPr>
              <a:t>(0) - Sin influencia. </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0" i="0" lang="es-419" sz="1500" u="none" cap="none" strike="noStrike">
                <a:solidFill>
                  <a:schemeClr val="dk1"/>
                </a:solidFill>
                <a:latin typeface="Ubuntu"/>
                <a:ea typeface="Ubuntu"/>
                <a:cs typeface="Ubuntu"/>
                <a:sym typeface="Ubuntu"/>
              </a:rPr>
              <a:t>(1) - Incidental.</a:t>
            </a:r>
            <a:endParaRPr b="0" i="0" sz="1500" u="none" cap="none" strike="noStrike">
              <a:solidFill>
                <a:schemeClr val="dk1"/>
              </a:solidFill>
              <a:latin typeface="Ubuntu"/>
              <a:ea typeface="Ubuntu"/>
              <a:cs typeface="Ubuntu"/>
              <a:sym typeface="Ubuntu"/>
            </a:endParaRPr>
          </a:p>
          <a:p>
            <a:pPr indent="-323850" lvl="0" marL="457200" marR="0" rtl="0" algn="just">
              <a:lnSpc>
                <a:spcPct val="100000"/>
              </a:lnSpc>
              <a:spcBef>
                <a:spcPts val="0"/>
              </a:spcBef>
              <a:spcAft>
                <a:spcPts val="0"/>
              </a:spcAft>
              <a:buClr>
                <a:schemeClr val="dk1"/>
              </a:buClr>
              <a:buSzPts val="1500"/>
              <a:buFont typeface="Ubuntu"/>
              <a:buChar char="●"/>
            </a:pPr>
            <a:r>
              <a:rPr b="0" i="0" lang="es-419" sz="1500" u="none" cap="none" strike="noStrike">
                <a:solidFill>
                  <a:schemeClr val="dk1"/>
                </a:solidFill>
                <a:latin typeface="Ubuntu"/>
                <a:ea typeface="Ubuntu"/>
                <a:cs typeface="Ubuntu"/>
                <a:sym typeface="Ubuntu"/>
              </a:rPr>
              <a:t>(2) - Moderado.</a:t>
            </a:r>
            <a:endParaRPr b="0" i="0" sz="1500" u="none" cap="none" strike="noStrike">
              <a:solidFill>
                <a:schemeClr val="dk1"/>
              </a:solidFill>
              <a:latin typeface="Ubuntu"/>
              <a:ea typeface="Ubuntu"/>
              <a:cs typeface="Ubuntu"/>
              <a:sym typeface="Ubuntu"/>
            </a:endParaRPr>
          </a:p>
          <a:p>
            <a:pPr indent="-323850" lvl="0" marL="457200" marR="0" rtl="0" algn="just">
              <a:lnSpc>
                <a:spcPct val="100000"/>
              </a:lnSpc>
              <a:spcBef>
                <a:spcPts val="0"/>
              </a:spcBef>
              <a:spcAft>
                <a:spcPts val="0"/>
              </a:spcAft>
              <a:buClr>
                <a:schemeClr val="dk1"/>
              </a:buClr>
              <a:buSzPts val="1500"/>
              <a:buFont typeface="Ubuntu"/>
              <a:buChar char="●"/>
            </a:pPr>
            <a:r>
              <a:rPr b="0" i="0" lang="es-419" sz="1500" u="none" cap="none" strike="noStrike">
                <a:solidFill>
                  <a:schemeClr val="dk1"/>
                </a:solidFill>
                <a:latin typeface="Ubuntu"/>
                <a:ea typeface="Ubuntu"/>
                <a:cs typeface="Ubuntu"/>
                <a:sym typeface="Ubuntu"/>
              </a:rPr>
              <a:t>(3) - Medio.</a:t>
            </a:r>
            <a:endParaRPr b="0" i="0" sz="1500" u="none" cap="none" strike="noStrike">
              <a:solidFill>
                <a:schemeClr val="dk1"/>
              </a:solidFill>
              <a:latin typeface="Ubuntu"/>
              <a:ea typeface="Ubuntu"/>
              <a:cs typeface="Ubuntu"/>
              <a:sym typeface="Ubuntu"/>
            </a:endParaRPr>
          </a:p>
          <a:p>
            <a:pPr indent="-323850" lvl="0" marL="457200" marR="0" rtl="0" algn="just">
              <a:lnSpc>
                <a:spcPct val="100000"/>
              </a:lnSpc>
              <a:spcBef>
                <a:spcPts val="0"/>
              </a:spcBef>
              <a:spcAft>
                <a:spcPts val="0"/>
              </a:spcAft>
              <a:buClr>
                <a:schemeClr val="dk1"/>
              </a:buClr>
              <a:buSzPts val="1500"/>
              <a:buFont typeface="Ubuntu"/>
              <a:buChar char="●"/>
            </a:pPr>
            <a:r>
              <a:rPr b="0" i="0" lang="es-419" sz="1500" u="none" cap="none" strike="noStrike">
                <a:solidFill>
                  <a:schemeClr val="dk1"/>
                </a:solidFill>
                <a:latin typeface="Ubuntu"/>
                <a:ea typeface="Ubuntu"/>
                <a:cs typeface="Ubuntu"/>
                <a:sym typeface="Ubuntu"/>
              </a:rPr>
              <a:t>(4) - Significativo.</a:t>
            </a:r>
            <a:endParaRPr b="0" i="0" sz="1500" u="none" cap="none" strike="noStrike">
              <a:solidFill>
                <a:schemeClr val="dk1"/>
              </a:solidFill>
              <a:latin typeface="Ubuntu"/>
              <a:ea typeface="Ubuntu"/>
              <a:cs typeface="Ubuntu"/>
              <a:sym typeface="Ubuntu"/>
            </a:endParaRPr>
          </a:p>
          <a:p>
            <a:pPr indent="-323850" lvl="0" marL="457200" marR="0" rtl="0" algn="just">
              <a:lnSpc>
                <a:spcPct val="100000"/>
              </a:lnSpc>
              <a:spcBef>
                <a:spcPts val="0"/>
              </a:spcBef>
              <a:spcAft>
                <a:spcPts val="0"/>
              </a:spcAft>
              <a:buClr>
                <a:schemeClr val="dk1"/>
              </a:buClr>
              <a:buSzPts val="1500"/>
              <a:buFont typeface="Ubuntu"/>
              <a:buChar char="●"/>
            </a:pPr>
            <a:r>
              <a:rPr b="0" i="0" lang="es-419" sz="1500" u="none" cap="none" strike="noStrike">
                <a:solidFill>
                  <a:schemeClr val="dk1"/>
                </a:solidFill>
                <a:latin typeface="Ubuntu"/>
                <a:ea typeface="Ubuntu"/>
                <a:cs typeface="Ubuntu"/>
                <a:sym typeface="Ubuntu"/>
              </a:rPr>
              <a:t>(5) - Esencial.</a:t>
            </a:r>
            <a:endParaRPr b="0" i="0" sz="1500" u="none" cap="none" strike="noStrike">
              <a:solidFill>
                <a:schemeClr val="dk1"/>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500"/>
              <a:buFont typeface="Arial"/>
              <a:buNone/>
            </a:pPr>
            <a:r>
              <a:rPr b="0" i="0" lang="es-419" sz="1500" u="none" cap="none" strike="noStrike">
                <a:solidFill>
                  <a:schemeClr val="dk1"/>
                </a:solidFill>
                <a:latin typeface="Ubuntu"/>
                <a:ea typeface="Ubuntu"/>
                <a:cs typeface="Ubuntu"/>
                <a:sym typeface="Ubuntu"/>
              </a:rPr>
              <a:t>Para posteriormente calcular el VAF con la fórmula:</a:t>
            </a:r>
            <a:endParaRPr b="0" i="0" sz="1500" u="none" cap="none" strike="noStrike">
              <a:solidFill>
                <a:schemeClr val="dk1"/>
              </a:solidFill>
              <a:latin typeface="Ubuntu"/>
              <a:ea typeface="Ubuntu"/>
              <a:cs typeface="Ubuntu"/>
              <a:sym typeface="Ubuntu"/>
            </a:endParaRPr>
          </a:p>
        </p:txBody>
      </p:sp>
      <p:pic>
        <p:nvPicPr>
          <p:cNvPr id="218" name="Google Shape;218;p22"/>
          <p:cNvPicPr preferRelativeResize="0"/>
          <p:nvPr/>
        </p:nvPicPr>
        <p:blipFill rotWithShape="1">
          <a:blip r:embed="rId3">
            <a:alphaModFix/>
          </a:blip>
          <a:srcRect b="0" l="0" r="0" t="0"/>
          <a:stretch/>
        </p:blipFill>
        <p:spPr>
          <a:xfrm>
            <a:off x="1843900" y="3762925"/>
            <a:ext cx="3039900" cy="921775"/>
          </a:xfrm>
          <a:prstGeom prst="rect">
            <a:avLst/>
          </a:prstGeom>
          <a:noFill/>
          <a:ln>
            <a:noFill/>
          </a:ln>
        </p:spPr>
      </p:pic>
      <p:sp>
        <p:nvSpPr>
          <p:cNvPr id="219" name="Google Shape;219;p22"/>
          <p:cNvSpPr txBox="1"/>
          <p:nvPr/>
        </p:nvSpPr>
        <p:spPr>
          <a:xfrm>
            <a:off x="4446600" y="4360650"/>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[ 3 ] (Manso, 2011)</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3"/>
          <p:cNvPicPr preferRelativeResize="0"/>
          <p:nvPr/>
        </p:nvPicPr>
        <p:blipFill rotWithShape="1">
          <a:blip r:embed="rId3">
            <a:alphaModFix/>
          </a:blip>
          <a:srcRect b="7941" l="10761" r="51500" t="38357"/>
          <a:stretch/>
        </p:blipFill>
        <p:spPr>
          <a:xfrm rot="5400000">
            <a:off x="2798512" y="-911714"/>
            <a:ext cx="3546973" cy="7137427"/>
          </a:xfrm>
          <a:prstGeom prst="rect">
            <a:avLst/>
          </a:prstGeom>
          <a:noFill/>
          <a:ln>
            <a:noFill/>
          </a:ln>
        </p:spPr>
      </p:pic>
      <p:sp>
        <p:nvSpPr>
          <p:cNvPr id="225" name="Google Shape;225;p23"/>
          <p:cNvSpPr txBox="1"/>
          <p:nvPr/>
        </p:nvSpPr>
        <p:spPr>
          <a:xfrm>
            <a:off x="5140700" y="4430475"/>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[ 3 ] (Manso, 2011)</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4"/>
          <p:cNvPicPr preferRelativeResize="0"/>
          <p:nvPr/>
        </p:nvPicPr>
        <p:blipFill rotWithShape="1">
          <a:blip r:embed="rId3">
            <a:alphaModFix/>
          </a:blip>
          <a:srcRect b="7941" l="48743" r="13964" t="38357"/>
          <a:stretch/>
        </p:blipFill>
        <p:spPr>
          <a:xfrm rot="5400000">
            <a:off x="2863101" y="-915049"/>
            <a:ext cx="3570199" cy="7270048"/>
          </a:xfrm>
          <a:prstGeom prst="rect">
            <a:avLst/>
          </a:prstGeom>
          <a:noFill/>
          <a:ln>
            <a:noFill/>
          </a:ln>
        </p:spPr>
      </p:pic>
      <p:sp>
        <p:nvSpPr>
          <p:cNvPr id="231" name="Google Shape;231;p24"/>
          <p:cNvSpPr txBox="1"/>
          <p:nvPr/>
        </p:nvSpPr>
        <p:spPr>
          <a:xfrm>
            <a:off x="5241150" y="4505075"/>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[ 3 ] (Manso, 2011)</a:t>
            </a:r>
            <a:endParaRPr b="1" i="1" sz="1200" u="none" cap="none" strike="noStrike">
              <a:solidFill>
                <a:srgbClr val="000000"/>
              </a:solidFill>
              <a:latin typeface="Arial"/>
              <a:ea typeface="Arial"/>
              <a:cs typeface="Arial"/>
              <a:sym typeface="Arial"/>
            </a:endParaRPr>
          </a:p>
        </p:txBody>
      </p:sp>
      <p:sp>
        <p:nvSpPr>
          <p:cNvPr id="232" name="Google Shape;232;p24"/>
          <p:cNvSpPr txBox="1"/>
          <p:nvPr/>
        </p:nvSpPr>
        <p:spPr>
          <a:xfrm>
            <a:off x="4273650" y="1012975"/>
            <a:ext cx="1132200" cy="220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800"/>
              <a:buFont typeface="Arial"/>
              <a:buNone/>
            </a:pPr>
            <a:r>
              <a:t/>
            </a:r>
            <a:endParaRPr b="1" i="0" sz="800" u="none" cap="none" strike="noStrike">
              <a:solidFill>
                <a:srgbClr val="000000"/>
              </a:solidFill>
              <a:latin typeface="Calibri"/>
              <a:ea typeface="Calibri"/>
              <a:cs typeface="Calibri"/>
              <a:sym typeface="Calibri"/>
            </a:endParaRPr>
          </a:p>
        </p:txBody>
      </p:sp>
      <p:sp>
        <p:nvSpPr>
          <p:cNvPr id="233" name="Google Shape;233;p24"/>
          <p:cNvSpPr txBox="1"/>
          <p:nvPr/>
        </p:nvSpPr>
        <p:spPr>
          <a:xfrm>
            <a:off x="4197100" y="1036800"/>
            <a:ext cx="949800" cy="220800"/>
          </a:xfrm>
          <a:prstGeom prst="rect">
            <a:avLst/>
          </a:prstGeom>
          <a:noFill/>
          <a:ln>
            <a:noFill/>
          </a:ln>
        </p:spPr>
        <p:txBody>
          <a:bodyPr anchorCtr="0" anchor="ctr" bIns="91425" lIns="91425" spcFirstLastPara="1" rIns="91425" wrap="square" tIns="91425">
            <a:noAutofit/>
          </a:bodyPr>
          <a:lstStyle/>
          <a:p>
            <a:pPr indent="0" lvl="0" marL="0" marR="0" rtl="0" algn="r">
              <a:lnSpc>
                <a:spcPct val="50000"/>
              </a:lnSpc>
              <a:spcBef>
                <a:spcPts val="0"/>
              </a:spcBef>
              <a:spcAft>
                <a:spcPts val="0"/>
              </a:spcAft>
              <a:buClr>
                <a:srgbClr val="000000"/>
              </a:buClr>
              <a:buSzPts val="1200"/>
              <a:buFont typeface="Arial"/>
              <a:buNone/>
            </a:pPr>
            <a:r>
              <a:rPr b="1" i="0" lang="es-419" sz="1200" u="none" cap="none" strike="noStrike">
                <a:solidFill>
                  <a:srgbClr val="000000"/>
                </a:solidFill>
                <a:latin typeface="Calibri"/>
                <a:ea typeface="Calibri"/>
                <a:cs typeface="Calibri"/>
                <a:sym typeface="Calibri"/>
              </a:rPr>
              <a:t>Archivos</a:t>
            </a:r>
            <a:endParaRPr b="1"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5"/>
          <p:cNvPicPr preferRelativeResize="0"/>
          <p:nvPr/>
        </p:nvPicPr>
        <p:blipFill rotWithShape="1">
          <a:blip r:embed="rId3">
            <a:alphaModFix/>
          </a:blip>
          <a:srcRect b="0" l="0" r="0" t="0"/>
          <a:stretch/>
        </p:blipFill>
        <p:spPr>
          <a:xfrm>
            <a:off x="619850" y="1744425"/>
            <a:ext cx="7904300" cy="1825150"/>
          </a:xfrm>
          <a:prstGeom prst="rect">
            <a:avLst/>
          </a:prstGeom>
          <a:noFill/>
          <a:ln>
            <a:noFill/>
          </a:ln>
        </p:spPr>
      </p:pic>
      <p:sp>
        <p:nvSpPr>
          <p:cNvPr id="239" name="Google Shape;239;p25"/>
          <p:cNvSpPr txBox="1"/>
          <p:nvPr/>
        </p:nvSpPr>
        <p:spPr>
          <a:xfrm>
            <a:off x="1486800" y="794250"/>
            <a:ext cx="6170400" cy="415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1000"/>
              </a:spcAft>
              <a:buClr>
                <a:srgbClr val="000000"/>
              </a:buClr>
              <a:buSzPts val="1500"/>
              <a:buFont typeface="Arial"/>
              <a:buNone/>
            </a:pPr>
            <a:r>
              <a:rPr b="0" i="0" lang="es-419" sz="1500" u="none" cap="none" strike="noStrike">
                <a:solidFill>
                  <a:srgbClr val="000000"/>
                </a:solidFill>
                <a:latin typeface="Ubuntu"/>
                <a:ea typeface="Ubuntu"/>
                <a:cs typeface="Ubuntu"/>
                <a:sym typeface="Ubuntu"/>
              </a:rPr>
              <a:t>Tabla de peso de los atributos del FPA, según el modelo COCOMO II:</a:t>
            </a:r>
            <a:endParaRPr b="0" i="0" sz="1500" u="none" cap="none" strike="noStrike">
              <a:solidFill>
                <a:schemeClr val="dk1"/>
              </a:solidFill>
              <a:latin typeface="Ubuntu"/>
              <a:ea typeface="Ubuntu"/>
              <a:cs typeface="Ubuntu"/>
              <a:sym typeface="Ubuntu"/>
            </a:endParaRPr>
          </a:p>
        </p:txBody>
      </p:sp>
      <p:sp>
        <p:nvSpPr>
          <p:cNvPr id="240" name="Google Shape;240;p25"/>
          <p:cNvSpPr txBox="1"/>
          <p:nvPr/>
        </p:nvSpPr>
        <p:spPr>
          <a:xfrm>
            <a:off x="3342150" y="2524400"/>
            <a:ext cx="539400" cy="145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900"/>
              <a:buFont typeface="Arial"/>
              <a:buNone/>
            </a:pPr>
            <a:r>
              <a:t/>
            </a:r>
            <a:endParaRPr b="1" i="0" sz="900" u="none" cap="none" strike="noStrike">
              <a:solidFill>
                <a:srgbClr val="000000"/>
              </a:solidFill>
              <a:latin typeface="Calibri"/>
              <a:ea typeface="Calibri"/>
              <a:cs typeface="Calibri"/>
              <a:sym typeface="Calibri"/>
            </a:endParaRPr>
          </a:p>
        </p:txBody>
      </p:sp>
      <p:sp>
        <p:nvSpPr>
          <p:cNvPr id="241" name="Google Shape;241;p25"/>
          <p:cNvSpPr txBox="1"/>
          <p:nvPr/>
        </p:nvSpPr>
        <p:spPr>
          <a:xfrm>
            <a:off x="3261000" y="2524400"/>
            <a:ext cx="701700" cy="220800"/>
          </a:xfrm>
          <a:prstGeom prst="rect">
            <a:avLst/>
          </a:prstGeom>
          <a:no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1100"/>
              <a:buFont typeface="Arial"/>
              <a:buNone/>
            </a:pPr>
            <a:r>
              <a:rPr b="1" i="0" lang="es-419" sz="1100" u="none" cap="none" strike="noStrike">
                <a:solidFill>
                  <a:srgbClr val="000000"/>
                </a:solidFill>
                <a:latin typeface="Calibri"/>
                <a:ea typeface="Calibri"/>
                <a:cs typeface="Calibri"/>
                <a:sym typeface="Calibri"/>
              </a:rPr>
              <a:t>Archivos</a:t>
            </a:r>
            <a:endParaRPr b="1" i="0" sz="1100" u="none" cap="none" strike="noStrike">
              <a:solidFill>
                <a:srgbClr val="000000"/>
              </a:solidFill>
              <a:latin typeface="Calibri"/>
              <a:ea typeface="Calibri"/>
              <a:cs typeface="Calibri"/>
              <a:sym typeface="Calibri"/>
            </a:endParaRPr>
          </a:p>
        </p:txBody>
      </p:sp>
      <p:sp>
        <p:nvSpPr>
          <p:cNvPr id="242" name="Google Shape;242;p25"/>
          <p:cNvSpPr txBox="1"/>
          <p:nvPr/>
        </p:nvSpPr>
        <p:spPr>
          <a:xfrm>
            <a:off x="5913900" y="2524400"/>
            <a:ext cx="539400" cy="145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900"/>
              <a:buFont typeface="Arial"/>
              <a:buNone/>
            </a:pPr>
            <a:r>
              <a:t/>
            </a:r>
            <a:endParaRPr b="1" i="0" sz="900" u="none" cap="none" strike="noStrike">
              <a:solidFill>
                <a:srgbClr val="000000"/>
              </a:solidFill>
              <a:latin typeface="Calibri"/>
              <a:ea typeface="Calibri"/>
              <a:cs typeface="Calibri"/>
              <a:sym typeface="Calibri"/>
            </a:endParaRPr>
          </a:p>
        </p:txBody>
      </p:sp>
      <p:sp>
        <p:nvSpPr>
          <p:cNvPr id="243" name="Google Shape;243;p25"/>
          <p:cNvSpPr txBox="1"/>
          <p:nvPr/>
        </p:nvSpPr>
        <p:spPr>
          <a:xfrm>
            <a:off x="1137125" y="1871925"/>
            <a:ext cx="701700" cy="2208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900"/>
              <a:buFont typeface="Arial"/>
              <a:buNone/>
            </a:pPr>
            <a:r>
              <a:t/>
            </a:r>
            <a:endParaRPr b="1" i="0" sz="900" u="none" cap="none" strike="noStrike">
              <a:solidFill>
                <a:srgbClr val="000000"/>
              </a:solidFill>
              <a:latin typeface="Calibri"/>
              <a:ea typeface="Calibri"/>
              <a:cs typeface="Calibri"/>
              <a:sym typeface="Calibri"/>
            </a:endParaRPr>
          </a:p>
        </p:txBody>
      </p:sp>
      <p:sp>
        <p:nvSpPr>
          <p:cNvPr id="244" name="Google Shape;244;p25"/>
          <p:cNvSpPr txBox="1"/>
          <p:nvPr/>
        </p:nvSpPr>
        <p:spPr>
          <a:xfrm>
            <a:off x="5832750" y="2524400"/>
            <a:ext cx="701700" cy="220800"/>
          </a:xfrm>
          <a:prstGeom prst="rect">
            <a:avLst/>
          </a:prstGeom>
          <a:no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1100"/>
              <a:buFont typeface="Arial"/>
              <a:buNone/>
            </a:pPr>
            <a:r>
              <a:rPr b="1" i="0" lang="es-419" sz="1100" u="none" cap="none" strike="noStrike">
                <a:solidFill>
                  <a:srgbClr val="000000"/>
                </a:solidFill>
                <a:latin typeface="Calibri"/>
                <a:ea typeface="Calibri"/>
                <a:cs typeface="Calibri"/>
                <a:sym typeface="Calibri"/>
              </a:rPr>
              <a:t>Archivos</a:t>
            </a:r>
            <a:endParaRPr b="1" i="0" sz="1100" u="none" cap="none" strike="noStrike">
              <a:solidFill>
                <a:srgbClr val="000000"/>
              </a:solidFill>
              <a:latin typeface="Calibri"/>
              <a:ea typeface="Calibri"/>
              <a:cs typeface="Calibri"/>
              <a:sym typeface="Calibri"/>
            </a:endParaRPr>
          </a:p>
        </p:txBody>
      </p:sp>
      <p:sp>
        <p:nvSpPr>
          <p:cNvPr id="245" name="Google Shape;245;p25"/>
          <p:cNvSpPr txBox="1"/>
          <p:nvPr/>
        </p:nvSpPr>
        <p:spPr>
          <a:xfrm>
            <a:off x="918050" y="2067200"/>
            <a:ext cx="701700" cy="220800"/>
          </a:xfrm>
          <a:prstGeom prst="rect">
            <a:avLst/>
          </a:prstGeom>
          <a:solidFill>
            <a:srgbClr val="999999"/>
          </a:solid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900"/>
              <a:buFont typeface="Arial"/>
              <a:buNone/>
            </a:pPr>
            <a:r>
              <a:t/>
            </a:r>
            <a:endParaRPr b="1" i="0" sz="900" u="none" cap="none" strike="noStrike">
              <a:solidFill>
                <a:srgbClr val="000000"/>
              </a:solidFill>
              <a:latin typeface="Calibri"/>
              <a:ea typeface="Calibri"/>
              <a:cs typeface="Calibri"/>
              <a:sym typeface="Calibri"/>
            </a:endParaRPr>
          </a:p>
        </p:txBody>
      </p:sp>
      <p:sp>
        <p:nvSpPr>
          <p:cNvPr id="246" name="Google Shape;246;p25"/>
          <p:cNvSpPr txBox="1"/>
          <p:nvPr/>
        </p:nvSpPr>
        <p:spPr>
          <a:xfrm>
            <a:off x="1137125" y="1895750"/>
            <a:ext cx="800700" cy="220800"/>
          </a:xfrm>
          <a:prstGeom prst="rect">
            <a:avLst/>
          </a:prstGeom>
          <a:no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1300"/>
              <a:buFont typeface="Arial"/>
              <a:buNone/>
            </a:pPr>
            <a:r>
              <a:rPr b="1" i="0" lang="es-419" sz="1300" u="none" cap="none" strike="noStrike">
                <a:solidFill>
                  <a:srgbClr val="000000"/>
                </a:solidFill>
                <a:latin typeface="Calibri"/>
                <a:ea typeface="Calibri"/>
                <a:cs typeface="Calibri"/>
                <a:sym typeface="Calibri"/>
              </a:rPr>
              <a:t>Archivos</a:t>
            </a:r>
            <a:endParaRPr b="1" i="0" sz="1300" u="none" cap="none" strike="noStrike">
              <a:solidFill>
                <a:srgbClr val="000000"/>
              </a:solidFill>
              <a:latin typeface="Calibri"/>
              <a:ea typeface="Calibri"/>
              <a:cs typeface="Calibri"/>
              <a:sym typeface="Calibri"/>
            </a:endParaRPr>
          </a:p>
        </p:txBody>
      </p:sp>
      <p:sp>
        <p:nvSpPr>
          <p:cNvPr id="247" name="Google Shape;247;p25"/>
          <p:cNvSpPr txBox="1"/>
          <p:nvPr/>
        </p:nvSpPr>
        <p:spPr>
          <a:xfrm>
            <a:off x="894225" y="2092725"/>
            <a:ext cx="800700" cy="220800"/>
          </a:xfrm>
          <a:prstGeom prst="rect">
            <a:avLst/>
          </a:prstGeom>
          <a:no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1300"/>
              <a:buFont typeface="Arial"/>
              <a:buNone/>
            </a:pPr>
            <a:r>
              <a:rPr b="1" i="0" lang="es-419" sz="1300" u="none" cap="none" strike="noStrike">
                <a:solidFill>
                  <a:srgbClr val="000000"/>
                </a:solidFill>
                <a:latin typeface="Calibri"/>
                <a:ea typeface="Calibri"/>
                <a:cs typeface="Calibri"/>
                <a:sym typeface="Calibri"/>
              </a:rPr>
              <a:t>Archivos</a:t>
            </a:r>
            <a:endParaRPr b="1" i="0" sz="13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nvSpPr>
        <p:spPr>
          <a:xfrm>
            <a:off x="715350" y="775775"/>
            <a:ext cx="7713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s-419" sz="1600" u="none" cap="none" strike="noStrike">
                <a:solidFill>
                  <a:srgbClr val="000000"/>
                </a:solidFill>
                <a:latin typeface="Ubuntu"/>
                <a:ea typeface="Ubuntu"/>
                <a:cs typeface="Ubuntu"/>
                <a:sym typeface="Ubuntu"/>
              </a:rPr>
              <a:t>Conteo de FPA:</a:t>
            </a:r>
            <a:endParaRPr b="0" i="0" sz="1600" u="none" cap="none" strike="noStrike">
              <a:solidFill>
                <a:srgbClr val="000000"/>
              </a:solidFill>
              <a:latin typeface="Ubuntu"/>
              <a:ea typeface="Ubuntu"/>
              <a:cs typeface="Ubuntu"/>
              <a:sym typeface="Ubuntu"/>
            </a:endParaRPr>
          </a:p>
        </p:txBody>
      </p:sp>
      <p:grpSp>
        <p:nvGrpSpPr>
          <p:cNvPr id="253" name="Google Shape;253;p26"/>
          <p:cNvGrpSpPr/>
          <p:nvPr/>
        </p:nvGrpSpPr>
        <p:grpSpPr>
          <a:xfrm>
            <a:off x="822800" y="1252600"/>
            <a:ext cx="7498401" cy="3365825"/>
            <a:chOff x="822800" y="1252600"/>
            <a:chExt cx="7498401" cy="3365825"/>
          </a:xfrm>
        </p:grpSpPr>
        <p:pic>
          <p:nvPicPr>
            <p:cNvPr id="254" name="Google Shape;254;p26"/>
            <p:cNvPicPr preferRelativeResize="0"/>
            <p:nvPr/>
          </p:nvPicPr>
          <p:blipFill rotWithShape="1">
            <a:blip r:embed="rId3">
              <a:alphaModFix/>
            </a:blip>
            <a:srcRect b="30958" l="0" r="0" t="0"/>
            <a:stretch/>
          </p:blipFill>
          <p:spPr>
            <a:xfrm>
              <a:off x="822800" y="1252601"/>
              <a:ext cx="7498401" cy="2323825"/>
            </a:xfrm>
            <a:prstGeom prst="rect">
              <a:avLst/>
            </a:prstGeom>
            <a:noFill/>
            <a:ln>
              <a:noFill/>
            </a:ln>
          </p:spPr>
        </p:pic>
        <p:pic>
          <p:nvPicPr>
            <p:cNvPr id="255" name="Google Shape;255;p26"/>
            <p:cNvPicPr preferRelativeResize="0"/>
            <p:nvPr/>
          </p:nvPicPr>
          <p:blipFill rotWithShape="1">
            <a:blip r:embed="rId3">
              <a:alphaModFix/>
            </a:blip>
            <a:srcRect b="0" l="45426" r="0" t="0"/>
            <a:stretch/>
          </p:blipFill>
          <p:spPr>
            <a:xfrm>
              <a:off x="4229175" y="1252600"/>
              <a:ext cx="4092025" cy="3365825"/>
            </a:xfrm>
            <a:prstGeom prst="rect">
              <a:avLst/>
            </a:prstGeom>
            <a:noFill/>
            <a:ln>
              <a:noFill/>
            </a:ln>
          </p:spPr>
        </p:pic>
      </p:grpSp>
      <p:sp>
        <p:nvSpPr>
          <p:cNvPr id="256" name="Google Shape;256;p26"/>
          <p:cNvSpPr txBox="1"/>
          <p:nvPr/>
        </p:nvSpPr>
        <p:spPr>
          <a:xfrm>
            <a:off x="822800" y="3622825"/>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[ 3 ] (Manso, 2011)</a:t>
            </a:r>
            <a:endParaRPr b="1" i="1" sz="1200" u="none" cap="none" strike="noStrike">
              <a:solidFill>
                <a:srgbClr val="000000"/>
              </a:solidFill>
              <a:latin typeface="Arial"/>
              <a:ea typeface="Arial"/>
              <a:cs typeface="Arial"/>
              <a:sym typeface="Arial"/>
            </a:endParaRPr>
          </a:p>
        </p:txBody>
      </p:sp>
      <p:sp>
        <p:nvSpPr>
          <p:cNvPr id="257" name="Google Shape;257;p26"/>
          <p:cNvSpPr txBox="1"/>
          <p:nvPr/>
        </p:nvSpPr>
        <p:spPr>
          <a:xfrm>
            <a:off x="932325" y="2956075"/>
            <a:ext cx="631200" cy="220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900"/>
              <a:buFont typeface="Arial"/>
              <a:buNone/>
            </a:pPr>
            <a:r>
              <a:t/>
            </a:r>
            <a:endParaRPr b="1" i="0" sz="900" u="none" cap="none" strike="noStrike">
              <a:solidFill>
                <a:srgbClr val="000000"/>
              </a:solidFill>
              <a:latin typeface="Calibri"/>
              <a:ea typeface="Calibri"/>
              <a:cs typeface="Calibri"/>
              <a:sym typeface="Calibri"/>
            </a:endParaRPr>
          </a:p>
        </p:txBody>
      </p:sp>
      <p:sp>
        <p:nvSpPr>
          <p:cNvPr id="258" name="Google Shape;258;p26"/>
          <p:cNvSpPr txBox="1"/>
          <p:nvPr/>
        </p:nvSpPr>
        <p:spPr>
          <a:xfrm>
            <a:off x="855775" y="2979900"/>
            <a:ext cx="949800" cy="220800"/>
          </a:xfrm>
          <a:prstGeom prst="rect">
            <a:avLst/>
          </a:prstGeom>
          <a:no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1300"/>
              <a:buFont typeface="Arial"/>
              <a:buNone/>
            </a:pPr>
            <a:r>
              <a:rPr b="1" i="0" lang="es-419" sz="1300" u="none" cap="none" strike="noStrike">
                <a:solidFill>
                  <a:srgbClr val="000000"/>
                </a:solidFill>
                <a:latin typeface="Calibri"/>
                <a:ea typeface="Calibri"/>
                <a:cs typeface="Calibri"/>
                <a:sym typeface="Calibri"/>
              </a:rPr>
              <a:t>Archivos</a:t>
            </a:r>
            <a:endParaRPr b="1" i="0" sz="1300" u="none" cap="none" strike="noStrike">
              <a:solidFill>
                <a:srgbClr val="000000"/>
              </a:solidFill>
              <a:latin typeface="Calibri"/>
              <a:ea typeface="Calibri"/>
              <a:cs typeface="Calibri"/>
              <a:sym typeface="Calibri"/>
            </a:endParaRPr>
          </a:p>
        </p:txBody>
      </p:sp>
      <p:sp>
        <p:nvSpPr>
          <p:cNvPr id="259" name="Google Shape;259;p26"/>
          <p:cNvSpPr txBox="1"/>
          <p:nvPr/>
        </p:nvSpPr>
        <p:spPr>
          <a:xfrm>
            <a:off x="932325" y="3279925"/>
            <a:ext cx="631200" cy="220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900"/>
              <a:buFont typeface="Arial"/>
              <a:buNone/>
            </a:pPr>
            <a:r>
              <a:t/>
            </a:r>
            <a:endParaRPr b="1" i="0" sz="900" u="none" cap="none" strike="noStrike">
              <a:solidFill>
                <a:srgbClr val="000000"/>
              </a:solidFill>
              <a:latin typeface="Calibri"/>
              <a:ea typeface="Calibri"/>
              <a:cs typeface="Calibri"/>
              <a:sym typeface="Calibri"/>
            </a:endParaRPr>
          </a:p>
        </p:txBody>
      </p:sp>
      <p:sp>
        <p:nvSpPr>
          <p:cNvPr id="260" name="Google Shape;260;p26"/>
          <p:cNvSpPr txBox="1"/>
          <p:nvPr/>
        </p:nvSpPr>
        <p:spPr>
          <a:xfrm>
            <a:off x="855775" y="3279925"/>
            <a:ext cx="949800" cy="220800"/>
          </a:xfrm>
          <a:prstGeom prst="rect">
            <a:avLst/>
          </a:prstGeom>
          <a:noFill/>
          <a:ln>
            <a:noFill/>
          </a:ln>
        </p:spPr>
        <p:txBody>
          <a:bodyPr anchorCtr="0" anchor="ctr" bIns="91425" lIns="91425" spcFirstLastPara="1" rIns="91425" wrap="square" tIns="91425">
            <a:noAutofit/>
          </a:bodyPr>
          <a:lstStyle/>
          <a:p>
            <a:pPr indent="0" lvl="0" marL="0" marR="0" rtl="0" algn="l">
              <a:lnSpc>
                <a:spcPct val="50000"/>
              </a:lnSpc>
              <a:spcBef>
                <a:spcPts val="0"/>
              </a:spcBef>
              <a:spcAft>
                <a:spcPts val="0"/>
              </a:spcAft>
              <a:buClr>
                <a:srgbClr val="000000"/>
              </a:buClr>
              <a:buSzPts val="1300"/>
              <a:buFont typeface="Arial"/>
              <a:buNone/>
            </a:pPr>
            <a:r>
              <a:rPr b="1" i="0" lang="es-419" sz="1300" u="none" cap="none" strike="noStrike">
                <a:solidFill>
                  <a:srgbClr val="000000"/>
                </a:solidFill>
                <a:latin typeface="Calibri"/>
                <a:ea typeface="Calibri"/>
                <a:cs typeface="Calibri"/>
                <a:sym typeface="Calibri"/>
              </a:rPr>
              <a:t>Archivos</a:t>
            </a:r>
            <a:endParaRPr b="1" i="0" sz="13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a:hlinkClick action="ppaction://hlinksldjump" r:id="rId3"/>
          </p:cNvPr>
          <p:cNvSpPr txBox="1"/>
          <p:nvPr/>
        </p:nvSpPr>
        <p:spPr>
          <a:xfrm>
            <a:off x="1797000" y="457825"/>
            <a:ext cx="5550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s-419" sz="3000" u="none" cap="none" strike="noStrike">
                <a:solidFill>
                  <a:srgbClr val="000000"/>
                </a:solidFill>
                <a:latin typeface="Ubuntu Medium"/>
                <a:ea typeface="Ubuntu Medium"/>
                <a:cs typeface="Ubuntu Medium"/>
                <a:sym typeface="Ubuntu Medium"/>
              </a:rPr>
              <a:t>&lt;Ejemplo&gt;</a:t>
            </a:r>
            <a:endParaRPr b="0" i="0" sz="3000" u="none" cap="none" strike="noStrike">
              <a:solidFill>
                <a:srgbClr val="000000"/>
              </a:solidFill>
              <a:latin typeface="Ubuntu Medium"/>
              <a:ea typeface="Ubuntu Medium"/>
              <a:cs typeface="Ubuntu Medium"/>
              <a:sym typeface="Ubuntu Medium"/>
            </a:endParaRPr>
          </a:p>
        </p:txBody>
      </p:sp>
      <p:sp>
        <p:nvSpPr>
          <p:cNvPr id="266" name="Google Shape;266;p27"/>
          <p:cNvSpPr txBox="1"/>
          <p:nvPr/>
        </p:nvSpPr>
        <p:spPr>
          <a:xfrm>
            <a:off x="697800" y="1104325"/>
            <a:ext cx="7748400" cy="1467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s-419" sz="1500" u="none" cap="none" strike="noStrike">
                <a:solidFill>
                  <a:srgbClr val="000000"/>
                </a:solidFill>
                <a:latin typeface="Ubuntu"/>
                <a:ea typeface="Ubuntu"/>
                <a:cs typeface="Ubuntu"/>
                <a:sym typeface="Ubuntu"/>
              </a:rPr>
              <a:t>Ejemplo práctico de medición de FPs, dentro de la búsqueda de Google. Donde se limitará a la caja de búsqueda.</a:t>
            </a:r>
            <a:endParaRPr b="0" i="0" sz="1500" u="none" cap="none" strike="noStrike">
              <a:solidFill>
                <a:srgbClr val="000000"/>
              </a:solidFill>
              <a:latin typeface="Ubuntu"/>
              <a:ea typeface="Ubuntu"/>
              <a:cs typeface="Ubuntu"/>
              <a:sym typeface="Ubuntu"/>
            </a:endParaRPr>
          </a:p>
          <a:p>
            <a:pPr indent="0" lvl="0" marL="0" marR="0" rtl="0" algn="just">
              <a:lnSpc>
                <a:spcPct val="100000"/>
              </a:lnSpc>
              <a:spcBef>
                <a:spcPts val="1000"/>
              </a:spcBef>
              <a:spcAft>
                <a:spcPts val="1000"/>
              </a:spcAft>
              <a:buClr>
                <a:srgbClr val="000000"/>
              </a:buClr>
              <a:buSzPts val="1500"/>
              <a:buFont typeface="Arial"/>
              <a:buNone/>
            </a:pPr>
            <a:r>
              <a:rPr b="0" i="0" lang="es-419" sz="1500" u="none" cap="none" strike="noStrike">
                <a:solidFill>
                  <a:srgbClr val="000000"/>
                </a:solidFill>
                <a:latin typeface="Ubuntu"/>
                <a:ea typeface="Ubuntu"/>
                <a:cs typeface="Ubuntu"/>
                <a:sym typeface="Ubuntu"/>
              </a:rPr>
              <a:t>La caja de búsqueda de google puede tener muchas funcionalidades, no se podría medir a detalle, debido a que su código es interno de la empresa, pero podemos hacer un análisis y medir lo que se muestra, lo que devuelve y lo que podemos observar.</a:t>
            </a:r>
            <a:endParaRPr b="0" i="0" sz="1500" u="none" cap="none" strike="noStrike">
              <a:solidFill>
                <a:srgbClr val="000000"/>
              </a:solidFill>
              <a:latin typeface="Ubuntu"/>
              <a:ea typeface="Ubuntu"/>
              <a:cs typeface="Ubuntu"/>
              <a:sym typeface="Ubuntu"/>
            </a:endParaRPr>
          </a:p>
        </p:txBody>
      </p:sp>
      <p:pic>
        <p:nvPicPr>
          <p:cNvPr descr=" Búsqueda Google&lt;[/imagen]&#10;&lt;/center&gt;&lt;/p&gt;&#10;&lt;p&gt;&lt;center&gt;&lt;br /&gt;&#10;[imagen url=" id="267" name="Google Shape;267;p27"/>
          <p:cNvPicPr preferRelativeResize="0"/>
          <p:nvPr/>
        </p:nvPicPr>
        <p:blipFill rotWithShape="1">
          <a:blip r:embed="rId4">
            <a:alphaModFix/>
          </a:blip>
          <a:srcRect b="0" l="0" r="0" t="10498"/>
          <a:stretch/>
        </p:blipFill>
        <p:spPr>
          <a:xfrm>
            <a:off x="1942888" y="2657000"/>
            <a:ext cx="5258224" cy="2029100"/>
          </a:xfrm>
          <a:prstGeom prst="rect">
            <a:avLst/>
          </a:prstGeom>
          <a:noFill/>
          <a:ln>
            <a:noFill/>
          </a:ln>
        </p:spPr>
      </p:pic>
      <p:sp>
        <p:nvSpPr>
          <p:cNvPr id="268" name="Google Shape;268;p27"/>
          <p:cNvSpPr txBox="1"/>
          <p:nvPr/>
        </p:nvSpPr>
        <p:spPr>
          <a:xfrm>
            <a:off x="5288425" y="2571625"/>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1" i="1" lang="es-419" sz="1200" u="none" cap="none" strike="noStrike">
                <a:solidFill>
                  <a:schemeClr val="dk1"/>
                </a:solidFill>
                <a:latin typeface="Arial"/>
                <a:ea typeface="Arial"/>
                <a:cs typeface="Arial"/>
                <a:sym typeface="Arial"/>
              </a:rPr>
              <a:t>[ 4 ] (Gómez, J., 2013)</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nvSpPr>
        <p:spPr>
          <a:xfrm>
            <a:off x="1308750" y="868100"/>
            <a:ext cx="6526500" cy="2160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s-419" sz="1500" u="none" cap="none" strike="noStrike">
                <a:solidFill>
                  <a:srgbClr val="000000"/>
                </a:solidFill>
                <a:latin typeface="Ubuntu"/>
                <a:ea typeface="Ubuntu"/>
                <a:cs typeface="Ubuntu"/>
                <a:sym typeface="Ubuntu"/>
              </a:rPr>
              <a:t>Dentro del funcionamiento de la ventana de búsqueda de google, podemos encontrar dos características principales:</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Buscar con Google</a:t>
            </a:r>
            <a:r>
              <a:rPr b="1" i="0" lang="es-419" sz="1500" u="none" cap="none" strike="noStrike">
                <a:solidFill>
                  <a:srgbClr val="000000"/>
                </a:solidFill>
                <a:latin typeface="Ubuntu"/>
                <a:ea typeface="Ubuntu"/>
                <a:cs typeface="Ubuntu"/>
                <a:sym typeface="Ubuntu"/>
              </a:rPr>
              <a:t>: </a:t>
            </a:r>
            <a:r>
              <a:rPr b="0" i="0" lang="es-419" sz="1500" u="none" cap="none" strike="noStrike">
                <a:solidFill>
                  <a:srgbClr val="000000"/>
                </a:solidFill>
                <a:latin typeface="Ubuntu"/>
                <a:ea typeface="Ubuntu"/>
                <a:cs typeface="Ubuntu"/>
                <a:sym typeface="Ubuntu"/>
              </a:rPr>
              <a:t>Cuando pulsamos sobre esta opción se busca el texto que se haya introducido en la caja de texto siguiendo el algoritmo de Google y nos devuelve los resultados encontrados.</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Voy a tener suerte</a:t>
            </a:r>
            <a:r>
              <a:rPr b="1" i="0" lang="es-419" sz="1500" u="none" cap="none" strike="noStrike">
                <a:solidFill>
                  <a:srgbClr val="000000"/>
                </a:solidFill>
                <a:latin typeface="Ubuntu"/>
                <a:ea typeface="Ubuntu"/>
                <a:cs typeface="Ubuntu"/>
                <a:sym typeface="Ubuntu"/>
              </a:rPr>
              <a:t>:</a:t>
            </a:r>
            <a:r>
              <a:rPr b="0" i="0" lang="es-419" sz="1500" u="none" cap="none" strike="noStrike">
                <a:solidFill>
                  <a:srgbClr val="000000"/>
                </a:solidFill>
                <a:latin typeface="Ubuntu"/>
                <a:ea typeface="Ubuntu"/>
                <a:cs typeface="Ubuntu"/>
                <a:sym typeface="Ubuntu"/>
              </a:rPr>
              <a:t> En este caso se realiza la misma búsqueda que en el caso anterior, pero en lugar de mostrar la lista de resultados encontrados se navega directamente hacia el primero de ellos.</a:t>
            </a:r>
            <a:endParaRPr b="0" i="0" sz="1500" u="none" cap="none" strike="noStrike">
              <a:solidFill>
                <a:srgbClr val="000000"/>
              </a:solidFill>
              <a:latin typeface="Ubuntu"/>
              <a:ea typeface="Ubuntu"/>
              <a:cs typeface="Ubuntu"/>
              <a:sym typeface="Ubuntu"/>
            </a:endParaRPr>
          </a:p>
        </p:txBody>
      </p:sp>
      <p:pic>
        <p:nvPicPr>
          <p:cNvPr id="274" name="Google Shape;274;p28"/>
          <p:cNvPicPr preferRelativeResize="0"/>
          <p:nvPr/>
        </p:nvPicPr>
        <p:blipFill rotWithShape="1">
          <a:blip r:embed="rId3">
            <a:alphaModFix/>
          </a:blip>
          <a:srcRect b="12960" l="4027" r="4026" t="4223"/>
          <a:stretch/>
        </p:blipFill>
        <p:spPr>
          <a:xfrm>
            <a:off x="1682150" y="3143150"/>
            <a:ext cx="5779700" cy="1089325"/>
          </a:xfrm>
          <a:prstGeom prst="rect">
            <a:avLst/>
          </a:prstGeom>
          <a:noFill/>
          <a:ln>
            <a:noFill/>
          </a:ln>
        </p:spPr>
      </p:pic>
      <p:sp>
        <p:nvSpPr>
          <p:cNvPr id="275" name="Google Shape;275;p28"/>
          <p:cNvSpPr txBox="1"/>
          <p:nvPr/>
        </p:nvSpPr>
        <p:spPr>
          <a:xfrm>
            <a:off x="4461850" y="4299900"/>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1" i="1" lang="es-419" sz="1200" u="none" cap="none" strike="noStrike">
                <a:solidFill>
                  <a:schemeClr val="dk1"/>
                </a:solidFill>
                <a:latin typeface="Arial"/>
                <a:ea typeface="Arial"/>
                <a:cs typeface="Arial"/>
                <a:sym typeface="Arial"/>
              </a:rPr>
              <a:t>[ 4 ] (Gómez, J., 2013)</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p:nvPr/>
        </p:nvSpPr>
        <p:spPr>
          <a:xfrm>
            <a:off x="0" y="0"/>
            <a:ext cx="9144000" cy="3681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1" name="Google Shape;281;p29"/>
          <p:cNvSpPr txBox="1"/>
          <p:nvPr/>
        </p:nvSpPr>
        <p:spPr>
          <a:xfrm>
            <a:off x="170600" y="118925"/>
            <a:ext cx="6004500" cy="4725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s-419" sz="1500" u="none" cap="none" strike="noStrike">
                <a:solidFill>
                  <a:srgbClr val="000000"/>
                </a:solidFill>
                <a:latin typeface="Ubuntu"/>
                <a:ea typeface="Ubuntu"/>
                <a:cs typeface="Ubuntu"/>
                <a:sym typeface="Ubuntu"/>
              </a:rPr>
              <a:t>Ahora bien, dentro del ejemplo práctico de medición, vamos a centrarnos en identificar los procesos elementales o funciones transaccionales (</a:t>
            </a:r>
            <a:r>
              <a:rPr b="0" i="0" lang="es-419" sz="1500" u="none" cap="none" strike="noStrike">
                <a:solidFill>
                  <a:srgbClr val="000000"/>
                </a:solidFill>
                <a:highlight>
                  <a:srgbClr val="B6D7A8"/>
                </a:highlight>
                <a:latin typeface="Ubuntu"/>
                <a:ea typeface="Ubuntu"/>
                <a:cs typeface="Ubuntu"/>
                <a:sym typeface="Ubuntu"/>
              </a:rPr>
              <a:t>EI</a:t>
            </a:r>
            <a:r>
              <a:rPr b="0" i="0" lang="es-419" sz="1500" u="none" cap="none" strike="noStrike">
                <a:solidFill>
                  <a:srgbClr val="000000"/>
                </a:solidFill>
                <a:latin typeface="Ubuntu"/>
                <a:ea typeface="Ubuntu"/>
                <a:cs typeface="Ubuntu"/>
                <a:sym typeface="Ubuntu"/>
              </a:rPr>
              <a:t>, </a:t>
            </a:r>
            <a:r>
              <a:rPr b="0" i="0" lang="es-419" sz="1500" u="none" cap="none" strike="noStrike">
                <a:solidFill>
                  <a:srgbClr val="000000"/>
                </a:solidFill>
                <a:highlight>
                  <a:srgbClr val="B4A7D6"/>
                </a:highlight>
                <a:latin typeface="Ubuntu"/>
                <a:ea typeface="Ubuntu"/>
                <a:cs typeface="Ubuntu"/>
                <a:sym typeface="Ubuntu"/>
              </a:rPr>
              <a:t>EO</a:t>
            </a:r>
            <a:r>
              <a:rPr b="0" i="0" lang="es-419" sz="1500" u="none" cap="none" strike="noStrike">
                <a:solidFill>
                  <a:srgbClr val="000000"/>
                </a:solidFill>
                <a:latin typeface="Ubuntu"/>
                <a:ea typeface="Ubuntu"/>
                <a:cs typeface="Ubuntu"/>
                <a:sym typeface="Ubuntu"/>
              </a:rPr>
              <a:t> y </a:t>
            </a:r>
            <a:r>
              <a:rPr b="0" i="0" lang="es-419" sz="1500" u="none" cap="none" strike="noStrike">
                <a:solidFill>
                  <a:srgbClr val="000000"/>
                </a:solidFill>
                <a:highlight>
                  <a:srgbClr val="F9CB9C"/>
                </a:highlight>
                <a:latin typeface="Ubuntu"/>
                <a:ea typeface="Ubuntu"/>
                <a:cs typeface="Ubuntu"/>
                <a:sym typeface="Ubuntu"/>
              </a:rPr>
              <a:t>EQ</a:t>
            </a:r>
            <a:r>
              <a:rPr b="0" i="0" lang="es-419" sz="1500" u="none" cap="none" strike="noStrike">
                <a:solidFill>
                  <a:srgbClr val="000000"/>
                </a:solidFill>
                <a:latin typeface="Ubuntu"/>
                <a:ea typeface="Ubuntu"/>
                <a:cs typeface="Ubuntu"/>
                <a:sym typeface="Ubuntu"/>
              </a:rPr>
              <a:t>), ya que para poder identificar los Grupos Lógicos de Datos (ILF y EIF) y su complejidad no disponemos de información suficiente.</a:t>
            </a:r>
            <a:endParaRPr b="0" i="0" sz="1500" u="none" cap="none" strike="noStrike">
              <a:solidFill>
                <a:srgbClr val="000000"/>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500"/>
              <a:buFont typeface="Arial"/>
              <a:buNone/>
            </a:pPr>
            <a:r>
              <a:rPr b="0" i="0" lang="es-419" sz="1500" u="sng" cap="none" strike="noStrike">
                <a:solidFill>
                  <a:srgbClr val="000000"/>
                </a:solidFill>
                <a:latin typeface="Ubuntu"/>
                <a:ea typeface="Ubuntu"/>
                <a:cs typeface="Ubuntu"/>
                <a:sym typeface="Ubuntu"/>
              </a:rPr>
              <a:t>Procesos Elementales:</a:t>
            </a:r>
            <a:endParaRPr b="0" i="0" sz="1500" u="sng" cap="none" strike="noStrike">
              <a:solidFill>
                <a:srgbClr val="000000"/>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500"/>
              <a:buFont typeface="Arial"/>
              <a:buNone/>
            </a:pPr>
            <a:r>
              <a:rPr b="1" i="1" lang="es-419" sz="1500" u="none" cap="none" strike="noStrike">
                <a:solidFill>
                  <a:srgbClr val="000000"/>
                </a:solidFill>
                <a:latin typeface="Ubuntu"/>
                <a:ea typeface="Ubuntu"/>
                <a:cs typeface="Ubuntu"/>
                <a:sym typeface="Ubuntu"/>
              </a:rPr>
              <a:t>Intención Principal de “Buscar con Google”</a:t>
            </a:r>
            <a:r>
              <a:rPr b="1" i="0" lang="es-419" sz="1500" u="none" cap="none" strike="noStrike">
                <a:solidFill>
                  <a:srgbClr val="000000"/>
                </a:solidFill>
                <a:latin typeface="Ubuntu"/>
                <a:ea typeface="Ubuntu"/>
                <a:cs typeface="Ubuntu"/>
                <a:sym typeface="Ubuntu"/>
              </a:rPr>
              <a:t>:</a:t>
            </a:r>
            <a:r>
              <a:rPr b="0" i="0" lang="es-419" sz="1500" u="none" cap="none" strike="noStrike">
                <a:solidFill>
                  <a:srgbClr val="000000"/>
                </a:solidFill>
                <a:latin typeface="Ubuntu"/>
                <a:ea typeface="Ubuntu"/>
                <a:cs typeface="Ubuntu"/>
                <a:sym typeface="Ubuntu"/>
              </a:rPr>
              <a:t> </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0" i="0" lang="es-419" sz="1500" u="none" cap="none" strike="noStrike">
                <a:solidFill>
                  <a:srgbClr val="000000"/>
                </a:solidFill>
                <a:latin typeface="Ubuntu"/>
                <a:ea typeface="Ubuntu"/>
                <a:cs typeface="Ubuntu"/>
                <a:sym typeface="Ubuntu"/>
              </a:rPr>
              <a:t>Mostrar los resultados de la búsqueda, es decir mostrar información, estaríamos ante una </a:t>
            </a:r>
            <a:r>
              <a:rPr b="0" i="1" lang="es-419" sz="1500" u="none" cap="none" strike="noStrike">
                <a:solidFill>
                  <a:srgbClr val="000000"/>
                </a:solidFill>
                <a:latin typeface="Ubuntu"/>
                <a:ea typeface="Ubuntu"/>
                <a:cs typeface="Ubuntu"/>
                <a:sym typeface="Ubuntu"/>
              </a:rPr>
              <a:t>Consulta (EQ)</a:t>
            </a:r>
            <a:r>
              <a:rPr b="0" i="0" lang="es-419" sz="1500" u="none" cap="none" strike="noStrike">
                <a:solidFill>
                  <a:srgbClr val="000000"/>
                </a:solidFill>
                <a:latin typeface="Ubuntu"/>
                <a:ea typeface="Ubuntu"/>
                <a:cs typeface="Ubuntu"/>
                <a:sym typeface="Ubuntu"/>
              </a:rPr>
              <a:t> o una </a:t>
            </a:r>
            <a:r>
              <a:rPr b="0" i="1" lang="es-419" sz="1500" u="none" cap="none" strike="noStrike">
                <a:solidFill>
                  <a:srgbClr val="000000"/>
                </a:solidFill>
                <a:latin typeface="Ubuntu"/>
                <a:ea typeface="Ubuntu"/>
                <a:cs typeface="Ubuntu"/>
                <a:sym typeface="Ubuntu"/>
              </a:rPr>
              <a:t>Salida (EO)</a:t>
            </a:r>
            <a:r>
              <a:rPr b="0" i="0" lang="es-419" sz="1500" u="none" cap="none" strike="noStrike">
                <a:solidFill>
                  <a:srgbClr val="000000"/>
                </a:solidFill>
                <a:latin typeface="Ubuntu"/>
                <a:ea typeface="Ubuntu"/>
                <a:cs typeface="Ubuntu"/>
                <a:sym typeface="Ubuntu"/>
              </a:rPr>
              <a:t>. </a:t>
            </a:r>
            <a:r>
              <a:rPr b="0" i="0" lang="es-419" sz="1500" u="none" cap="none" strike="noStrike">
                <a:solidFill>
                  <a:srgbClr val="FF9900"/>
                </a:solidFill>
                <a:latin typeface="Ubuntu"/>
                <a:ea typeface="Ubuntu"/>
                <a:cs typeface="Ubuntu"/>
                <a:sym typeface="Ubuntu"/>
              </a:rPr>
              <a:t>&lt;1&gt;</a:t>
            </a:r>
            <a:endParaRPr b="0" i="0" sz="1500" u="none" cap="none" strike="noStrike">
              <a:solidFill>
                <a:srgbClr val="FF99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0" i="0" lang="es-419" sz="1500" u="none" cap="none" strike="noStrike">
                <a:solidFill>
                  <a:srgbClr val="000000"/>
                </a:solidFill>
                <a:latin typeface="Ubuntu"/>
                <a:ea typeface="Ubuntu"/>
                <a:cs typeface="Ubuntu"/>
                <a:sym typeface="Ubuntu"/>
              </a:rPr>
              <a:t>Incluye el número de resultados obtenidos (aproximadamente), hablamos de un dato calculado, estaríamos ante una </a:t>
            </a:r>
            <a:r>
              <a:rPr b="0" i="1" lang="es-419" sz="1500" u="none" cap="none" strike="noStrike">
                <a:solidFill>
                  <a:srgbClr val="000000"/>
                </a:solidFill>
                <a:latin typeface="Ubuntu"/>
                <a:ea typeface="Ubuntu"/>
                <a:cs typeface="Ubuntu"/>
                <a:sym typeface="Ubuntu"/>
              </a:rPr>
              <a:t>Salida (EO)</a:t>
            </a:r>
            <a:r>
              <a:rPr b="0" i="0" lang="es-419" sz="1500" u="none" cap="none" strike="noStrike">
                <a:solidFill>
                  <a:srgbClr val="000000"/>
                </a:solidFill>
                <a:latin typeface="Ubuntu"/>
                <a:ea typeface="Ubuntu"/>
                <a:cs typeface="Ubuntu"/>
                <a:sym typeface="Ubuntu"/>
              </a:rPr>
              <a:t> y no de una </a:t>
            </a:r>
            <a:r>
              <a:rPr b="0" i="1" lang="es-419" sz="1500" u="none" cap="none" strike="noStrike">
                <a:solidFill>
                  <a:srgbClr val="000000"/>
                </a:solidFill>
                <a:latin typeface="Ubuntu"/>
                <a:ea typeface="Ubuntu"/>
                <a:cs typeface="Ubuntu"/>
                <a:sym typeface="Ubuntu"/>
              </a:rPr>
              <a:t>Consulta (EQ)</a:t>
            </a:r>
            <a:r>
              <a:rPr b="0" i="0" lang="es-419" sz="1500" u="none" cap="none" strike="noStrike">
                <a:solidFill>
                  <a:srgbClr val="000000"/>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&lt;1&gt;</a:t>
            </a:r>
            <a:endParaRPr b="0" i="0" sz="1500" u="none" cap="none" strike="noStrike">
              <a:solidFill>
                <a:srgbClr val="9900FF"/>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0" i="0" lang="es-419" sz="1500" u="none" cap="none" strike="noStrike">
                <a:solidFill>
                  <a:srgbClr val="000000"/>
                </a:solidFill>
                <a:latin typeface="Ubuntu"/>
                <a:ea typeface="Ubuntu"/>
                <a:cs typeface="Ubuntu"/>
                <a:sym typeface="Ubuntu"/>
              </a:rPr>
              <a:t>Sabemos que la búsqueda de Google, actualiza su sistema de información todo el tiempo, con datos de palabras que hemos buscado con anterioridad, por lo que, un proceso elemental cuya intención principal es mostrar información y actualizar un Archivo Lógico Interno (ILF) es una </a:t>
            </a:r>
            <a:r>
              <a:rPr b="0" i="1" lang="es-419" sz="1500" u="none" cap="none" strike="noStrike">
                <a:solidFill>
                  <a:srgbClr val="000000"/>
                </a:solidFill>
                <a:latin typeface="Ubuntu"/>
                <a:ea typeface="Ubuntu"/>
                <a:cs typeface="Ubuntu"/>
                <a:sym typeface="Ubuntu"/>
              </a:rPr>
              <a:t>Salida (EO)</a:t>
            </a:r>
            <a:r>
              <a:rPr b="0" i="0" lang="es-419" sz="1500" u="none" cap="none" strike="noStrike">
                <a:solidFill>
                  <a:srgbClr val="000000"/>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&lt;2&gt;</a:t>
            </a:r>
            <a:endParaRPr b="0" i="0" sz="1500" u="none" cap="none" strike="noStrike">
              <a:solidFill>
                <a:srgbClr val="9900FF"/>
              </a:solidFill>
              <a:latin typeface="Ubuntu"/>
              <a:ea typeface="Ubuntu"/>
              <a:cs typeface="Ubuntu"/>
              <a:sym typeface="Ubuntu"/>
            </a:endParaRPr>
          </a:p>
        </p:txBody>
      </p:sp>
      <p:pic>
        <p:nvPicPr>
          <p:cNvPr id="282" name="Google Shape;282;p29"/>
          <p:cNvPicPr preferRelativeResize="0"/>
          <p:nvPr/>
        </p:nvPicPr>
        <p:blipFill rotWithShape="1">
          <a:blip r:embed="rId3">
            <a:alphaModFix/>
          </a:blip>
          <a:srcRect b="47276" l="0" r="0" t="0"/>
          <a:stretch/>
        </p:blipFill>
        <p:spPr>
          <a:xfrm>
            <a:off x="6302225" y="655051"/>
            <a:ext cx="2703675" cy="1014075"/>
          </a:xfrm>
          <a:prstGeom prst="rect">
            <a:avLst/>
          </a:prstGeom>
          <a:noFill/>
          <a:ln>
            <a:noFill/>
          </a:ln>
        </p:spPr>
      </p:pic>
      <p:pic>
        <p:nvPicPr>
          <p:cNvPr id="283" name="Google Shape;283;p29"/>
          <p:cNvPicPr preferRelativeResize="0"/>
          <p:nvPr/>
        </p:nvPicPr>
        <p:blipFill rotWithShape="1">
          <a:blip r:embed="rId4">
            <a:alphaModFix/>
          </a:blip>
          <a:srcRect b="0" l="0" r="0" t="0"/>
          <a:stretch/>
        </p:blipFill>
        <p:spPr>
          <a:xfrm>
            <a:off x="6302225" y="1816550"/>
            <a:ext cx="2703675" cy="579359"/>
          </a:xfrm>
          <a:prstGeom prst="rect">
            <a:avLst/>
          </a:prstGeom>
          <a:noFill/>
          <a:ln>
            <a:noFill/>
          </a:ln>
        </p:spPr>
      </p:pic>
      <p:pic>
        <p:nvPicPr>
          <p:cNvPr id="284" name="Google Shape;284;p29"/>
          <p:cNvPicPr preferRelativeResize="0"/>
          <p:nvPr/>
        </p:nvPicPr>
        <p:blipFill rotWithShape="1">
          <a:blip r:embed="rId5">
            <a:alphaModFix/>
          </a:blip>
          <a:srcRect b="0" l="0" r="0" t="0"/>
          <a:stretch/>
        </p:blipFill>
        <p:spPr>
          <a:xfrm>
            <a:off x="6302225" y="2543318"/>
            <a:ext cx="2703675" cy="949412"/>
          </a:xfrm>
          <a:prstGeom prst="rect">
            <a:avLst/>
          </a:prstGeom>
          <a:noFill/>
          <a:ln>
            <a:noFill/>
          </a:ln>
        </p:spPr>
      </p:pic>
      <p:sp>
        <p:nvSpPr>
          <p:cNvPr id="285" name="Google Shape;285;p29"/>
          <p:cNvSpPr txBox="1"/>
          <p:nvPr/>
        </p:nvSpPr>
        <p:spPr>
          <a:xfrm>
            <a:off x="5051850" y="3492725"/>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1" i="1" lang="es-419" sz="1200" u="none" cap="none" strike="noStrike">
                <a:solidFill>
                  <a:schemeClr val="dk1"/>
                </a:solidFill>
                <a:latin typeface="Arial"/>
                <a:ea typeface="Arial"/>
                <a:cs typeface="Arial"/>
                <a:sym typeface="Arial"/>
              </a:rPr>
              <a:t>[ 4 ] (Gómez, J., 2013)</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p:nvPr/>
        </p:nvSpPr>
        <p:spPr>
          <a:xfrm>
            <a:off x="0" y="0"/>
            <a:ext cx="9144000" cy="3681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91" name="Google Shape;291;p30"/>
          <p:cNvSpPr txBox="1"/>
          <p:nvPr/>
        </p:nvSpPr>
        <p:spPr>
          <a:xfrm>
            <a:off x="271800" y="32800"/>
            <a:ext cx="8600400" cy="2391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1" i="1" lang="es-419" sz="1500" u="none" cap="none" strike="noStrike">
                <a:solidFill>
                  <a:srgbClr val="000000"/>
                </a:solidFill>
                <a:latin typeface="Ubuntu"/>
                <a:ea typeface="Ubuntu"/>
                <a:cs typeface="Ubuntu"/>
                <a:sym typeface="Ubuntu"/>
              </a:rPr>
              <a:t>Intención Principal de “Voy a Tener Suerte”</a:t>
            </a:r>
            <a:r>
              <a:rPr b="1" i="0" lang="es-419" sz="1500" u="none" cap="none" strike="noStrike">
                <a:solidFill>
                  <a:srgbClr val="000000"/>
                </a:solidFill>
                <a:latin typeface="Ubuntu"/>
                <a:ea typeface="Ubuntu"/>
                <a:cs typeface="Ubuntu"/>
                <a:sym typeface="Ubuntu"/>
              </a:rPr>
              <a:t>:</a:t>
            </a:r>
            <a:r>
              <a:rPr b="0" i="0" lang="es-419" sz="1500" u="none" cap="none" strike="noStrike">
                <a:solidFill>
                  <a:srgbClr val="000000"/>
                </a:solidFill>
                <a:latin typeface="Ubuntu"/>
                <a:ea typeface="Ubuntu"/>
                <a:cs typeface="Ubuntu"/>
                <a:sym typeface="Ubuntu"/>
              </a:rPr>
              <a:t> </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0" i="0" lang="es-419" sz="1500" u="none" cap="none" strike="noStrike">
                <a:solidFill>
                  <a:srgbClr val="000000"/>
                </a:solidFill>
                <a:latin typeface="Ubuntu"/>
                <a:ea typeface="Ubuntu"/>
                <a:cs typeface="Ubuntu"/>
                <a:sym typeface="Ubuntu"/>
              </a:rPr>
              <a:t>Navegar al primer resultado de la búsqueda, en este caso, lo que se haría es enviar la información de la página a la que se debe ir al navegador web, es decir enviar información fuera de la frontera de la aplicación, por lo tanto, estaríamos hablando también de una </a:t>
            </a:r>
            <a:r>
              <a:rPr b="0" i="1" lang="es-419" sz="1500" u="none" cap="none" strike="noStrike">
                <a:solidFill>
                  <a:srgbClr val="000000"/>
                </a:solidFill>
                <a:latin typeface="Ubuntu"/>
                <a:ea typeface="Ubuntu"/>
                <a:cs typeface="Ubuntu"/>
                <a:sym typeface="Ubuntu"/>
              </a:rPr>
              <a:t>Consulta (EQ)</a:t>
            </a:r>
            <a:r>
              <a:rPr b="0" i="0" lang="es-419" sz="1500" u="none" cap="none" strike="noStrike">
                <a:solidFill>
                  <a:srgbClr val="000000"/>
                </a:solidFill>
                <a:latin typeface="Ubuntu"/>
                <a:ea typeface="Ubuntu"/>
                <a:cs typeface="Ubuntu"/>
                <a:sym typeface="Ubuntu"/>
              </a:rPr>
              <a:t> o una </a:t>
            </a:r>
            <a:r>
              <a:rPr b="0" i="1" lang="es-419" sz="1500" u="none" cap="none" strike="noStrike">
                <a:solidFill>
                  <a:srgbClr val="000000"/>
                </a:solidFill>
                <a:latin typeface="Ubuntu"/>
                <a:ea typeface="Ubuntu"/>
                <a:cs typeface="Ubuntu"/>
                <a:sym typeface="Ubuntu"/>
              </a:rPr>
              <a:t>Salida (EO)</a:t>
            </a:r>
            <a:r>
              <a:rPr b="0" i="0" lang="es-419" sz="1500" u="none" cap="none" strike="noStrike">
                <a:solidFill>
                  <a:srgbClr val="000000"/>
                </a:solidFill>
                <a:latin typeface="Ubuntu"/>
                <a:ea typeface="Ubuntu"/>
                <a:cs typeface="Ubuntu"/>
                <a:sym typeface="Ubuntu"/>
              </a:rPr>
              <a:t>. </a:t>
            </a:r>
            <a:r>
              <a:rPr b="0" i="0" lang="es-419" sz="1500" u="none" cap="none" strike="noStrike">
                <a:solidFill>
                  <a:srgbClr val="FF9900"/>
                </a:solidFill>
                <a:latin typeface="Ubuntu"/>
                <a:ea typeface="Ubuntu"/>
                <a:cs typeface="Ubuntu"/>
                <a:sym typeface="Ubuntu"/>
              </a:rPr>
              <a:t>&lt;2&gt;</a:t>
            </a:r>
            <a:endParaRPr b="0" i="0" sz="1500" u="none" cap="none" strike="noStrike">
              <a:solidFill>
                <a:srgbClr val="FF99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0" i="0" lang="es-419" sz="1500" u="none" cap="none" strike="noStrike">
                <a:solidFill>
                  <a:srgbClr val="000000"/>
                </a:solidFill>
                <a:latin typeface="Ubuntu"/>
                <a:ea typeface="Ubuntu"/>
                <a:cs typeface="Ubuntu"/>
                <a:sym typeface="Ubuntu"/>
              </a:rPr>
              <a:t>Además, contamos con la misma funcionalidad de la búsqueda de Google, donde actualiza su sistema de información todo el tiempo, con datos de palabras que hemos buscado con anterioridad, por lo que, un proceso elemental cuya intención principal es mostrar información y actualizar un Archivo Lógico Interno (ILF) es una </a:t>
            </a:r>
            <a:r>
              <a:rPr b="0" i="1" lang="es-419" sz="1500" u="none" cap="none" strike="noStrike">
                <a:solidFill>
                  <a:srgbClr val="000000"/>
                </a:solidFill>
                <a:latin typeface="Ubuntu"/>
                <a:ea typeface="Ubuntu"/>
                <a:cs typeface="Ubuntu"/>
                <a:sym typeface="Ubuntu"/>
              </a:rPr>
              <a:t>Salida (EO)</a:t>
            </a:r>
            <a:r>
              <a:rPr b="0" i="0" lang="es-419" sz="1500" u="none" cap="none" strike="noStrike">
                <a:solidFill>
                  <a:srgbClr val="000000"/>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&lt;3&gt;</a:t>
            </a:r>
            <a:endParaRPr b="0" i="0" sz="1500" u="none" cap="none" strike="noStrike">
              <a:solidFill>
                <a:srgbClr val="9900FF"/>
              </a:solidFill>
              <a:latin typeface="Ubuntu"/>
              <a:ea typeface="Ubuntu"/>
              <a:cs typeface="Ubuntu"/>
              <a:sym typeface="Ubuntu"/>
            </a:endParaRPr>
          </a:p>
        </p:txBody>
      </p:sp>
      <p:pic>
        <p:nvPicPr>
          <p:cNvPr id="292" name="Google Shape;292;p30"/>
          <p:cNvPicPr preferRelativeResize="0"/>
          <p:nvPr/>
        </p:nvPicPr>
        <p:blipFill rotWithShape="1">
          <a:blip r:embed="rId3">
            <a:alphaModFix/>
          </a:blip>
          <a:srcRect b="0" l="0" r="0" t="0"/>
          <a:stretch/>
        </p:blipFill>
        <p:spPr>
          <a:xfrm>
            <a:off x="271800" y="2471175"/>
            <a:ext cx="3864925" cy="2194800"/>
          </a:xfrm>
          <a:prstGeom prst="rect">
            <a:avLst/>
          </a:prstGeom>
          <a:noFill/>
          <a:ln>
            <a:noFill/>
          </a:ln>
        </p:spPr>
      </p:pic>
      <p:pic>
        <p:nvPicPr>
          <p:cNvPr id="293" name="Google Shape;293;p30"/>
          <p:cNvPicPr preferRelativeResize="0"/>
          <p:nvPr/>
        </p:nvPicPr>
        <p:blipFill rotWithShape="1">
          <a:blip r:embed="rId4">
            <a:alphaModFix/>
          </a:blip>
          <a:srcRect b="0" l="0" r="0" t="0"/>
          <a:stretch/>
        </p:blipFill>
        <p:spPr>
          <a:xfrm>
            <a:off x="4376800" y="2471180"/>
            <a:ext cx="4495392" cy="2194801"/>
          </a:xfrm>
          <a:prstGeom prst="rect">
            <a:avLst/>
          </a:prstGeom>
          <a:noFill/>
          <a:ln cap="flat" cmpd="sng" w="9525">
            <a:solidFill>
              <a:schemeClr val="dk1"/>
            </a:solidFill>
            <a:prstDash val="solid"/>
            <a:round/>
            <a:headEnd len="sm" w="sm" type="none"/>
            <a:tailEnd len="sm" w="sm" type="none"/>
          </a:ln>
        </p:spPr>
      </p:pic>
      <p:cxnSp>
        <p:nvCxnSpPr>
          <p:cNvPr id="294" name="Google Shape;294;p30"/>
          <p:cNvCxnSpPr>
            <a:stCxn id="292" idx="3"/>
            <a:endCxn id="293" idx="1"/>
          </p:cNvCxnSpPr>
          <p:nvPr/>
        </p:nvCxnSpPr>
        <p:spPr>
          <a:xfrm>
            <a:off x="4136725" y="3568575"/>
            <a:ext cx="240000" cy="0"/>
          </a:xfrm>
          <a:prstGeom prst="straightConnector1">
            <a:avLst/>
          </a:prstGeom>
          <a:noFill/>
          <a:ln cap="flat" cmpd="sng" w="19050">
            <a:solidFill>
              <a:srgbClr val="232849"/>
            </a:solidFill>
            <a:prstDash val="solid"/>
            <a:round/>
            <a:headEnd len="sm" w="sm" type="none"/>
            <a:tailEnd len="med" w="med" type="triangle"/>
          </a:ln>
        </p:spPr>
      </p:cxnSp>
      <p:sp>
        <p:nvSpPr>
          <p:cNvPr id="295" name="Google Shape;295;p30"/>
          <p:cNvSpPr txBox="1"/>
          <p:nvPr/>
        </p:nvSpPr>
        <p:spPr>
          <a:xfrm>
            <a:off x="271800" y="471335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s-419" sz="1200" u="none" cap="none" strike="noStrike">
                <a:solidFill>
                  <a:schemeClr val="dk1"/>
                </a:solidFill>
                <a:latin typeface="Arial"/>
                <a:ea typeface="Arial"/>
                <a:cs typeface="Arial"/>
                <a:sym typeface="Arial"/>
              </a:rPr>
              <a:t>[ 4 ] (Gómez, J., 2013)</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nvSpPr>
        <p:spPr>
          <a:xfrm>
            <a:off x="1726700" y="723500"/>
            <a:ext cx="2578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s-419" sz="2800" u="none" cap="none" strike="noStrike">
                <a:solidFill>
                  <a:srgbClr val="000000"/>
                </a:solidFill>
                <a:latin typeface="Ubuntu"/>
                <a:ea typeface="Ubuntu"/>
                <a:cs typeface="Ubuntu"/>
                <a:sym typeface="Ubuntu"/>
              </a:rPr>
              <a:t>Contenidos:</a:t>
            </a:r>
            <a:endParaRPr b="1" i="0" sz="2800" u="none" cap="none" strike="noStrike">
              <a:solidFill>
                <a:srgbClr val="000000"/>
              </a:solidFill>
              <a:latin typeface="Ubuntu"/>
              <a:ea typeface="Ubuntu"/>
              <a:cs typeface="Ubuntu"/>
              <a:sym typeface="Ubuntu"/>
            </a:endParaRPr>
          </a:p>
        </p:txBody>
      </p:sp>
      <p:sp>
        <p:nvSpPr>
          <p:cNvPr id="141" name="Google Shape;141;p13"/>
          <p:cNvSpPr txBox="1"/>
          <p:nvPr/>
        </p:nvSpPr>
        <p:spPr>
          <a:xfrm>
            <a:off x="2195700" y="1339100"/>
            <a:ext cx="4752600" cy="32325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hlink"/>
                </a:solidFill>
                <a:uFill>
                  <a:noFill/>
                </a:uFill>
                <a:latin typeface="Ubuntu Light"/>
                <a:ea typeface="Ubuntu Light"/>
                <a:cs typeface="Ubuntu Light"/>
                <a:sym typeface="Ubuntu Light"/>
                <a:hlinkClick action="ppaction://hlinksldjump" r:id="rId3"/>
              </a:rPr>
              <a:t>¿Qué es?</a:t>
            </a:r>
            <a:endParaRPr b="0" i="0" sz="2200" u="none" cap="none" strike="noStrike">
              <a:solidFill>
                <a:schemeClr val="dk1"/>
              </a:solidFill>
              <a:latin typeface="Ubuntu Light"/>
              <a:ea typeface="Ubuntu Light"/>
              <a:cs typeface="Ubuntu Light"/>
              <a:sym typeface="Ubuntu Light"/>
            </a:endParaRPr>
          </a:p>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hlink"/>
                </a:solidFill>
                <a:uFill>
                  <a:noFill/>
                </a:uFill>
                <a:latin typeface="Ubuntu Light"/>
                <a:ea typeface="Ubuntu Light"/>
                <a:cs typeface="Ubuntu Light"/>
                <a:sym typeface="Ubuntu Light"/>
                <a:hlinkClick action="ppaction://hlinksldjump" r:id="rId4"/>
              </a:rPr>
              <a:t>Ventajas</a:t>
            </a:r>
            <a:endParaRPr b="0" i="0" sz="2200" u="none" cap="none" strike="noStrike">
              <a:solidFill>
                <a:schemeClr val="dk1"/>
              </a:solidFill>
              <a:latin typeface="Ubuntu Light"/>
              <a:ea typeface="Ubuntu Light"/>
              <a:cs typeface="Ubuntu Light"/>
              <a:sym typeface="Ubuntu Light"/>
            </a:endParaRPr>
          </a:p>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hlink"/>
                </a:solidFill>
                <a:uFill>
                  <a:noFill/>
                </a:uFill>
                <a:latin typeface="Ubuntu Light"/>
                <a:ea typeface="Ubuntu Light"/>
                <a:cs typeface="Ubuntu Light"/>
                <a:sym typeface="Ubuntu Light"/>
                <a:hlinkClick action="ppaction://hlinksldjump" r:id="rId5"/>
              </a:rPr>
              <a:t>Desventajas</a:t>
            </a:r>
            <a:endParaRPr b="0" i="0" sz="2200" u="none" cap="none" strike="noStrike">
              <a:solidFill>
                <a:schemeClr val="dk1"/>
              </a:solidFill>
              <a:latin typeface="Ubuntu Light"/>
              <a:ea typeface="Ubuntu Light"/>
              <a:cs typeface="Ubuntu Light"/>
              <a:sym typeface="Ubuntu Light"/>
            </a:endParaRPr>
          </a:p>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hlink"/>
                </a:solidFill>
                <a:uFill>
                  <a:noFill/>
                </a:uFill>
                <a:latin typeface="Ubuntu Light"/>
                <a:ea typeface="Ubuntu Light"/>
                <a:cs typeface="Ubuntu Light"/>
                <a:sym typeface="Ubuntu Light"/>
                <a:hlinkClick action="ppaction://hlinksldjump" r:id="rId6"/>
              </a:rPr>
              <a:t>Antecedentes</a:t>
            </a:r>
            <a:endParaRPr b="0" i="0" sz="2200" u="none" cap="none" strike="noStrike">
              <a:solidFill>
                <a:schemeClr val="dk1"/>
              </a:solidFill>
              <a:latin typeface="Ubuntu Light"/>
              <a:ea typeface="Ubuntu Light"/>
              <a:cs typeface="Ubuntu Light"/>
              <a:sym typeface="Ubuntu Light"/>
            </a:endParaRPr>
          </a:p>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hlink"/>
                </a:solidFill>
                <a:uFill>
                  <a:noFill/>
                </a:uFill>
                <a:latin typeface="Ubuntu Light"/>
                <a:ea typeface="Ubuntu Light"/>
                <a:cs typeface="Ubuntu Light"/>
                <a:sym typeface="Ubuntu Light"/>
                <a:hlinkClick action="ppaction://hlinksldjump" r:id="rId7"/>
              </a:rPr>
              <a:t>Bases y Formulas</a:t>
            </a:r>
            <a:endParaRPr b="0" i="0" sz="2200" u="none" cap="none" strike="noStrike">
              <a:solidFill>
                <a:schemeClr val="dk1"/>
              </a:solidFill>
              <a:latin typeface="Ubuntu Light"/>
              <a:ea typeface="Ubuntu Light"/>
              <a:cs typeface="Ubuntu Light"/>
              <a:sym typeface="Ubuntu Light"/>
            </a:endParaRPr>
          </a:p>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hlink"/>
                </a:solidFill>
                <a:uFill>
                  <a:noFill/>
                </a:uFill>
                <a:latin typeface="Ubuntu Light"/>
                <a:ea typeface="Ubuntu Light"/>
                <a:cs typeface="Ubuntu Light"/>
                <a:sym typeface="Ubuntu Light"/>
                <a:hlinkClick action="ppaction://hlinksldjump" r:id="rId8"/>
              </a:rPr>
              <a:t>Ejemplo Real</a:t>
            </a:r>
            <a:endParaRPr b="0" i="0" sz="2200" u="none" cap="none" strike="noStrike">
              <a:solidFill>
                <a:schemeClr val="dk1"/>
              </a:solidFill>
              <a:latin typeface="Ubuntu Light"/>
              <a:ea typeface="Ubuntu Light"/>
              <a:cs typeface="Ubuntu Light"/>
              <a:sym typeface="Ubuntu Light"/>
            </a:endParaRPr>
          </a:p>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hlink"/>
                </a:solidFill>
                <a:uFill>
                  <a:noFill/>
                </a:uFill>
                <a:latin typeface="Ubuntu Light"/>
                <a:ea typeface="Ubuntu Light"/>
                <a:cs typeface="Ubuntu Light"/>
                <a:sym typeface="Ubuntu Light"/>
                <a:hlinkClick action="ppaction://hlinksldjump" r:id="rId9"/>
              </a:rPr>
              <a:t>Conclusión Individual</a:t>
            </a:r>
            <a:endParaRPr b="0" i="0" sz="2200" u="none" cap="none" strike="noStrike">
              <a:solidFill>
                <a:schemeClr val="dk1"/>
              </a:solidFill>
              <a:latin typeface="Ubuntu Light"/>
              <a:ea typeface="Ubuntu Light"/>
              <a:cs typeface="Ubuntu Light"/>
              <a:sym typeface="Ubuntu Light"/>
            </a:endParaRPr>
          </a:p>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hlink"/>
                </a:solidFill>
                <a:uFill>
                  <a:noFill/>
                </a:uFill>
                <a:latin typeface="Ubuntu Light"/>
                <a:ea typeface="Ubuntu Light"/>
                <a:cs typeface="Ubuntu Light"/>
                <a:sym typeface="Ubuntu Light"/>
                <a:hlinkClick action="ppaction://hlinksldjump" r:id="rId10"/>
              </a:rPr>
              <a:t>Conclusión en Equipo</a:t>
            </a:r>
            <a:endParaRPr b="0" i="0" sz="2200" u="none" cap="none" strike="noStrike">
              <a:solidFill>
                <a:schemeClr val="dk1"/>
              </a:solidFill>
              <a:latin typeface="Ubuntu Light"/>
              <a:ea typeface="Ubuntu Light"/>
              <a:cs typeface="Ubuntu Light"/>
              <a:sym typeface="Ubuntu Light"/>
            </a:endParaRPr>
          </a:p>
          <a:p>
            <a:pPr indent="-368300" lvl="0" marL="457200" marR="0" rtl="0" algn="l">
              <a:lnSpc>
                <a:spcPct val="100000"/>
              </a:lnSpc>
              <a:spcBef>
                <a:spcPts val="0"/>
              </a:spcBef>
              <a:spcAft>
                <a:spcPts val="0"/>
              </a:spcAft>
              <a:buClr>
                <a:schemeClr val="dk1"/>
              </a:buClr>
              <a:buSzPts val="2200"/>
              <a:buFont typeface="Ubuntu Light"/>
              <a:buChar char="●"/>
            </a:pPr>
            <a:r>
              <a:rPr b="0" i="0" lang="es-419" sz="2200" u="none" cap="none" strike="noStrike">
                <a:solidFill>
                  <a:schemeClr val="hlink"/>
                </a:solidFill>
                <a:uFill>
                  <a:noFill/>
                </a:uFill>
                <a:latin typeface="Ubuntu Light"/>
                <a:ea typeface="Ubuntu Light"/>
                <a:cs typeface="Ubuntu Light"/>
                <a:sym typeface="Ubuntu Light"/>
                <a:hlinkClick action="ppaction://hlinksldjump" r:id="rId11"/>
              </a:rPr>
              <a:t>Referencias</a:t>
            </a:r>
            <a:endParaRPr b="0" i="0" sz="2200" u="none" cap="none" strike="noStrike">
              <a:solidFill>
                <a:schemeClr val="dk1"/>
              </a:solidFill>
              <a:latin typeface="Ubuntu Light"/>
              <a:ea typeface="Ubuntu Light"/>
              <a:cs typeface="Ubuntu Light"/>
              <a:sym typeface="Ubuntu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nvSpPr>
        <p:spPr>
          <a:xfrm>
            <a:off x="1257450" y="944300"/>
            <a:ext cx="6629100" cy="1467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s-419" sz="1500" u="none" cap="none" strike="noStrike">
                <a:solidFill>
                  <a:srgbClr val="000000"/>
                </a:solidFill>
                <a:latin typeface="Ubuntu"/>
                <a:ea typeface="Ubuntu"/>
                <a:cs typeface="Ubuntu"/>
                <a:sym typeface="Ubuntu"/>
              </a:rPr>
              <a:t>Ahora identificamos los DETs (Data Element Types) objetos, datos, información que devuelve o recibe el software, en los de entrada tenemos:</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Texto a Buscar</a:t>
            </a:r>
            <a:r>
              <a:rPr b="1" i="0" lang="es-419" sz="1500" u="none" cap="none" strike="noStrike">
                <a:solidFill>
                  <a:srgbClr val="000000"/>
                </a:solidFill>
                <a:latin typeface="Ubuntu"/>
                <a:ea typeface="Ubuntu"/>
                <a:cs typeface="Ubuntu"/>
                <a:sym typeface="Ubuntu"/>
              </a:rPr>
              <a:t>:</a:t>
            </a:r>
            <a:r>
              <a:rPr b="0" i="0" lang="es-419" sz="1500" u="none" cap="none" strike="noStrike">
                <a:solidFill>
                  <a:srgbClr val="000000"/>
                </a:solidFill>
                <a:latin typeface="Ubuntu"/>
                <a:ea typeface="Ubuntu"/>
                <a:cs typeface="Ubuntu"/>
                <a:sym typeface="Ubuntu"/>
              </a:rPr>
              <a:t> Las palabras que queremos buscar. </a:t>
            </a:r>
            <a:r>
              <a:rPr b="0" i="0" lang="es-419" sz="1500" u="none" cap="none" strike="noStrike">
                <a:solidFill>
                  <a:srgbClr val="6AA84F"/>
                </a:solidFill>
                <a:latin typeface="Ubuntu"/>
                <a:ea typeface="Ubuntu"/>
                <a:cs typeface="Ubuntu"/>
                <a:sym typeface="Ubuntu"/>
              </a:rPr>
              <a:t>&lt;1&gt;</a:t>
            </a:r>
            <a:endParaRPr b="0" i="0" sz="1500" u="none" cap="none" strike="noStrike">
              <a:solidFill>
                <a:srgbClr val="6AA84F"/>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Acción</a:t>
            </a:r>
            <a:r>
              <a:rPr b="1" i="0" lang="es-419" sz="1500" u="none" cap="none" strike="noStrike">
                <a:solidFill>
                  <a:srgbClr val="000000"/>
                </a:solidFill>
                <a:latin typeface="Ubuntu"/>
                <a:ea typeface="Ubuntu"/>
                <a:cs typeface="Ubuntu"/>
                <a:sym typeface="Ubuntu"/>
              </a:rPr>
              <a:t>:</a:t>
            </a:r>
            <a:r>
              <a:rPr b="0" i="0" lang="es-419" sz="1500" u="none" cap="none" strike="noStrike">
                <a:solidFill>
                  <a:srgbClr val="000000"/>
                </a:solidFill>
                <a:latin typeface="Ubuntu"/>
                <a:ea typeface="Ubuntu"/>
                <a:cs typeface="Ubuntu"/>
                <a:sym typeface="Ubuntu"/>
              </a:rPr>
              <a:t> Es la capacidad de pulsar sobre un botón y ejecutar el proceso elemental. </a:t>
            </a:r>
            <a:r>
              <a:rPr b="0" i="0" lang="es-419" sz="1500" u="none" cap="none" strike="noStrike">
                <a:solidFill>
                  <a:srgbClr val="6AA84F"/>
                </a:solidFill>
                <a:latin typeface="Ubuntu"/>
                <a:ea typeface="Ubuntu"/>
                <a:cs typeface="Ubuntu"/>
                <a:sym typeface="Ubuntu"/>
              </a:rPr>
              <a:t>&lt;2&gt;</a:t>
            </a:r>
            <a:endParaRPr b="0" i="0" sz="1500" u="none" cap="none" strike="noStrike">
              <a:solidFill>
                <a:srgbClr val="6AA84F"/>
              </a:solidFill>
              <a:latin typeface="Ubuntu"/>
              <a:ea typeface="Ubuntu"/>
              <a:cs typeface="Ubuntu"/>
              <a:sym typeface="Ubuntu"/>
            </a:endParaRPr>
          </a:p>
        </p:txBody>
      </p:sp>
      <p:pic>
        <p:nvPicPr>
          <p:cNvPr id="301" name="Google Shape;301;p31"/>
          <p:cNvPicPr preferRelativeResize="0"/>
          <p:nvPr/>
        </p:nvPicPr>
        <p:blipFill rotWithShape="1">
          <a:blip r:embed="rId3">
            <a:alphaModFix/>
          </a:blip>
          <a:srcRect b="0" l="0" r="0" t="0"/>
          <a:stretch/>
        </p:blipFill>
        <p:spPr>
          <a:xfrm>
            <a:off x="1903550" y="2534700"/>
            <a:ext cx="5336900" cy="2122175"/>
          </a:xfrm>
          <a:prstGeom prst="rect">
            <a:avLst/>
          </a:prstGeom>
          <a:noFill/>
          <a:ln>
            <a:noFill/>
          </a:ln>
        </p:spPr>
      </p:pic>
      <p:sp>
        <p:nvSpPr>
          <p:cNvPr id="302" name="Google Shape;302;p31"/>
          <p:cNvSpPr txBox="1"/>
          <p:nvPr/>
        </p:nvSpPr>
        <p:spPr>
          <a:xfrm>
            <a:off x="229175" y="4627575"/>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1" lang="es-419" sz="1200" u="none" cap="none" strike="noStrike">
                <a:solidFill>
                  <a:schemeClr val="dk1"/>
                </a:solidFill>
                <a:latin typeface="Arial"/>
                <a:ea typeface="Arial"/>
                <a:cs typeface="Arial"/>
                <a:sym typeface="Arial"/>
              </a:rPr>
              <a:t>[ 4 ] (Gómez, J., 2013)</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pSp>
        <p:nvGrpSpPr>
          <p:cNvPr id="307" name="Google Shape;307;p32"/>
          <p:cNvGrpSpPr/>
          <p:nvPr/>
        </p:nvGrpSpPr>
        <p:grpSpPr>
          <a:xfrm>
            <a:off x="1522950" y="935600"/>
            <a:ext cx="6098100" cy="3442800"/>
            <a:chOff x="1308750" y="1020500"/>
            <a:chExt cx="6098100" cy="3442800"/>
          </a:xfrm>
        </p:grpSpPr>
        <p:sp>
          <p:nvSpPr>
            <p:cNvPr id="308" name="Google Shape;308;p32"/>
            <p:cNvSpPr txBox="1"/>
            <p:nvPr/>
          </p:nvSpPr>
          <p:spPr>
            <a:xfrm>
              <a:off x="1308750" y="1020500"/>
              <a:ext cx="5975700" cy="3442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s-419" sz="1500" u="none" cap="none" strike="noStrike">
                  <a:solidFill>
                    <a:srgbClr val="000000"/>
                  </a:solidFill>
                  <a:latin typeface="Ubuntu"/>
                  <a:ea typeface="Ubuntu"/>
                  <a:cs typeface="Ubuntu"/>
                  <a:sym typeface="Ubuntu"/>
                </a:rPr>
                <a:t>Podemos identificar los siguientes DETs de salida:</a:t>
              </a:r>
              <a:endParaRPr b="0" i="0" sz="1500" u="none" cap="none" strike="noStrike">
                <a:solidFill>
                  <a:srgbClr val="000000"/>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500"/>
                <a:buFont typeface="Arial"/>
                <a:buNone/>
              </a:pPr>
              <a:r>
                <a:rPr b="0" i="0" lang="es-419" sz="1500" u="sng" cap="none" strike="noStrike">
                  <a:solidFill>
                    <a:srgbClr val="000000"/>
                  </a:solidFill>
                  <a:latin typeface="Ubuntu"/>
                  <a:ea typeface="Ubuntu"/>
                  <a:cs typeface="Ubuntu"/>
                  <a:sym typeface="Ubuntu"/>
                </a:rPr>
                <a:t>Buscar con Google:</a:t>
              </a:r>
              <a:endParaRPr b="0" i="0" sz="1500" u="sng"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Texto a Buscar </a:t>
              </a:r>
              <a:r>
                <a:rPr b="0" i="0" lang="es-419" sz="1500" u="none" cap="none" strike="noStrike">
                  <a:solidFill>
                    <a:srgbClr val="9900FF"/>
                  </a:solidFill>
                  <a:latin typeface="Ubuntu"/>
                  <a:ea typeface="Ubuntu"/>
                  <a:cs typeface="Ubuntu"/>
                  <a:sym typeface="Ubuntu"/>
                </a:rPr>
                <a:t>&lt;4&gt;</a:t>
              </a:r>
              <a:endParaRPr b="0" i="0" sz="1500" u="none" cap="none" strike="noStrike">
                <a:solidFill>
                  <a:srgbClr val="9900FF"/>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Número de resultados</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&lt;5&gt;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Tiempo en ejecución</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&lt;6&gt;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Título resultado</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&lt;7&gt;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URL resultado</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&lt;8&gt;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Autor resultado</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&lt;9&gt;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Imagen autor resultado</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&lt;10&gt;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Fecha resultado</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&lt;11&gt;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Descripción resultado</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&lt;12&gt;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Acción</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&lt;13&gt;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Mensajes</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&lt;14&gt;</a:t>
              </a:r>
              <a:endParaRPr b="0" i="0" sz="1500" u="sng" cap="none" strike="noStrike">
                <a:solidFill>
                  <a:srgbClr val="000000"/>
                </a:solidFill>
                <a:latin typeface="Ubuntu"/>
                <a:ea typeface="Ubuntu"/>
                <a:cs typeface="Ubuntu"/>
                <a:sym typeface="Ubuntu"/>
              </a:endParaRPr>
            </a:p>
          </p:txBody>
        </p:sp>
        <p:sp>
          <p:nvSpPr>
            <p:cNvPr id="309" name="Google Shape;309;p32"/>
            <p:cNvSpPr txBox="1"/>
            <p:nvPr/>
          </p:nvSpPr>
          <p:spPr>
            <a:xfrm>
              <a:off x="4966350" y="1020500"/>
              <a:ext cx="2440500" cy="1826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500"/>
                <a:buFont typeface="Arial"/>
                <a:buNone/>
              </a:pPr>
              <a:r>
                <a:rPr b="0" i="0" lang="es-419" sz="1500" u="sng" cap="none" strike="noStrike">
                  <a:solidFill>
                    <a:srgbClr val="000000"/>
                  </a:solidFill>
                  <a:latin typeface="Ubuntu"/>
                  <a:ea typeface="Ubuntu"/>
                  <a:cs typeface="Ubuntu"/>
                  <a:sym typeface="Ubuntu"/>
                </a:rPr>
                <a:t>Voy a Tener Suerte:</a:t>
              </a:r>
              <a:endParaRPr b="0" i="0" sz="1500" u="sng"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Texto a Buscar</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&lt;15&gt;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URL resultado</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&lt;16&gt;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Acción</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&lt;17&gt;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Mensajes</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&lt;18&gt;</a:t>
              </a:r>
              <a:endParaRPr b="1" i="1" sz="1500" u="none" cap="none" strike="noStrike">
                <a:solidFill>
                  <a:srgbClr val="000000"/>
                </a:solidFill>
                <a:latin typeface="Ubuntu"/>
                <a:ea typeface="Ubuntu"/>
                <a:cs typeface="Ubuntu"/>
                <a:sym typeface="Ubuntu"/>
              </a:endParaRPr>
            </a:p>
          </p:txBody>
        </p:sp>
      </p:grpSp>
      <p:sp>
        <p:nvSpPr>
          <p:cNvPr id="310" name="Google Shape;310;p32"/>
          <p:cNvSpPr txBox="1"/>
          <p:nvPr/>
        </p:nvSpPr>
        <p:spPr>
          <a:xfrm>
            <a:off x="4621050" y="4009100"/>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1" i="1" lang="es-419" sz="1200" u="none" cap="none" strike="noStrike">
                <a:solidFill>
                  <a:schemeClr val="dk1"/>
                </a:solidFill>
                <a:latin typeface="Arial"/>
                <a:ea typeface="Arial"/>
                <a:cs typeface="Arial"/>
                <a:sym typeface="Arial"/>
              </a:rPr>
              <a:t>[ 4 ] (Gómez, J., 2013)</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3"/>
          <p:cNvSpPr/>
          <p:nvPr/>
        </p:nvSpPr>
        <p:spPr>
          <a:xfrm>
            <a:off x="0" y="1852900"/>
            <a:ext cx="9144000" cy="3290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16" name="Google Shape;316;p33"/>
          <p:cNvSpPr txBox="1"/>
          <p:nvPr/>
        </p:nvSpPr>
        <p:spPr>
          <a:xfrm>
            <a:off x="2445450" y="422050"/>
            <a:ext cx="4253100" cy="415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1000"/>
              </a:spcAft>
              <a:buClr>
                <a:srgbClr val="000000"/>
              </a:buClr>
              <a:buSzPts val="1500"/>
              <a:buFont typeface="Arial"/>
              <a:buNone/>
            </a:pPr>
            <a:r>
              <a:rPr b="0" i="0" lang="es-419" sz="1500" u="none" cap="none" strike="noStrike">
                <a:solidFill>
                  <a:srgbClr val="000000"/>
                </a:solidFill>
                <a:latin typeface="Ubuntu"/>
                <a:ea typeface="Ubuntu"/>
                <a:cs typeface="Ubuntu"/>
                <a:sym typeface="Ubuntu"/>
              </a:rPr>
              <a:t>En los de salida tenemos:</a:t>
            </a:r>
            <a:endParaRPr b="0" i="0" sz="1500" u="none" cap="none" strike="noStrike">
              <a:solidFill>
                <a:srgbClr val="000000"/>
              </a:solidFill>
              <a:latin typeface="Ubuntu"/>
              <a:ea typeface="Ubuntu"/>
              <a:cs typeface="Ubuntu"/>
              <a:sym typeface="Ubuntu"/>
            </a:endParaRPr>
          </a:p>
        </p:txBody>
      </p:sp>
      <p:pic>
        <p:nvPicPr>
          <p:cNvPr id="317" name="Google Shape;317;p33"/>
          <p:cNvPicPr preferRelativeResize="0"/>
          <p:nvPr/>
        </p:nvPicPr>
        <p:blipFill rotWithShape="1">
          <a:blip r:embed="rId3">
            <a:alphaModFix/>
          </a:blip>
          <a:srcRect b="0" l="0" r="0" t="0"/>
          <a:stretch/>
        </p:blipFill>
        <p:spPr>
          <a:xfrm>
            <a:off x="1130675" y="837550"/>
            <a:ext cx="6882652" cy="3953675"/>
          </a:xfrm>
          <a:prstGeom prst="rect">
            <a:avLst/>
          </a:prstGeom>
          <a:noFill/>
          <a:ln>
            <a:noFill/>
          </a:ln>
        </p:spPr>
      </p:pic>
      <p:sp>
        <p:nvSpPr>
          <p:cNvPr id="318" name="Google Shape;318;p33"/>
          <p:cNvSpPr txBox="1"/>
          <p:nvPr/>
        </p:nvSpPr>
        <p:spPr>
          <a:xfrm>
            <a:off x="5178975" y="4733775"/>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1" i="1" lang="es-419" sz="1200" u="none" cap="none" strike="noStrike">
                <a:solidFill>
                  <a:schemeClr val="dk1"/>
                </a:solidFill>
                <a:latin typeface="Arial"/>
                <a:ea typeface="Arial"/>
                <a:cs typeface="Arial"/>
                <a:sym typeface="Arial"/>
              </a:rPr>
              <a:t>[ 4 ] (Gómez, J., 2013)</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p:nvPr/>
        </p:nvSpPr>
        <p:spPr>
          <a:xfrm>
            <a:off x="0" y="0"/>
            <a:ext cx="9144000" cy="3681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24" name="Google Shape;324;p34"/>
          <p:cNvSpPr txBox="1"/>
          <p:nvPr/>
        </p:nvSpPr>
        <p:spPr>
          <a:xfrm>
            <a:off x="328350" y="185250"/>
            <a:ext cx="8487300" cy="1698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s-419" sz="1500" u="none" cap="none" strike="noStrike">
                <a:solidFill>
                  <a:srgbClr val="000000"/>
                </a:solidFill>
                <a:latin typeface="Ubuntu"/>
                <a:ea typeface="Ubuntu"/>
                <a:cs typeface="Ubuntu"/>
                <a:sym typeface="Ubuntu"/>
              </a:rPr>
              <a:t>Además, podemos identificar funcionalidad adicional, que es mostrar resultados que coinciden con tus palabras escritas, su objetivo es mostrar los resultados más búscados que coinciden con el texto que has introducido por tanto su intención principal es mostrar información, será una </a:t>
            </a:r>
            <a:r>
              <a:rPr b="0" i="1" lang="es-419" sz="1500" u="none" cap="none" strike="noStrike">
                <a:solidFill>
                  <a:srgbClr val="000000"/>
                </a:solidFill>
                <a:latin typeface="Ubuntu"/>
                <a:ea typeface="Ubuntu"/>
                <a:cs typeface="Ubuntu"/>
                <a:sym typeface="Ubuntu"/>
              </a:rPr>
              <a:t>Consulta (EQ)</a:t>
            </a:r>
            <a:r>
              <a:rPr b="0" i="0" lang="es-419" sz="1500" u="none" cap="none" strike="noStrike">
                <a:solidFill>
                  <a:srgbClr val="000000"/>
                </a:solidFill>
                <a:latin typeface="Ubuntu"/>
                <a:ea typeface="Ubuntu"/>
                <a:cs typeface="Ubuntu"/>
                <a:sym typeface="Ubuntu"/>
              </a:rPr>
              <a:t> o una </a:t>
            </a:r>
            <a:r>
              <a:rPr b="0" i="1" lang="es-419" sz="1500" u="none" cap="none" strike="noStrike">
                <a:solidFill>
                  <a:srgbClr val="000000"/>
                </a:solidFill>
                <a:latin typeface="Ubuntu"/>
                <a:ea typeface="Ubuntu"/>
                <a:cs typeface="Ubuntu"/>
                <a:sym typeface="Ubuntu"/>
              </a:rPr>
              <a:t>Salida (EO)</a:t>
            </a:r>
            <a:r>
              <a:rPr b="0" i="0" lang="es-419" sz="1500" u="none" cap="none" strike="noStrike">
                <a:solidFill>
                  <a:srgbClr val="000000"/>
                </a:solidFill>
                <a:latin typeface="Ubuntu"/>
                <a:ea typeface="Ubuntu"/>
                <a:cs typeface="Ubuntu"/>
                <a:sym typeface="Ubuntu"/>
              </a:rPr>
              <a:t>:</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Texto a buscar</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&lt;19&gt;</a:t>
            </a:r>
            <a:endParaRPr b="1" i="1"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Descripción resultado</a:t>
            </a:r>
            <a:r>
              <a:rPr b="1" i="1" lang="es-419" sz="1500" u="none" cap="none" strike="noStrike">
                <a:solidFill>
                  <a:schemeClr val="dk1"/>
                </a:solidFill>
                <a:latin typeface="Ubuntu"/>
                <a:ea typeface="Ubuntu"/>
                <a:cs typeface="Ubuntu"/>
                <a:sym typeface="Ubuntu"/>
              </a:rPr>
              <a:t> </a:t>
            </a:r>
            <a:r>
              <a:rPr b="0" i="0" lang="es-419" sz="1500" u="none" cap="none" strike="noStrike">
                <a:solidFill>
                  <a:srgbClr val="9900FF"/>
                </a:solidFill>
                <a:latin typeface="Ubuntu"/>
                <a:ea typeface="Ubuntu"/>
                <a:cs typeface="Ubuntu"/>
                <a:sym typeface="Ubuntu"/>
              </a:rPr>
              <a:t>&lt;20&gt;</a:t>
            </a:r>
            <a:endParaRPr b="1" i="1" sz="1500" u="none" cap="none" strike="noStrike">
              <a:solidFill>
                <a:srgbClr val="000000"/>
              </a:solidFill>
              <a:latin typeface="Ubuntu"/>
              <a:ea typeface="Ubuntu"/>
              <a:cs typeface="Ubuntu"/>
              <a:sym typeface="Ubuntu"/>
            </a:endParaRPr>
          </a:p>
        </p:txBody>
      </p:sp>
      <p:pic>
        <p:nvPicPr>
          <p:cNvPr id="325" name="Google Shape;325;p34"/>
          <p:cNvPicPr preferRelativeResize="0"/>
          <p:nvPr/>
        </p:nvPicPr>
        <p:blipFill rotWithShape="1">
          <a:blip r:embed="rId3">
            <a:alphaModFix/>
          </a:blip>
          <a:srcRect b="0" l="0" r="0" t="4734"/>
          <a:stretch/>
        </p:blipFill>
        <p:spPr>
          <a:xfrm>
            <a:off x="2280050" y="1807350"/>
            <a:ext cx="4583899" cy="2956925"/>
          </a:xfrm>
          <a:prstGeom prst="rect">
            <a:avLst/>
          </a:prstGeom>
          <a:noFill/>
          <a:ln>
            <a:noFill/>
          </a:ln>
        </p:spPr>
      </p:pic>
      <p:sp>
        <p:nvSpPr>
          <p:cNvPr id="326" name="Google Shape;326;p34"/>
          <p:cNvSpPr txBox="1"/>
          <p:nvPr/>
        </p:nvSpPr>
        <p:spPr>
          <a:xfrm>
            <a:off x="5815650" y="1153400"/>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1" i="1" lang="es-419" sz="1200" u="none" cap="none" strike="noStrike">
                <a:solidFill>
                  <a:schemeClr val="dk1"/>
                </a:solidFill>
                <a:latin typeface="Arial"/>
                <a:ea typeface="Arial"/>
                <a:cs typeface="Arial"/>
                <a:sym typeface="Arial"/>
              </a:rPr>
              <a:t>[ 4 ] (Gómez, J., 2013)</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5"/>
          <p:cNvSpPr/>
          <p:nvPr/>
        </p:nvSpPr>
        <p:spPr>
          <a:xfrm>
            <a:off x="0" y="1852900"/>
            <a:ext cx="9144000" cy="3290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32" name="Google Shape;332;p35"/>
          <p:cNvSpPr txBox="1"/>
          <p:nvPr/>
        </p:nvSpPr>
        <p:spPr>
          <a:xfrm>
            <a:off x="1706550" y="898850"/>
            <a:ext cx="5730900" cy="1108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1000"/>
              </a:spcAft>
              <a:buClr>
                <a:srgbClr val="000000"/>
              </a:buClr>
              <a:buSzPts val="1500"/>
              <a:buFont typeface="Arial"/>
              <a:buNone/>
            </a:pPr>
            <a:r>
              <a:rPr b="0" i="0" lang="es-419" sz="1500" u="none" cap="none" strike="noStrike">
                <a:solidFill>
                  <a:srgbClr val="000000"/>
                </a:solidFill>
                <a:latin typeface="Ubuntu"/>
                <a:ea typeface="Ubuntu"/>
                <a:cs typeface="Ubuntu"/>
                <a:sym typeface="Ubuntu"/>
              </a:rPr>
              <a:t>Por último, una vez identificadas las características, funcionalidades identificables, se pueden empezar a calcular los PFs, este es el resultado de las funciones transaccionales identificadas:</a:t>
            </a:r>
            <a:endParaRPr b="0" i="0" sz="1500" u="none" cap="none" strike="noStrike">
              <a:solidFill>
                <a:srgbClr val="000000"/>
              </a:solidFill>
              <a:latin typeface="Ubuntu"/>
              <a:ea typeface="Ubuntu"/>
              <a:cs typeface="Ubuntu"/>
              <a:sym typeface="Ubuntu"/>
            </a:endParaRPr>
          </a:p>
        </p:txBody>
      </p:sp>
      <p:graphicFrame>
        <p:nvGraphicFramePr>
          <p:cNvPr id="333" name="Google Shape;333;p35"/>
          <p:cNvGraphicFramePr/>
          <p:nvPr/>
        </p:nvGraphicFramePr>
        <p:xfrm>
          <a:off x="363875" y="2178300"/>
          <a:ext cx="3000000" cy="3000000"/>
        </p:xfrm>
        <a:graphic>
          <a:graphicData uri="http://schemas.openxmlformats.org/drawingml/2006/table">
            <a:tbl>
              <a:tblPr>
                <a:noFill/>
                <a:tableStyleId>{B9C2C118-7B52-43AB-AEBC-EDBA34B63CB5}</a:tableStyleId>
              </a:tblPr>
              <a:tblGrid>
                <a:gridCol w="3430800"/>
                <a:gridCol w="1018650"/>
                <a:gridCol w="1983425"/>
                <a:gridCol w="1983375"/>
              </a:tblGrid>
              <a:tr h="467275">
                <a:tc>
                  <a:txBody>
                    <a:bodyPr/>
                    <a:lstStyle/>
                    <a:p>
                      <a:pPr indent="0" lvl="0" marL="0" marR="0" rtl="0" algn="ctr">
                        <a:lnSpc>
                          <a:spcPct val="100000"/>
                        </a:lnSpc>
                        <a:spcBef>
                          <a:spcPts val="0"/>
                        </a:spcBef>
                        <a:spcAft>
                          <a:spcPts val="0"/>
                        </a:spcAft>
                        <a:buClr>
                          <a:srgbClr val="000000"/>
                        </a:buClr>
                        <a:buSzPts val="1600"/>
                        <a:buFont typeface="Arial"/>
                        <a:buNone/>
                      </a:pPr>
                      <a:r>
                        <a:rPr b="1" lang="es-419" sz="1600" u="none" cap="none" strike="noStrike"/>
                        <a:t>Función Transaccional</a:t>
                      </a:r>
                      <a:endParaRPr b="1"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359DFC"/>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s-419" sz="1600" u="none" cap="none" strike="noStrike"/>
                        <a:t>DETs</a:t>
                      </a:r>
                      <a:endParaRPr b="1"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359DFC"/>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s-419" sz="1600" u="none" cap="none" strike="noStrike"/>
                        <a:t>Complejidad</a:t>
                      </a:r>
                      <a:endParaRPr b="1"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359DFC"/>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s-419" sz="1600" u="none" cap="none" strike="noStrike"/>
                        <a:t>Total</a:t>
                      </a:r>
                      <a:endParaRPr b="1"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359DFC"/>
                    </a:solidFill>
                  </a:tcPr>
                </a:tc>
              </a:tr>
              <a:tr h="489100">
                <a:tc>
                  <a:txBody>
                    <a:bodyPr/>
                    <a:lstStyle/>
                    <a:p>
                      <a:pPr indent="0" lvl="0" marL="0" marR="0" rtl="0" algn="ctr">
                        <a:lnSpc>
                          <a:spcPct val="100000"/>
                        </a:lnSpc>
                        <a:spcBef>
                          <a:spcPts val="0"/>
                        </a:spcBef>
                        <a:spcAft>
                          <a:spcPts val="0"/>
                        </a:spcAft>
                        <a:buClr>
                          <a:srgbClr val="000000"/>
                        </a:buClr>
                        <a:buSzPts val="1600"/>
                        <a:buFont typeface="Arial"/>
                        <a:buNone/>
                      </a:pPr>
                      <a:r>
                        <a:rPr b="1" lang="es-419" sz="1600" u="none" cap="none" strike="noStrike"/>
                        <a:t>Entradas Externas (EI)</a:t>
                      </a:r>
                      <a:endParaRPr b="1"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B6D7A8"/>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419" sz="1600" u="none" cap="none" strike="noStrike"/>
                        <a:t>2</a:t>
                      </a:r>
                      <a:endParaRPr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s-419" sz="1600" u="none" cap="none" strike="noStrike"/>
                        <a:t>x3 (Baja)</a:t>
                      </a:r>
                      <a:endParaRPr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s-419" sz="1600" u="none" cap="none" strike="noStrike"/>
                        <a:t>6</a:t>
                      </a:r>
                      <a:endParaRPr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r>
              <a:tr h="489100">
                <a:tc>
                  <a:txBody>
                    <a:bodyPr/>
                    <a:lstStyle/>
                    <a:p>
                      <a:pPr indent="0" lvl="0" marL="0" marR="0" rtl="0" algn="ctr">
                        <a:lnSpc>
                          <a:spcPct val="100000"/>
                        </a:lnSpc>
                        <a:spcBef>
                          <a:spcPts val="0"/>
                        </a:spcBef>
                        <a:spcAft>
                          <a:spcPts val="0"/>
                        </a:spcAft>
                        <a:buClr>
                          <a:srgbClr val="000000"/>
                        </a:buClr>
                        <a:buSzPts val="1600"/>
                        <a:buFont typeface="Arial"/>
                        <a:buNone/>
                      </a:pPr>
                      <a:r>
                        <a:rPr b="1" lang="es-419" sz="1600" u="none" cap="none" strike="noStrike"/>
                        <a:t>Salidas Externas (EO)</a:t>
                      </a:r>
                      <a:endParaRPr b="1"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B4A7D6"/>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419" sz="1600" u="none" cap="none" strike="noStrike"/>
                        <a:t>20</a:t>
                      </a:r>
                      <a:endParaRPr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s-419" sz="1600" u="none" cap="none" strike="noStrike"/>
                        <a:t>x5 (Media)</a:t>
                      </a:r>
                      <a:endParaRPr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s-419" sz="1600" u="none" cap="none" strike="noStrike"/>
                        <a:t>100</a:t>
                      </a:r>
                      <a:endParaRPr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r>
              <a:tr h="462500">
                <a:tc>
                  <a:txBody>
                    <a:bodyPr/>
                    <a:lstStyle/>
                    <a:p>
                      <a:pPr indent="0" lvl="0" marL="0" marR="0" rtl="0" algn="ctr">
                        <a:lnSpc>
                          <a:spcPct val="100000"/>
                        </a:lnSpc>
                        <a:spcBef>
                          <a:spcPts val="0"/>
                        </a:spcBef>
                        <a:spcAft>
                          <a:spcPts val="0"/>
                        </a:spcAft>
                        <a:buClr>
                          <a:srgbClr val="000000"/>
                        </a:buClr>
                        <a:buSzPts val="1600"/>
                        <a:buFont typeface="Arial"/>
                        <a:buNone/>
                      </a:pPr>
                      <a:r>
                        <a:rPr b="1" lang="es-419" sz="1600" u="none" cap="none" strike="noStrike"/>
                        <a:t>Consultas Externas (EQ)</a:t>
                      </a:r>
                      <a:endParaRPr b="1"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F9CB9C"/>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lang="es-419" sz="1600" u="none" cap="none" strike="noStrike"/>
                        <a:t>2</a:t>
                      </a:r>
                      <a:endParaRPr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s-419" sz="1600" u="none" cap="none" strike="noStrike"/>
                        <a:t>x3 (Baja)</a:t>
                      </a:r>
                      <a:endParaRPr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s-419" sz="1600" u="none" cap="none" strike="noStrike"/>
                        <a:t>6</a:t>
                      </a:r>
                      <a:endParaRPr sz="16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r>
              <a:tr h="470325">
                <a:tc gridSpan="3">
                  <a:txBody>
                    <a:bodyPr/>
                    <a:lstStyle/>
                    <a:p>
                      <a:pPr indent="0" lvl="0" marL="0" marR="0" rtl="0" algn="r">
                        <a:lnSpc>
                          <a:spcPct val="100000"/>
                        </a:lnSpc>
                        <a:spcBef>
                          <a:spcPts val="0"/>
                        </a:spcBef>
                        <a:spcAft>
                          <a:spcPts val="0"/>
                        </a:spcAft>
                        <a:buClr>
                          <a:srgbClr val="000000"/>
                        </a:buClr>
                        <a:buSzPts val="1500"/>
                        <a:buFont typeface="Arial"/>
                        <a:buNone/>
                      </a:pPr>
                      <a:r>
                        <a:rPr b="1" lang="es-419" sz="1500" u="none" cap="none" strike="noStrike"/>
                        <a:t>Total de Puntos (PFA) sin Ajustar, solo Funciones Transaccionales</a:t>
                      </a:r>
                      <a:endParaRPr b="1" sz="15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solidFill>
                      <a:srgbClr val="359DFC"/>
                    </a:solidFill>
                  </a:tcPr>
                </a:tc>
                <a:tc hMerge="1"/>
                <a:tc hMerge="1"/>
                <a:tc>
                  <a:txBody>
                    <a:bodyPr/>
                    <a:lstStyle/>
                    <a:p>
                      <a:pPr indent="0" lvl="0" marL="0" marR="0" rtl="0" algn="ctr">
                        <a:lnSpc>
                          <a:spcPct val="100000"/>
                        </a:lnSpc>
                        <a:spcBef>
                          <a:spcPts val="0"/>
                        </a:spcBef>
                        <a:spcAft>
                          <a:spcPts val="0"/>
                        </a:spcAft>
                        <a:buClr>
                          <a:srgbClr val="000000"/>
                        </a:buClr>
                        <a:buSzPts val="1500"/>
                        <a:buFont typeface="Arial"/>
                        <a:buNone/>
                      </a:pPr>
                      <a:r>
                        <a:rPr lang="es-419" sz="1500" u="none" cap="none" strike="noStrike"/>
                        <a:t>112</a:t>
                      </a:r>
                      <a:endParaRPr sz="1500" u="none" cap="none" strike="noStrike"/>
                    </a:p>
                  </a:txBody>
                  <a:tcPr marT="91425" marB="91425" marR="91425" marL="91425" anchor="ctr">
                    <a:lnL cap="flat" cmpd="sng" w="9525">
                      <a:solidFill>
                        <a:srgbClr val="232849"/>
                      </a:solidFill>
                      <a:prstDash val="solid"/>
                      <a:round/>
                      <a:headEnd len="sm" w="sm" type="none"/>
                      <a:tailEnd len="sm" w="sm" type="none"/>
                    </a:lnL>
                    <a:lnR cap="flat" cmpd="sng" w="9525">
                      <a:solidFill>
                        <a:srgbClr val="232849"/>
                      </a:solidFill>
                      <a:prstDash val="solid"/>
                      <a:round/>
                      <a:headEnd len="sm" w="sm" type="none"/>
                      <a:tailEnd len="sm" w="sm" type="none"/>
                    </a:lnR>
                    <a:lnT cap="flat" cmpd="sng" w="9525">
                      <a:solidFill>
                        <a:srgbClr val="232849"/>
                      </a:solidFill>
                      <a:prstDash val="solid"/>
                      <a:round/>
                      <a:headEnd len="sm" w="sm" type="none"/>
                      <a:tailEnd len="sm" w="sm" type="none"/>
                    </a:lnT>
                    <a:lnB cap="flat" cmpd="sng" w="9525">
                      <a:solidFill>
                        <a:srgbClr val="232849"/>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nvSpPr>
        <p:spPr>
          <a:xfrm>
            <a:off x="1254450" y="802700"/>
            <a:ext cx="6832500" cy="4840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419" sz="1600" u="none" cap="none" strike="noStrike">
                <a:solidFill>
                  <a:srgbClr val="333333"/>
                </a:solidFill>
                <a:highlight>
                  <a:srgbClr val="FFFFFF"/>
                </a:highlight>
                <a:latin typeface="Roboto"/>
                <a:ea typeface="Roboto"/>
                <a:cs typeface="Roboto"/>
                <a:sym typeface="Roboto"/>
              </a:rPr>
              <a:t> </a:t>
            </a:r>
            <a:r>
              <a:rPr b="1" i="0" lang="es-419" sz="1600" u="none" cap="none" strike="noStrike">
                <a:solidFill>
                  <a:srgbClr val="333333"/>
                </a:solidFill>
                <a:highlight>
                  <a:srgbClr val="FFFFFF"/>
                </a:highlight>
                <a:latin typeface="Roboto"/>
                <a:ea typeface="Roboto"/>
                <a:cs typeface="Roboto"/>
                <a:sym typeface="Roboto"/>
              </a:rPr>
              <a:t>FP = Conteo total * [0.65 + 0.01 * ∑(f </a:t>
            </a:r>
            <a:r>
              <a:rPr b="1" baseline="-25000" i="0" lang="es-419" sz="1600" u="none" cap="none" strike="noStrike">
                <a:solidFill>
                  <a:srgbClr val="333333"/>
                </a:solidFill>
                <a:highlight>
                  <a:srgbClr val="FFFFFF"/>
                </a:highlight>
                <a:latin typeface="Roboto"/>
                <a:ea typeface="Roboto"/>
                <a:cs typeface="Roboto"/>
                <a:sym typeface="Roboto"/>
              </a:rPr>
              <a:t>i</a:t>
            </a:r>
            <a:r>
              <a:rPr b="1" i="0" lang="es-419" sz="1600" u="none" cap="none" strike="noStrike">
                <a:solidFill>
                  <a:srgbClr val="333333"/>
                </a:solidFill>
                <a:highlight>
                  <a:srgbClr val="FFFFFF"/>
                </a:highlight>
                <a:latin typeface="Roboto"/>
                <a:ea typeface="Roboto"/>
                <a:cs typeface="Roboto"/>
                <a:sym typeface="Roboto"/>
              </a:rPr>
              <a:t> )]</a:t>
            </a:r>
            <a:endParaRPr b="1" i="0" sz="1600" u="none" cap="none" strike="noStrike">
              <a:solidFill>
                <a:srgbClr val="33333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33333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s-419" sz="1600" u="none" cap="none" strike="noStrike">
                <a:solidFill>
                  <a:srgbClr val="333333"/>
                </a:solidFill>
                <a:highlight>
                  <a:srgbClr val="FFFFFF"/>
                </a:highlight>
                <a:latin typeface="Roboto"/>
                <a:ea typeface="Roboto"/>
                <a:cs typeface="Roboto"/>
                <a:sym typeface="Roboto"/>
              </a:rPr>
              <a:t>              </a:t>
            </a:r>
            <a:r>
              <a:rPr b="1" i="0" lang="es-419" sz="1600" u="none" cap="none" strike="noStrike">
                <a:solidFill>
                  <a:srgbClr val="333333"/>
                </a:solidFill>
                <a:highlight>
                  <a:srgbClr val="FFFFFF"/>
                </a:highlight>
                <a:latin typeface="Roboto"/>
                <a:ea typeface="Roboto"/>
                <a:cs typeface="Roboto"/>
                <a:sym typeface="Roboto"/>
              </a:rPr>
              <a:t>= Conteo total * CVAF</a:t>
            </a:r>
            <a:endParaRPr b="1" i="0" sz="1600" u="none" cap="none" strike="noStrike">
              <a:solidFill>
                <a:srgbClr val="33333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333333"/>
              </a:solidFill>
              <a:highlight>
                <a:srgbClr val="FFFFFF"/>
              </a:highlight>
              <a:latin typeface="Roboto"/>
              <a:ea typeface="Roboto"/>
              <a:cs typeface="Roboto"/>
              <a:sym typeface="Roboto"/>
            </a:endParaRPr>
          </a:p>
          <a:p>
            <a:pPr indent="0" lvl="0" marL="0" marR="0" rtl="0" algn="just">
              <a:lnSpc>
                <a:spcPct val="115000"/>
              </a:lnSpc>
              <a:spcBef>
                <a:spcPts val="1200"/>
              </a:spcBef>
              <a:spcAft>
                <a:spcPts val="0"/>
              </a:spcAft>
              <a:buClr>
                <a:schemeClr val="dk1"/>
              </a:buClr>
              <a:buSzPts val="1100"/>
              <a:buFont typeface="Arial"/>
              <a:buNone/>
            </a:pPr>
            <a:r>
              <a:rPr b="0" i="0" lang="es-419" sz="1600" u="none" cap="none" strike="noStrike">
                <a:solidFill>
                  <a:srgbClr val="333333"/>
                </a:solidFill>
                <a:highlight>
                  <a:srgbClr val="FFFFFF"/>
                </a:highlight>
                <a:latin typeface="Roboto"/>
                <a:ea typeface="Roboto"/>
                <a:cs typeface="Roboto"/>
                <a:sym typeface="Roboto"/>
              </a:rPr>
              <a:t>CAF oscila entre 0,65 y 1,35 porque</a:t>
            </a:r>
            <a:endParaRPr b="0" i="0" sz="1600" u="none" cap="none" strike="noStrike">
              <a:solidFill>
                <a:srgbClr val="333333"/>
              </a:solidFill>
              <a:highlight>
                <a:srgbClr val="FFFFFF"/>
              </a:highlight>
              <a:latin typeface="Roboto"/>
              <a:ea typeface="Roboto"/>
              <a:cs typeface="Roboto"/>
              <a:sym typeface="Roboto"/>
            </a:endParaRPr>
          </a:p>
          <a:p>
            <a:pPr indent="-330200" lvl="0" marL="457200" marR="25400" rtl="0" algn="l">
              <a:lnSpc>
                <a:spcPct val="156250"/>
              </a:lnSpc>
              <a:spcBef>
                <a:spcPts val="1500"/>
              </a:spcBef>
              <a:spcAft>
                <a:spcPts val="0"/>
              </a:spcAft>
              <a:buClr>
                <a:schemeClr val="dk1"/>
              </a:buClr>
              <a:buSzPts val="1600"/>
              <a:buFont typeface="Roboto"/>
              <a:buAutoNum type="alphaLcPeriod"/>
            </a:pPr>
            <a:r>
              <a:rPr b="0" i="0" lang="es-419" sz="1600" u="none" cap="none" strike="noStrike">
                <a:solidFill>
                  <a:schemeClr val="dk1"/>
                </a:solidFill>
                <a:highlight>
                  <a:srgbClr val="FFFFFF"/>
                </a:highlight>
                <a:latin typeface="Roboto"/>
                <a:ea typeface="Roboto"/>
                <a:cs typeface="Roboto"/>
                <a:sym typeface="Roboto"/>
              </a:rPr>
              <a:t>Cuando </a:t>
            </a:r>
            <a:r>
              <a:rPr b="1" i="0" lang="es-419" sz="1600" u="none" cap="none" strike="noStrike">
                <a:solidFill>
                  <a:schemeClr val="dk1"/>
                </a:solidFill>
                <a:highlight>
                  <a:srgbClr val="FFFFFF"/>
                </a:highlight>
                <a:latin typeface="Roboto"/>
                <a:ea typeface="Roboto"/>
                <a:cs typeface="Roboto"/>
                <a:sym typeface="Roboto"/>
              </a:rPr>
              <a:t>∑(f </a:t>
            </a:r>
            <a:r>
              <a:rPr b="1" baseline="-25000" i="0" lang="es-419" sz="1600" u="none" cap="none" strike="noStrike">
                <a:solidFill>
                  <a:schemeClr val="dk1"/>
                </a:solidFill>
                <a:highlight>
                  <a:srgbClr val="FFFFFF"/>
                </a:highlight>
                <a:latin typeface="Roboto"/>
                <a:ea typeface="Roboto"/>
                <a:cs typeface="Roboto"/>
                <a:sym typeface="Roboto"/>
              </a:rPr>
              <a:t>i</a:t>
            </a:r>
            <a:r>
              <a:rPr b="1" i="0" lang="es-419" sz="1600" u="none" cap="none" strike="noStrike">
                <a:solidFill>
                  <a:schemeClr val="dk1"/>
                </a:solidFill>
                <a:highlight>
                  <a:srgbClr val="FFFFFF"/>
                </a:highlight>
                <a:latin typeface="Roboto"/>
                <a:ea typeface="Roboto"/>
                <a:cs typeface="Roboto"/>
                <a:sym typeface="Roboto"/>
              </a:rPr>
              <a:t> )</a:t>
            </a:r>
            <a:r>
              <a:rPr b="0" i="0" lang="es-419" sz="1600" u="none" cap="none" strike="noStrike">
                <a:solidFill>
                  <a:schemeClr val="dk1"/>
                </a:solidFill>
                <a:highlight>
                  <a:srgbClr val="FFFFFF"/>
                </a:highlight>
                <a:latin typeface="Roboto"/>
                <a:ea typeface="Roboto"/>
                <a:cs typeface="Roboto"/>
                <a:sym typeface="Roboto"/>
              </a:rPr>
              <a:t> = 0 entonces VAF = 0.65</a:t>
            </a:r>
            <a:endParaRPr b="0" i="0" sz="1600" u="none" cap="none" strike="noStrike">
              <a:solidFill>
                <a:schemeClr val="dk1"/>
              </a:solidFill>
              <a:highlight>
                <a:srgbClr val="FFFFFF"/>
              </a:highlight>
              <a:latin typeface="Roboto"/>
              <a:ea typeface="Roboto"/>
              <a:cs typeface="Roboto"/>
              <a:sym typeface="Roboto"/>
            </a:endParaRPr>
          </a:p>
          <a:p>
            <a:pPr indent="-330200" lvl="0" marL="457200" marR="25400" rtl="0" algn="l">
              <a:lnSpc>
                <a:spcPct val="156250"/>
              </a:lnSpc>
              <a:spcBef>
                <a:spcPts val="0"/>
              </a:spcBef>
              <a:spcAft>
                <a:spcPts val="0"/>
              </a:spcAft>
              <a:buClr>
                <a:schemeClr val="dk1"/>
              </a:buClr>
              <a:buSzPts val="1600"/>
              <a:buFont typeface="Roboto"/>
              <a:buAutoNum type="alphaLcPeriod"/>
            </a:pPr>
            <a:r>
              <a:rPr b="0" i="0" lang="es-419" sz="1600" u="none" cap="none" strike="noStrike">
                <a:solidFill>
                  <a:schemeClr val="dk1"/>
                </a:solidFill>
                <a:highlight>
                  <a:srgbClr val="FFFFFF"/>
                </a:highlight>
                <a:latin typeface="Roboto"/>
                <a:ea typeface="Roboto"/>
                <a:cs typeface="Roboto"/>
                <a:sym typeface="Roboto"/>
              </a:rPr>
              <a:t>Cuando </a:t>
            </a:r>
            <a:r>
              <a:rPr b="1" i="0" lang="es-419" sz="1600" u="none" cap="none" strike="noStrike">
                <a:solidFill>
                  <a:schemeClr val="dk1"/>
                </a:solidFill>
                <a:highlight>
                  <a:srgbClr val="FFFFFF"/>
                </a:highlight>
                <a:latin typeface="Roboto"/>
                <a:ea typeface="Roboto"/>
                <a:cs typeface="Roboto"/>
                <a:sym typeface="Roboto"/>
              </a:rPr>
              <a:t>∑(f </a:t>
            </a:r>
            <a:r>
              <a:rPr b="1" baseline="-25000" i="0" lang="es-419" sz="1600" u="none" cap="none" strike="noStrike">
                <a:solidFill>
                  <a:schemeClr val="dk1"/>
                </a:solidFill>
                <a:highlight>
                  <a:srgbClr val="FFFFFF"/>
                </a:highlight>
                <a:latin typeface="Roboto"/>
                <a:ea typeface="Roboto"/>
                <a:cs typeface="Roboto"/>
                <a:sym typeface="Roboto"/>
              </a:rPr>
              <a:t>i</a:t>
            </a:r>
            <a:r>
              <a:rPr b="1" i="0" lang="es-419" sz="1600" u="none" cap="none" strike="noStrike">
                <a:solidFill>
                  <a:schemeClr val="dk1"/>
                </a:solidFill>
                <a:highlight>
                  <a:srgbClr val="FFFFFF"/>
                </a:highlight>
                <a:latin typeface="Roboto"/>
                <a:ea typeface="Roboto"/>
                <a:cs typeface="Roboto"/>
                <a:sym typeface="Roboto"/>
              </a:rPr>
              <a:t> )</a:t>
            </a:r>
            <a:r>
              <a:rPr b="0" i="0" lang="es-419" sz="1600" u="none" cap="none" strike="noStrike">
                <a:solidFill>
                  <a:schemeClr val="dk1"/>
                </a:solidFill>
                <a:highlight>
                  <a:srgbClr val="FFFFFF"/>
                </a:highlight>
                <a:latin typeface="Roboto"/>
                <a:ea typeface="Roboto"/>
                <a:cs typeface="Roboto"/>
                <a:sym typeface="Roboto"/>
              </a:rPr>
              <a:t> = 70 entonces VAF = 0.65 + (0.01 * 70) = 0.65 + 0.7 = 1.35</a:t>
            </a:r>
            <a:endParaRPr b="0" i="0" sz="1600" u="none" cap="none" strike="noStrike">
              <a:solidFill>
                <a:schemeClr val="dk1"/>
              </a:solidFill>
              <a:highlight>
                <a:srgbClr val="FFFFFF"/>
              </a:highlight>
              <a:latin typeface="Roboto"/>
              <a:ea typeface="Roboto"/>
              <a:cs typeface="Roboto"/>
              <a:sym typeface="Roboto"/>
            </a:endParaRPr>
          </a:p>
          <a:p>
            <a:pPr indent="0" lvl="0" marL="0" marR="25400" rtl="0" algn="ctr">
              <a:lnSpc>
                <a:spcPct val="156250"/>
              </a:lnSpc>
              <a:spcBef>
                <a:spcPts val="1500"/>
              </a:spcBef>
              <a:spcAft>
                <a:spcPts val="0"/>
              </a:spcAft>
              <a:buClr>
                <a:srgbClr val="000000"/>
              </a:buClr>
              <a:buSzPts val="1600"/>
              <a:buFont typeface="Arial"/>
              <a:buNone/>
            </a:pPr>
            <a:r>
              <a:rPr b="0" i="0" lang="es-419" sz="1600" u="none" cap="none" strike="noStrike">
                <a:solidFill>
                  <a:schemeClr val="dk1"/>
                </a:solidFill>
                <a:highlight>
                  <a:srgbClr val="FFFFFF"/>
                </a:highlight>
                <a:latin typeface="Roboto"/>
                <a:ea typeface="Roboto"/>
                <a:cs typeface="Roboto"/>
                <a:sym typeface="Roboto"/>
              </a:rPr>
              <a:t>112 * 1.35= 151.2 h</a:t>
            </a:r>
            <a:endParaRPr b="0" i="0" sz="1600" u="none" cap="none" strike="noStrike">
              <a:solidFill>
                <a:schemeClr val="dk1"/>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Clr>
                <a:srgbClr val="000000"/>
              </a:buClr>
              <a:buSzPts val="1200"/>
              <a:buFont typeface="Arial"/>
              <a:buNone/>
            </a:pPr>
            <a:r>
              <a:t/>
            </a:r>
            <a:endParaRPr b="0" i="0" sz="12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1200"/>
              </a:spcBef>
              <a:spcAft>
                <a:spcPts val="0"/>
              </a:spcAft>
              <a:buClr>
                <a:srgbClr val="000000"/>
              </a:buClr>
              <a:buSzPts val="1200"/>
              <a:buFont typeface="Arial"/>
              <a:buNone/>
            </a:pPr>
            <a:r>
              <a:t/>
            </a:r>
            <a:endParaRPr b="1" i="0" sz="1200" u="none" cap="none" strike="noStrike">
              <a:solidFill>
                <a:srgbClr val="333333"/>
              </a:solidFill>
              <a:highlight>
                <a:srgbClr val="FFFFFF"/>
              </a:highlight>
              <a:latin typeface="Roboto"/>
              <a:ea typeface="Roboto"/>
              <a:cs typeface="Roboto"/>
              <a:sym typeface="Roboto"/>
            </a:endParaRPr>
          </a:p>
        </p:txBody>
      </p:sp>
      <p:sp>
        <p:nvSpPr>
          <p:cNvPr id="339" name="Google Shape;339;p36"/>
          <p:cNvSpPr txBox="1"/>
          <p:nvPr/>
        </p:nvSpPr>
        <p:spPr>
          <a:xfrm>
            <a:off x="4863925" y="4364075"/>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1000"/>
              </a:spcAft>
              <a:buClr>
                <a:srgbClr val="000000"/>
              </a:buClr>
              <a:buSzPts val="1400"/>
              <a:buFont typeface="Arial"/>
              <a:buNone/>
            </a:pPr>
            <a:r>
              <a:rPr b="0" i="1" lang="es-419" sz="1400" u="none" cap="none" strike="noStrike">
                <a:solidFill>
                  <a:schemeClr val="dk1"/>
                </a:solidFill>
                <a:latin typeface="Ubuntu"/>
                <a:ea typeface="Ubuntu"/>
                <a:cs typeface="Ubuntu"/>
                <a:sym typeface="Ubuntu"/>
              </a:rPr>
              <a:t>[ 7 ] (Moore, T., 2010)</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7"/>
          <p:cNvSpPr/>
          <p:nvPr/>
        </p:nvSpPr>
        <p:spPr>
          <a:xfrm>
            <a:off x="7931100" y="2237775"/>
            <a:ext cx="994800" cy="1927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45" name="Google Shape;345;p37"/>
          <p:cNvSpPr/>
          <p:nvPr/>
        </p:nvSpPr>
        <p:spPr>
          <a:xfrm>
            <a:off x="0" y="2161150"/>
            <a:ext cx="994800" cy="1927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46" name="Google Shape;346;p37"/>
          <p:cNvSpPr txBox="1"/>
          <p:nvPr/>
        </p:nvSpPr>
        <p:spPr>
          <a:xfrm>
            <a:off x="1797000" y="166800"/>
            <a:ext cx="5550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s-419" sz="2200" u="none" cap="none" strike="noStrike">
                <a:solidFill>
                  <a:srgbClr val="000000"/>
                </a:solidFill>
                <a:latin typeface="Ubuntu Medium"/>
                <a:ea typeface="Ubuntu Medium"/>
                <a:cs typeface="Ubuntu Medium"/>
                <a:sym typeface="Ubuntu Medium"/>
              </a:rPr>
              <a:t>&lt;Conclusiones Individuales&gt;</a:t>
            </a:r>
            <a:endParaRPr b="0" i="0" sz="2200" u="none" cap="none" strike="noStrike">
              <a:solidFill>
                <a:srgbClr val="000000"/>
              </a:solidFill>
              <a:latin typeface="Ubuntu Medium"/>
              <a:ea typeface="Ubuntu Medium"/>
              <a:cs typeface="Ubuntu Medium"/>
              <a:sym typeface="Ubuntu Medium"/>
            </a:endParaRPr>
          </a:p>
        </p:txBody>
      </p:sp>
      <p:sp>
        <p:nvSpPr>
          <p:cNvPr id="347" name="Google Shape;347;p37"/>
          <p:cNvSpPr txBox="1"/>
          <p:nvPr/>
        </p:nvSpPr>
        <p:spPr>
          <a:xfrm>
            <a:off x="314400" y="789800"/>
            <a:ext cx="1971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Ubuntu"/>
                <a:ea typeface="Ubuntu"/>
                <a:cs typeface="Ubuntu"/>
                <a:sym typeface="Ubuntu"/>
              </a:rPr>
              <a:t>Michell García</a:t>
            </a:r>
            <a:endParaRPr b="1" i="0" sz="1400" u="none" cap="none" strike="noStrike">
              <a:solidFill>
                <a:srgbClr val="000000"/>
              </a:solidFill>
              <a:latin typeface="Ubuntu"/>
              <a:ea typeface="Ubuntu"/>
              <a:cs typeface="Ubuntu"/>
              <a:sym typeface="Ubuntu"/>
            </a:endParaRPr>
          </a:p>
        </p:txBody>
      </p:sp>
      <p:sp>
        <p:nvSpPr>
          <p:cNvPr id="348" name="Google Shape;348;p37"/>
          <p:cNvSpPr txBox="1"/>
          <p:nvPr/>
        </p:nvSpPr>
        <p:spPr>
          <a:xfrm>
            <a:off x="2527698" y="789800"/>
            <a:ext cx="1971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Ubuntu"/>
                <a:ea typeface="Ubuntu"/>
                <a:cs typeface="Ubuntu"/>
                <a:sym typeface="Ubuntu"/>
              </a:rPr>
              <a:t>Luis Flores</a:t>
            </a:r>
            <a:endParaRPr b="1" i="0" sz="1400" u="none" cap="none" strike="noStrike">
              <a:solidFill>
                <a:srgbClr val="000000"/>
              </a:solidFill>
              <a:latin typeface="Ubuntu"/>
              <a:ea typeface="Ubuntu"/>
              <a:cs typeface="Ubuntu"/>
              <a:sym typeface="Ubuntu"/>
            </a:endParaRPr>
          </a:p>
        </p:txBody>
      </p:sp>
      <p:sp>
        <p:nvSpPr>
          <p:cNvPr id="349" name="Google Shape;349;p37"/>
          <p:cNvSpPr txBox="1"/>
          <p:nvPr/>
        </p:nvSpPr>
        <p:spPr>
          <a:xfrm>
            <a:off x="4740988" y="789788"/>
            <a:ext cx="1971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Ubuntu"/>
                <a:ea typeface="Ubuntu"/>
                <a:cs typeface="Ubuntu"/>
                <a:sym typeface="Ubuntu"/>
              </a:rPr>
              <a:t>Leonardo Velázquez</a:t>
            </a:r>
            <a:endParaRPr b="1" i="0" sz="1400" u="none" cap="none" strike="noStrike">
              <a:solidFill>
                <a:srgbClr val="000000"/>
              </a:solidFill>
              <a:latin typeface="Ubuntu"/>
              <a:ea typeface="Ubuntu"/>
              <a:cs typeface="Ubuntu"/>
              <a:sym typeface="Ubuntu"/>
            </a:endParaRPr>
          </a:p>
        </p:txBody>
      </p:sp>
      <p:sp>
        <p:nvSpPr>
          <p:cNvPr id="350" name="Google Shape;350;p37"/>
          <p:cNvSpPr txBox="1"/>
          <p:nvPr/>
        </p:nvSpPr>
        <p:spPr>
          <a:xfrm>
            <a:off x="6954300" y="789800"/>
            <a:ext cx="1971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rgbClr val="000000"/>
                </a:solidFill>
                <a:latin typeface="Ubuntu"/>
                <a:ea typeface="Ubuntu"/>
                <a:cs typeface="Ubuntu"/>
                <a:sym typeface="Ubuntu"/>
              </a:rPr>
              <a:t>Carlos Mendieta</a:t>
            </a:r>
            <a:endParaRPr b="1" i="0" sz="1400" u="none" cap="none" strike="noStrike">
              <a:solidFill>
                <a:srgbClr val="000000"/>
              </a:solidFill>
              <a:latin typeface="Ubuntu"/>
              <a:ea typeface="Ubuntu"/>
              <a:cs typeface="Ubuntu"/>
              <a:sym typeface="Ubuntu"/>
            </a:endParaRPr>
          </a:p>
        </p:txBody>
      </p:sp>
      <p:sp>
        <p:nvSpPr>
          <p:cNvPr id="351" name="Google Shape;351;p37"/>
          <p:cNvSpPr txBox="1"/>
          <p:nvPr/>
        </p:nvSpPr>
        <p:spPr>
          <a:xfrm>
            <a:off x="314400" y="1093800"/>
            <a:ext cx="1971600" cy="2385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419" sz="1100" u="none" cap="none" strike="noStrike">
                <a:solidFill>
                  <a:srgbClr val="000000"/>
                </a:solidFill>
                <a:latin typeface="Ubuntu"/>
                <a:ea typeface="Ubuntu"/>
                <a:cs typeface="Ubuntu"/>
                <a:sym typeface="Ubuntu"/>
              </a:rPr>
              <a:t>Puedo concluir que el FPA, es una técnica de medición de la funcionalidad de un producto de software, una herramienta bastante poderosa, que puede ayudar a personas que no son del área de desarrollo de software a entender y estimar lo que vale el producto, tanto monetariamente, como de tiempo.</a:t>
            </a:r>
            <a:endParaRPr b="0" i="0" sz="1100" u="none" cap="none" strike="noStrike">
              <a:solidFill>
                <a:srgbClr val="000000"/>
              </a:solidFill>
              <a:latin typeface="Ubuntu"/>
              <a:ea typeface="Ubuntu"/>
              <a:cs typeface="Ubuntu"/>
              <a:sym typeface="Ubuntu"/>
            </a:endParaRPr>
          </a:p>
        </p:txBody>
      </p:sp>
      <p:sp>
        <p:nvSpPr>
          <p:cNvPr id="352" name="Google Shape;352;p37"/>
          <p:cNvSpPr txBox="1"/>
          <p:nvPr/>
        </p:nvSpPr>
        <p:spPr>
          <a:xfrm>
            <a:off x="2502150" y="1093800"/>
            <a:ext cx="2069700" cy="255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419" sz="1100" u="none" cap="none" strike="noStrike">
                <a:solidFill>
                  <a:srgbClr val="000000"/>
                </a:solidFill>
                <a:latin typeface="Ubuntu"/>
                <a:ea typeface="Ubuntu"/>
                <a:cs typeface="Ubuntu"/>
                <a:sym typeface="Ubuntu"/>
              </a:rPr>
              <a:t>Como conclusión podemos observar que es una buena forma de evaluar un software ya que esta permite tener estimaciones en diferentes ámbitos sin tener gran conocimiento del área de software permitiendo a más gente el utilizar esta metodología ya que tiene un enfoque independiente de la tecnología para medir el soporte de ala aplicación de software.</a:t>
            </a:r>
            <a:endParaRPr b="0" i="0" sz="1100" u="none" cap="none" strike="noStrike">
              <a:solidFill>
                <a:srgbClr val="000000"/>
              </a:solidFill>
              <a:latin typeface="Ubuntu"/>
              <a:ea typeface="Ubuntu"/>
              <a:cs typeface="Ubuntu"/>
              <a:sym typeface="Ubuntu"/>
            </a:endParaRPr>
          </a:p>
        </p:txBody>
      </p:sp>
      <p:sp>
        <p:nvSpPr>
          <p:cNvPr id="353" name="Google Shape;353;p37"/>
          <p:cNvSpPr txBox="1"/>
          <p:nvPr/>
        </p:nvSpPr>
        <p:spPr>
          <a:xfrm>
            <a:off x="4741000" y="1093800"/>
            <a:ext cx="1971600" cy="255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419" sz="1100" u="none" cap="none" strike="noStrike">
                <a:solidFill>
                  <a:srgbClr val="000000"/>
                </a:solidFill>
                <a:latin typeface="Ubuntu"/>
                <a:ea typeface="Ubuntu"/>
                <a:cs typeface="Ubuntu"/>
                <a:sym typeface="Ubuntu"/>
              </a:rPr>
              <a:t>Los puntos funcionales, brinda demasiadas ventajas, hace el proceso más creativo y funcional, al igual que ayuda a estimar el tiempo y el costo del proyecto. Sin embargo también puede llegar a presentar inconvenientes como puede llegar a ser costoso en implementación de software, al igual que sus parámetros pueden llegar a ser subjetivos. </a:t>
            </a:r>
            <a:endParaRPr b="0" i="0" sz="1100" u="none" cap="none" strike="noStrike">
              <a:solidFill>
                <a:srgbClr val="000000"/>
              </a:solidFill>
              <a:latin typeface="Ubuntu"/>
              <a:ea typeface="Ubuntu"/>
              <a:cs typeface="Ubuntu"/>
              <a:sym typeface="Ubuntu"/>
            </a:endParaRPr>
          </a:p>
        </p:txBody>
      </p:sp>
      <p:sp>
        <p:nvSpPr>
          <p:cNvPr id="354" name="Google Shape;354;p37"/>
          <p:cNvSpPr txBox="1"/>
          <p:nvPr/>
        </p:nvSpPr>
        <p:spPr>
          <a:xfrm>
            <a:off x="6954300" y="1093800"/>
            <a:ext cx="1971600" cy="2555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419" sz="1100" u="none" cap="none" strike="noStrike">
                <a:solidFill>
                  <a:srgbClr val="000000"/>
                </a:solidFill>
                <a:latin typeface="Ubuntu"/>
                <a:ea typeface="Ubuntu"/>
                <a:cs typeface="Ubuntu"/>
                <a:sym typeface="Ubuntu"/>
              </a:rPr>
              <a:t>Los puntos funcionales son una buena herramienta la cual nos ayuda a obtener mejores predicciones basadas en un método comprobado. El no contar con predicciones adecuadas puede comprometer el resultado o la existencia del proyecto por lo cual es muy importante la medición del tiempo en un proyecto tan preciso como lo es un proyecto de software.</a:t>
            </a:r>
            <a:endParaRPr b="0" i="0" sz="1100" u="none" cap="none" strike="noStrike">
              <a:solidFill>
                <a:srgbClr val="000000"/>
              </a:solidFill>
              <a:latin typeface="Ubuntu"/>
              <a:ea typeface="Ubuntu"/>
              <a:cs typeface="Ubuntu"/>
              <a:sym typeface="Ubuntu"/>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8">
            <a:hlinkClick action="ppaction://hlinksldjump" r:id="rId3"/>
          </p:cNvPr>
          <p:cNvSpPr txBox="1"/>
          <p:nvPr/>
        </p:nvSpPr>
        <p:spPr>
          <a:xfrm>
            <a:off x="1797000" y="391325"/>
            <a:ext cx="5550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s-419" sz="3000" u="none" cap="none" strike="noStrike">
                <a:solidFill>
                  <a:srgbClr val="000000"/>
                </a:solidFill>
                <a:latin typeface="Ubuntu Medium"/>
                <a:ea typeface="Ubuntu Medium"/>
                <a:cs typeface="Ubuntu Medium"/>
                <a:sym typeface="Ubuntu Medium"/>
              </a:rPr>
              <a:t>&lt;Conclusión&gt;</a:t>
            </a:r>
            <a:endParaRPr b="0" i="0" sz="3000" u="none" cap="none" strike="noStrike">
              <a:solidFill>
                <a:srgbClr val="000000"/>
              </a:solidFill>
              <a:latin typeface="Ubuntu Medium"/>
              <a:ea typeface="Ubuntu Medium"/>
              <a:cs typeface="Ubuntu Medium"/>
              <a:sym typeface="Ubuntu Medium"/>
            </a:endParaRPr>
          </a:p>
        </p:txBody>
      </p:sp>
      <p:sp>
        <p:nvSpPr>
          <p:cNvPr id="360" name="Google Shape;360;p38"/>
          <p:cNvSpPr txBox="1"/>
          <p:nvPr/>
        </p:nvSpPr>
        <p:spPr>
          <a:xfrm>
            <a:off x="1168500" y="1037825"/>
            <a:ext cx="6807000" cy="2277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s-419" sz="1700" u="none" cap="none" strike="noStrike">
                <a:solidFill>
                  <a:srgbClr val="000000"/>
                </a:solidFill>
                <a:latin typeface="Ubuntu"/>
                <a:ea typeface="Ubuntu"/>
                <a:cs typeface="Ubuntu"/>
                <a:sym typeface="Ubuntu"/>
              </a:rPr>
              <a:t>Los puntos funcionales se consideran como la mejor forma para medir y evaluar un software, su proceso es estandarizado lo que permite establecer estimaciones de calidad, costos y tiempos. Sin embargo, si bien padece de cierto debate de su confiabilidad debido que el proceso de medición se considera subjetivo a la hora de aplicar factores de peso, por lo que puede generar desviaciones en los resultados finales si los cálculos son realizados por distintas personas.</a:t>
            </a:r>
            <a:endParaRPr b="0" i="0" sz="1700" u="none" cap="none" strike="noStrike">
              <a:solidFill>
                <a:srgbClr val="000000"/>
              </a:solidFill>
              <a:latin typeface="Ubuntu"/>
              <a:ea typeface="Ubuntu"/>
              <a:cs typeface="Ubuntu"/>
              <a:sym typeface="Ubuntu"/>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a:hlinkClick action="ppaction://hlinksldjump" r:id="rId3"/>
          </p:cNvPr>
          <p:cNvSpPr txBox="1"/>
          <p:nvPr/>
        </p:nvSpPr>
        <p:spPr>
          <a:xfrm>
            <a:off x="1797000" y="642000"/>
            <a:ext cx="5550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s-419" sz="3000" u="none" cap="none" strike="noStrike">
                <a:solidFill>
                  <a:srgbClr val="000000"/>
                </a:solidFill>
                <a:latin typeface="Ubuntu Medium"/>
                <a:ea typeface="Ubuntu Medium"/>
                <a:cs typeface="Ubuntu Medium"/>
                <a:sym typeface="Ubuntu Medium"/>
              </a:rPr>
              <a:t>&lt;Referencias&gt;</a:t>
            </a:r>
            <a:endParaRPr b="0" i="0" sz="3000" u="none" cap="none" strike="noStrike">
              <a:solidFill>
                <a:srgbClr val="000000"/>
              </a:solidFill>
              <a:latin typeface="Ubuntu Medium"/>
              <a:ea typeface="Ubuntu Medium"/>
              <a:cs typeface="Ubuntu Medium"/>
              <a:sym typeface="Ubuntu Medium"/>
            </a:endParaRPr>
          </a:p>
        </p:txBody>
      </p:sp>
      <p:sp>
        <p:nvSpPr>
          <p:cNvPr id="366" name="Google Shape;366;p39"/>
          <p:cNvSpPr txBox="1"/>
          <p:nvPr/>
        </p:nvSpPr>
        <p:spPr>
          <a:xfrm>
            <a:off x="827850" y="1370225"/>
            <a:ext cx="7488300" cy="31554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[ 1 ] GeeksforGeeks. (2021). </a:t>
            </a:r>
            <a:r>
              <a:rPr b="0" i="1" lang="es-419" sz="1400" u="none" cap="none" strike="noStrike">
                <a:solidFill>
                  <a:srgbClr val="000000"/>
                </a:solidFill>
                <a:latin typeface="Ubuntu"/>
                <a:ea typeface="Ubuntu"/>
                <a:cs typeface="Ubuntu"/>
                <a:sym typeface="Ubuntu"/>
              </a:rPr>
              <a:t>Software Engineering | Functional Point (FP) Analysis</a:t>
            </a:r>
            <a:r>
              <a:rPr b="0" i="0" lang="es-419" sz="1400" u="none" cap="none" strike="noStrike">
                <a:solidFill>
                  <a:srgbClr val="000000"/>
                </a:solidFill>
                <a:latin typeface="Ubuntu"/>
                <a:ea typeface="Ubuntu"/>
                <a:cs typeface="Ubuntu"/>
                <a:sym typeface="Ubuntu"/>
              </a:rPr>
              <a:t>. 13 de septiembre de 2022, de GeeksforGeeks, sitio web: </a:t>
            </a:r>
            <a:r>
              <a:rPr b="0" i="0" lang="es-419" sz="1400" u="sng" cap="none" strike="noStrike">
                <a:solidFill>
                  <a:schemeClr val="hlink"/>
                </a:solidFill>
                <a:latin typeface="Ubuntu"/>
                <a:ea typeface="Ubuntu"/>
                <a:cs typeface="Ubuntu"/>
                <a:sym typeface="Ubuntu"/>
                <a:hlinkClick r:id="rId4"/>
              </a:rPr>
              <a:t>https://www.geeksforgeeks.org/software-engineering-functional-point-fp-analysis/</a:t>
            </a:r>
            <a:endParaRPr b="0" i="0" sz="1400" u="none" cap="none" strike="noStrike">
              <a:solidFill>
                <a:srgbClr val="000000"/>
              </a:solidFill>
              <a:latin typeface="Ubuntu"/>
              <a:ea typeface="Ubuntu"/>
              <a:cs typeface="Ubuntu"/>
              <a:sym typeface="Ubuntu"/>
            </a:endParaRPr>
          </a:p>
          <a:p>
            <a:pPr indent="-317500" lvl="0" marL="457200" marR="0" rtl="0" algn="just">
              <a:lnSpc>
                <a:spcPct val="100000"/>
              </a:lnSpc>
              <a:spcBef>
                <a:spcPts val="100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[ 2 ] javaTpoint. (2021). </a:t>
            </a:r>
            <a:r>
              <a:rPr b="0" i="1" lang="es-419" sz="1400" u="none" cap="none" strike="noStrike">
                <a:solidFill>
                  <a:srgbClr val="000000"/>
                </a:solidFill>
                <a:latin typeface="Ubuntu"/>
                <a:ea typeface="Ubuntu"/>
                <a:cs typeface="Ubuntu"/>
                <a:sym typeface="Ubuntu"/>
              </a:rPr>
              <a:t>Functional Point (FP) Analysis</a:t>
            </a:r>
            <a:r>
              <a:rPr b="0" i="0" lang="es-419" sz="1400" u="none" cap="none" strike="noStrike">
                <a:solidFill>
                  <a:srgbClr val="000000"/>
                </a:solidFill>
                <a:latin typeface="Ubuntu"/>
                <a:ea typeface="Ubuntu"/>
                <a:cs typeface="Ubuntu"/>
                <a:sym typeface="Ubuntu"/>
              </a:rPr>
              <a:t>. 13 de septiembre de 2022, de javaTpoint, sitio web: </a:t>
            </a:r>
            <a:r>
              <a:rPr b="0" i="0" lang="es-419" sz="1400" u="sng" cap="none" strike="noStrike">
                <a:solidFill>
                  <a:schemeClr val="hlink"/>
                </a:solidFill>
                <a:latin typeface="Ubuntu"/>
                <a:ea typeface="Ubuntu"/>
                <a:cs typeface="Ubuntu"/>
                <a:sym typeface="Ubuntu"/>
                <a:hlinkClick r:id="rId5"/>
              </a:rPr>
              <a:t>https://www.javatpoint.com/software-engineering-functional-point-fp-analysis</a:t>
            </a:r>
            <a:endParaRPr b="0" i="0" sz="1400" u="none" cap="none" strike="noStrike">
              <a:solidFill>
                <a:srgbClr val="000000"/>
              </a:solidFill>
              <a:latin typeface="Ubuntu"/>
              <a:ea typeface="Ubuntu"/>
              <a:cs typeface="Ubuntu"/>
              <a:sym typeface="Ubuntu"/>
            </a:endParaRPr>
          </a:p>
          <a:p>
            <a:pPr indent="-317500" lvl="0" marL="457200" marR="0" rtl="0" algn="just">
              <a:lnSpc>
                <a:spcPct val="100000"/>
              </a:lnSpc>
              <a:spcBef>
                <a:spcPts val="100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[ 3 ] Manso. (2011). </a:t>
            </a:r>
            <a:r>
              <a:rPr b="0" i="1" lang="es-419" sz="1400" u="none" cap="none" strike="noStrike">
                <a:solidFill>
                  <a:srgbClr val="000000"/>
                </a:solidFill>
                <a:latin typeface="Ubuntu"/>
                <a:ea typeface="Ubuntu"/>
                <a:cs typeface="Ubuntu"/>
                <a:sym typeface="Ubuntu"/>
              </a:rPr>
              <a:t>3 Los Puntos de Funcionalidad (Function Points)</a:t>
            </a:r>
            <a:r>
              <a:rPr b="0" i="0" lang="es-419" sz="1400" u="none" cap="none" strike="noStrike">
                <a:solidFill>
                  <a:srgbClr val="000000"/>
                </a:solidFill>
                <a:latin typeface="Ubuntu"/>
                <a:ea typeface="Ubuntu"/>
                <a:cs typeface="Ubuntu"/>
                <a:sym typeface="Ubuntu"/>
              </a:rPr>
              <a:t>. 13 de septiembre de 2022, sitio web: </a:t>
            </a:r>
            <a:r>
              <a:rPr b="0" i="0" lang="es-419" sz="1400" u="sng" cap="none" strike="noStrike">
                <a:solidFill>
                  <a:schemeClr val="hlink"/>
                </a:solidFill>
                <a:latin typeface="Ubuntu"/>
                <a:ea typeface="Ubuntu"/>
                <a:cs typeface="Ubuntu"/>
                <a:sym typeface="Ubuntu"/>
                <a:hlinkClick r:id="rId6"/>
              </a:rPr>
              <a:t>https://www.infor.uva.es/~manso/calidad/PFA-CLM-2011</a:t>
            </a:r>
            <a:endParaRPr b="0" i="0" sz="1400" u="none" cap="none" strike="noStrike">
              <a:solidFill>
                <a:srgbClr val="000000"/>
              </a:solidFill>
              <a:latin typeface="Ubuntu"/>
              <a:ea typeface="Ubuntu"/>
              <a:cs typeface="Ubuntu"/>
              <a:sym typeface="Ubuntu"/>
            </a:endParaRPr>
          </a:p>
          <a:p>
            <a:pPr indent="-317500" lvl="0" marL="457200" marR="0" rtl="0" algn="just">
              <a:lnSpc>
                <a:spcPct val="100000"/>
              </a:lnSpc>
              <a:spcBef>
                <a:spcPts val="100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[ 4 ] Gómez, J. (2013). </a:t>
            </a:r>
            <a:r>
              <a:rPr b="0" i="1" lang="es-419" sz="1400" u="none" cap="none" strike="noStrike">
                <a:solidFill>
                  <a:srgbClr val="000000"/>
                </a:solidFill>
                <a:latin typeface="Ubuntu"/>
                <a:ea typeface="Ubuntu"/>
                <a:cs typeface="Ubuntu"/>
                <a:sym typeface="Ubuntu"/>
              </a:rPr>
              <a:t>Ejemplo Práctico de Medición en Puntos Función: Google</a:t>
            </a:r>
            <a:r>
              <a:rPr b="0" i="0" lang="es-419" sz="1400" u="none" cap="none" strike="noStrike">
                <a:solidFill>
                  <a:srgbClr val="000000"/>
                </a:solidFill>
                <a:latin typeface="Ubuntu"/>
                <a:ea typeface="Ubuntu"/>
                <a:cs typeface="Ubuntu"/>
                <a:sym typeface="Ubuntu"/>
              </a:rPr>
              <a:t>. 13 de septiembre de 2022, de el Laboratorio de las TI, sitio web: </a:t>
            </a:r>
            <a:r>
              <a:rPr b="0" i="0" lang="es-419" sz="1400" u="sng" cap="none" strike="noStrike">
                <a:solidFill>
                  <a:schemeClr val="hlink"/>
                </a:solidFill>
                <a:latin typeface="Ubuntu"/>
                <a:ea typeface="Ubuntu"/>
                <a:cs typeface="Ubuntu"/>
                <a:sym typeface="Ubuntu"/>
                <a:hlinkClick r:id="rId7"/>
              </a:rPr>
              <a:t>https://www.laboratorioti.com/2013/04/08/ejemplo-practico-de-medicion-en-puntos-funcion-google/</a:t>
            </a:r>
            <a:endParaRPr b="0" i="0" sz="1400" u="none" cap="none" strike="noStrike">
              <a:solidFill>
                <a:srgbClr val="000000"/>
              </a:solidFill>
              <a:latin typeface="Ubuntu"/>
              <a:ea typeface="Ubuntu"/>
              <a:cs typeface="Ubuntu"/>
              <a:sym typeface="Ubuntu"/>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nvSpPr>
        <p:spPr>
          <a:xfrm>
            <a:off x="827850" y="839425"/>
            <a:ext cx="7488300" cy="39303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Ubuntu"/>
              <a:buChar char="●"/>
            </a:pPr>
            <a:r>
              <a:rPr b="0" i="0" lang="es-419" sz="1400" u="none" cap="none" strike="noStrike">
                <a:solidFill>
                  <a:srgbClr val="000000"/>
                </a:solidFill>
                <a:latin typeface="Ubuntu"/>
                <a:ea typeface="Ubuntu"/>
                <a:cs typeface="Ubuntu"/>
                <a:sym typeface="Ubuntu"/>
              </a:rPr>
              <a:t>[ 5 ] Abran, A., Robillard, P. (1996). </a:t>
            </a:r>
            <a:r>
              <a:rPr b="0" i="1" lang="es-419" sz="1400" u="none" cap="none" strike="noStrike">
                <a:solidFill>
                  <a:srgbClr val="000000"/>
                </a:solidFill>
                <a:latin typeface="Ubuntu"/>
                <a:ea typeface="Ubuntu"/>
                <a:cs typeface="Ubuntu"/>
                <a:sym typeface="Ubuntu"/>
              </a:rPr>
              <a:t>Function Points Analysis: An Empirical Study of Its Measurement Processes</a:t>
            </a:r>
            <a:r>
              <a:rPr b="0" i="0" lang="es-419" sz="1400" u="none" cap="none" strike="noStrike">
                <a:solidFill>
                  <a:srgbClr val="000000"/>
                </a:solidFill>
                <a:latin typeface="Ubuntu"/>
                <a:ea typeface="Ubuntu"/>
                <a:cs typeface="Ubuntu"/>
                <a:sym typeface="Ubuntu"/>
              </a:rPr>
              <a:t>. 13 de septiembre de 2022, de ResearchGate, sitio web: </a:t>
            </a:r>
            <a:r>
              <a:rPr b="0" i="0" lang="es-419" sz="1400" u="sng" cap="none" strike="noStrike">
                <a:solidFill>
                  <a:schemeClr val="hlink"/>
                </a:solidFill>
                <a:latin typeface="Ubuntu"/>
                <a:ea typeface="Ubuntu"/>
                <a:cs typeface="Ubuntu"/>
                <a:sym typeface="Ubuntu"/>
                <a:hlinkClick r:id="rId3"/>
              </a:rPr>
              <a:t>https://www.researchgate.net/publication/3187831_Function_Points_Analysis_An_Empirical_Study_of_Its_Measurement_Processes</a:t>
            </a:r>
            <a:endParaRPr b="0" i="0" sz="1400" u="none" cap="none" strike="noStrike">
              <a:solidFill>
                <a:srgbClr val="000000"/>
              </a:solidFill>
              <a:latin typeface="Ubuntu"/>
              <a:ea typeface="Ubuntu"/>
              <a:cs typeface="Ubuntu"/>
              <a:sym typeface="Ubuntu"/>
            </a:endParaRPr>
          </a:p>
          <a:p>
            <a:pPr indent="-317500" lvl="0" marL="457200" marR="0" rtl="0" algn="just">
              <a:lnSpc>
                <a:spcPct val="100000"/>
              </a:lnSpc>
              <a:spcBef>
                <a:spcPts val="1000"/>
              </a:spcBef>
              <a:spcAft>
                <a:spcPts val="0"/>
              </a:spcAft>
              <a:buClr>
                <a:srgbClr val="000000"/>
              </a:buClr>
              <a:buSzPts val="1400"/>
              <a:buFont typeface="Ubuntu"/>
              <a:buChar char="●"/>
            </a:pPr>
            <a:r>
              <a:rPr b="0" i="0" lang="es-419" sz="1400" u="none" cap="none" strike="noStrike">
                <a:solidFill>
                  <a:schemeClr val="dk1"/>
                </a:solidFill>
                <a:latin typeface="Ubuntu"/>
                <a:ea typeface="Ubuntu"/>
                <a:cs typeface="Ubuntu"/>
                <a:sym typeface="Ubuntu"/>
              </a:rPr>
              <a:t>[ 6 ] Nesma. (2018). </a:t>
            </a:r>
            <a:r>
              <a:rPr b="0" i="1" lang="es-419" sz="1400" u="none" cap="none" strike="noStrike">
                <a:solidFill>
                  <a:schemeClr val="dk1"/>
                </a:solidFill>
                <a:latin typeface="Ubuntu"/>
                <a:ea typeface="Ubuntu"/>
                <a:cs typeface="Ubuntu"/>
                <a:sym typeface="Ubuntu"/>
              </a:rPr>
              <a:t>Part 1: Function Point Analysis (FPA)</a:t>
            </a:r>
            <a:r>
              <a:rPr b="0" i="0" lang="es-419" sz="1400" u="none" cap="none" strike="noStrike">
                <a:solidFill>
                  <a:schemeClr val="dk1"/>
                </a:solidFill>
                <a:latin typeface="Ubuntu"/>
                <a:ea typeface="Ubuntu"/>
                <a:cs typeface="Ubuntu"/>
                <a:sym typeface="Ubuntu"/>
              </a:rPr>
              <a:t>. 13 de septiembre de 2022, de Nesma, sitio web: </a:t>
            </a:r>
            <a:r>
              <a:rPr b="0" i="0" lang="es-419" sz="1400" u="sng" cap="none" strike="noStrike">
                <a:solidFill>
                  <a:schemeClr val="hlink"/>
                </a:solidFill>
                <a:latin typeface="Ubuntu"/>
                <a:ea typeface="Ubuntu"/>
                <a:cs typeface="Ubuntu"/>
                <a:sym typeface="Ubuntu"/>
                <a:hlinkClick r:id="rId4"/>
              </a:rPr>
              <a:t>https://nesma.org/wp-content/uploads/2018/05/Nesma-on-sizing-1-FPA-1.pdf</a:t>
            </a:r>
            <a:endParaRPr b="0" i="0" sz="1400" u="none" cap="none" strike="noStrike">
              <a:solidFill>
                <a:schemeClr val="dk1"/>
              </a:solidFill>
              <a:latin typeface="Ubuntu"/>
              <a:ea typeface="Ubuntu"/>
              <a:cs typeface="Ubuntu"/>
              <a:sym typeface="Ubuntu"/>
            </a:endParaRPr>
          </a:p>
          <a:p>
            <a:pPr indent="-317500" lvl="0" marL="457200" marR="0" rtl="0" algn="just">
              <a:lnSpc>
                <a:spcPct val="100000"/>
              </a:lnSpc>
              <a:spcBef>
                <a:spcPts val="1000"/>
              </a:spcBef>
              <a:spcAft>
                <a:spcPts val="0"/>
              </a:spcAft>
              <a:buClr>
                <a:srgbClr val="000000"/>
              </a:buClr>
              <a:buSzPts val="1400"/>
              <a:buFont typeface="Ubuntu"/>
              <a:buChar char="●"/>
            </a:pPr>
            <a:r>
              <a:rPr b="0" i="0" lang="es-419" sz="1400" u="none" cap="none" strike="noStrike">
                <a:solidFill>
                  <a:schemeClr val="dk1"/>
                </a:solidFill>
                <a:latin typeface="Ubuntu"/>
                <a:ea typeface="Ubuntu"/>
                <a:cs typeface="Ubuntu"/>
                <a:sym typeface="Ubuntu"/>
              </a:rPr>
              <a:t>[ 7 ] Moore, T. (2010). </a:t>
            </a:r>
            <a:r>
              <a:rPr b="0" i="1" lang="es-419" sz="1400" u="none" cap="none" strike="noStrike">
                <a:solidFill>
                  <a:schemeClr val="dk1"/>
                </a:solidFill>
                <a:latin typeface="Ubuntu"/>
                <a:ea typeface="Ubuntu"/>
                <a:cs typeface="Ubuntu"/>
                <a:sym typeface="Ubuntu"/>
              </a:rPr>
              <a:t>Function Point Analysis</a:t>
            </a:r>
            <a:r>
              <a:rPr b="0" i="0" lang="es-419" sz="1400" u="none" cap="none" strike="noStrike">
                <a:solidFill>
                  <a:schemeClr val="dk1"/>
                </a:solidFill>
                <a:latin typeface="Ubuntu"/>
                <a:ea typeface="Ubuntu"/>
                <a:cs typeface="Ubuntu"/>
                <a:sym typeface="Ubuntu"/>
              </a:rPr>
              <a:t>. 13 de septiembre de 2022, de TASC, sitio web: </a:t>
            </a:r>
            <a:r>
              <a:rPr b="0" i="0" lang="es-419" sz="1400" u="sng" cap="none" strike="noStrike">
                <a:solidFill>
                  <a:schemeClr val="hlink"/>
                </a:solidFill>
                <a:latin typeface="Ubuntu"/>
                <a:ea typeface="Ubuntu"/>
                <a:cs typeface="Ubuntu"/>
                <a:sym typeface="Ubuntu"/>
                <a:hlinkClick r:id="rId5"/>
              </a:rPr>
              <a:t>https://washingtoniceaa.com/files/presentations/34_Function%20Point%20Analysis.pdf</a:t>
            </a:r>
            <a:endParaRPr b="0" i="0" sz="1400" u="none" cap="none" strike="noStrike">
              <a:solidFill>
                <a:schemeClr val="dk1"/>
              </a:solidFill>
              <a:latin typeface="Ubuntu"/>
              <a:ea typeface="Ubuntu"/>
              <a:cs typeface="Ubuntu"/>
              <a:sym typeface="Ubuntu"/>
            </a:endParaRPr>
          </a:p>
          <a:p>
            <a:pPr indent="-317500" lvl="0" marL="457200" marR="0" rtl="0" algn="just">
              <a:lnSpc>
                <a:spcPct val="100000"/>
              </a:lnSpc>
              <a:spcBef>
                <a:spcPts val="1000"/>
              </a:spcBef>
              <a:spcAft>
                <a:spcPts val="0"/>
              </a:spcAft>
              <a:buClr>
                <a:srgbClr val="000000"/>
              </a:buClr>
              <a:buSzPts val="1400"/>
              <a:buFont typeface="Ubuntu"/>
              <a:buChar char="●"/>
            </a:pPr>
            <a:r>
              <a:rPr b="0" i="0" lang="es-419" sz="1400" u="none" cap="none" strike="noStrike">
                <a:solidFill>
                  <a:schemeClr val="dk1"/>
                </a:solidFill>
                <a:latin typeface="Ubuntu"/>
                <a:ea typeface="Ubuntu"/>
                <a:cs typeface="Ubuntu"/>
                <a:sym typeface="Ubuntu"/>
              </a:rPr>
              <a:t>[ 8 ] Pedamkar, P. (2021). </a:t>
            </a:r>
            <a:r>
              <a:rPr b="0" i="1" lang="es-419" sz="1400" u="none" cap="none" strike="noStrike">
                <a:solidFill>
                  <a:schemeClr val="dk1"/>
                </a:solidFill>
                <a:latin typeface="Ubuntu"/>
                <a:ea typeface="Ubuntu"/>
                <a:cs typeface="Ubuntu"/>
                <a:sym typeface="Ubuntu"/>
              </a:rPr>
              <a:t>Functional Point Analysis</a:t>
            </a:r>
            <a:r>
              <a:rPr b="0" i="0" lang="es-419" sz="1400" u="none" cap="none" strike="noStrike">
                <a:solidFill>
                  <a:schemeClr val="dk1"/>
                </a:solidFill>
                <a:latin typeface="Ubuntu"/>
                <a:ea typeface="Ubuntu"/>
                <a:cs typeface="Ubuntu"/>
                <a:sym typeface="Ubuntu"/>
              </a:rPr>
              <a:t>. 13 de septiembre de 2022, de EDUCBA, sitio web: </a:t>
            </a:r>
            <a:r>
              <a:rPr b="0" i="0" lang="es-419" sz="1400" u="sng" cap="none" strike="noStrike">
                <a:solidFill>
                  <a:schemeClr val="hlink"/>
                </a:solidFill>
                <a:latin typeface="Ubuntu"/>
                <a:ea typeface="Ubuntu"/>
                <a:cs typeface="Ubuntu"/>
                <a:sym typeface="Ubuntu"/>
                <a:hlinkClick r:id="rId6"/>
              </a:rPr>
              <a:t>https://www.educba.com/functional-point-analysis/</a:t>
            </a:r>
            <a:endParaRPr b="0" i="0" sz="1400" u="none" cap="none" strike="noStrike">
              <a:solidFill>
                <a:schemeClr val="dk1"/>
              </a:solidFill>
              <a:latin typeface="Ubuntu"/>
              <a:ea typeface="Ubuntu"/>
              <a:cs typeface="Ubuntu"/>
              <a:sym typeface="Ubuntu"/>
            </a:endParaRPr>
          </a:p>
          <a:p>
            <a:pPr indent="-317500" lvl="0" marL="457200" marR="0" rtl="0" algn="just">
              <a:lnSpc>
                <a:spcPct val="100000"/>
              </a:lnSpc>
              <a:spcBef>
                <a:spcPts val="1000"/>
              </a:spcBef>
              <a:spcAft>
                <a:spcPts val="1000"/>
              </a:spcAft>
              <a:buClr>
                <a:schemeClr val="dk1"/>
              </a:buClr>
              <a:buSzPts val="1400"/>
              <a:buFont typeface="Ubuntu"/>
              <a:buChar char="●"/>
            </a:pPr>
            <a:r>
              <a:rPr b="0" i="0" lang="es-419" sz="1400" u="none" cap="none" strike="noStrike">
                <a:solidFill>
                  <a:schemeClr val="dk1"/>
                </a:solidFill>
                <a:latin typeface="Ubuntu"/>
                <a:ea typeface="Ubuntu"/>
                <a:cs typeface="Ubuntu"/>
                <a:sym typeface="Ubuntu"/>
              </a:rPr>
              <a:t>[ 9 ] Rodriguez, F. (1999). </a:t>
            </a:r>
            <a:r>
              <a:rPr b="0" i="1" lang="es-419" sz="1400" u="none" cap="none" strike="noStrike">
                <a:solidFill>
                  <a:schemeClr val="dk1"/>
                </a:solidFill>
                <a:latin typeface="Ubuntu"/>
                <a:ea typeface="Ubuntu"/>
                <a:cs typeface="Ubuntu"/>
                <a:sym typeface="Ubuntu"/>
              </a:rPr>
              <a:t>3. Los Puntos de Funcionalidad</a:t>
            </a:r>
            <a:r>
              <a:rPr b="0" i="0" lang="es-419" sz="1400" u="none" cap="none" strike="noStrike">
                <a:solidFill>
                  <a:schemeClr val="dk1"/>
                </a:solidFill>
                <a:latin typeface="Ubuntu"/>
                <a:ea typeface="Ubuntu"/>
                <a:cs typeface="Ubuntu"/>
                <a:sym typeface="Ubuntu"/>
              </a:rPr>
              <a:t>. 13 de septiembre de 2022. páginas: 8–33</a:t>
            </a:r>
            <a:endParaRPr b="0" i="0" sz="1400" u="none" cap="none" strike="noStrike">
              <a:solidFill>
                <a:schemeClr val="dk1"/>
              </a:solidFill>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p:nvPr/>
        </p:nvSpPr>
        <p:spPr>
          <a:xfrm>
            <a:off x="8004250" y="2411775"/>
            <a:ext cx="1139700" cy="131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a:hlinkClick action="ppaction://hlinksldjump" r:id="rId3"/>
          </p:cNvPr>
          <p:cNvSpPr txBox="1"/>
          <p:nvPr/>
        </p:nvSpPr>
        <p:spPr>
          <a:xfrm>
            <a:off x="1797000" y="658000"/>
            <a:ext cx="5550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s-419" sz="3000" u="none" cap="none" strike="noStrike">
                <a:solidFill>
                  <a:srgbClr val="000000"/>
                </a:solidFill>
                <a:latin typeface="Ubuntu Medium"/>
                <a:ea typeface="Ubuntu Medium"/>
                <a:cs typeface="Ubuntu Medium"/>
                <a:sym typeface="Ubuntu Medium"/>
              </a:rPr>
              <a:t>&lt;¿Qué es?&gt;</a:t>
            </a:r>
            <a:endParaRPr b="0" i="0" sz="3000" u="none" cap="none" strike="noStrike">
              <a:solidFill>
                <a:srgbClr val="000000"/>
              </a:solidFill>
              <a:latin typeface="Ubuntu Medium"/>
              <a:ea typeface="Ubuntu Medium"/>
              <a:cs typeface="Ubuntu Medium"/>
              <a:sym typeface="Ubuntu Medium"/>
            </a:endParaRPr>
          </a:p>
        </p:txBody>
      </p:sp>
      <p:sp>
        <p:nvSpPr>
          <p:cNvPr id="148" name="Google Shape;148;p14"/>
          <p:cNvSpPr txBox="1"/>
          <p:nvPr/>
        </p:nvSpPr>
        <p:spPr>
          <a:xfrm>
            <a:off x="887250" y="1333350"/>
            <a:ext cx="7748400" cy="2037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s-419" sz="1600" u="none" cap="none" strike="noStrike">
                <a:solidFill>
                  <a:srgbClr val="000000"/>
                </a:solidFill>
                <a:latin typeface="Ubuntu"/>
                <a:ea typeface="Ubuntu"/>
                <a:cs typeface="Ubuntu"/>
                <a:sym typeface="Ubuntu"/>
              </a:rPr>
              <a:t>Un análisis de puntos funcionales (FPA), constituyen una técnica de medida de software, donde el objetivo principal dentro del área de la ingeniería de software, es estimar y dimensionar </a:t>
            </a:r>
            <a:r>
              <a:rPr b="0" i="1" lang="es-419" sz="1600" u="none" cap="none" strike="noStrike">
                <a:solidFill>
                  <a:srgbClr val="000000"/>
                </a:solidFill>
                <a:latin typeface="Ubuntu"/>
                <a:ea typeface="Ubuntu"/>
                <a:cs typeface="Ubuntu"/>
                <a:sym typeface="Ubuntu"/>
              </a:rPr>
              <a:t>funcionalmente </a:t>
            </a:r>
            <a:r>
              <a:rPr b="0" i="0" lang="es-419" sz="1600" u="none" cap="none" strike="noStrike">
                <a:solidFill>
                  <a:srgbClr val="000000"/>
                </a:solidFill>
                <a:latin typeface="Ubuntu"/>
                <a:ea typeface="Ubuntu"/>
                <a:cs typeface="Ubuntu"/>
                <a:sym typeface="Ubuntu"/>
              </a:rPr>
              <a:t>el producto de trabajo del software.</a:t>
            </a:r>
            <a:endParaRPr b="0" i="0" sz="1600" u="none" cap="none" strike="noStrike">
              <a:solidFill>
                <a:srgbClr val="000000"/>
              </a:solidFill>
              <a:latin typeface="Ubuntu"/>
              <a:ea typeface="Ubuntu"/>
              <a:cs typeface="Ubuntu"/>
              <a:sym typeface="Ubuntu"/>
            </a:endParaRPr>
          </a:p>
          <a:p>
            <a:pPr indent="0" lvl="0" marL="0" marR="0" rtl="0" algn="just">
              <a:lnSpc>
                <a:spcPct val="100000"/>
              </a:lnSpc>
              <a:spcBef>
                <a:spcPts val="1000"/>
              </a:spcBef>
              <a:spcAft>
                <a:spcPts val="0"/>
              </a:spcAft>
              <a:buClr>
                <a:srgbClr val="000000"/>
              </a:buClr>
              <a:buSzPts val="1600"/>
              <a:buFont typeface="Arial"/>
              <a:buNone/>
            </a:pPr>
            <a:r>
              <a:rPr b="0" i="0" lang="es-419" sz="1600" u="none" cap="none" strike="noStrike">
                <a:solidFill>
                  <a:srgbClr val="000000"/>
                </a:solidFill>
                <a:latin typeface="Ubuntu"/>
                <a:ea typeface="Ubuntu"/>
                <a:cs typeface="Ubuntu"/>
                <a:sym typeface="Ubuntu"/>
              </a:rPr>
              <a:t>Esto es con el objetivo de que en versiones posteriores del software, tenga una mejora, midiendo esta mejora desde el punto de vista del usuario, es decir, sobre la base de lo que el usuario solicita y recibe a cambio, o de los requerimientos que previamente se tienen.</a:t>
            </a:r>
            <a:endParaRPr b="0" i="0" sz="1600" u="none" cap="none" strike="noStrike">
              <a:solidFill>
                <a:srgbClr val="000000"/>
              </a:solidFill>
              <a:latin typeface="Ubuntu"/>
              <a:ea typeface="Ubuntu"/>
              <a:cs typeface="Ubuntu"/>
              <a:sym typeface="Ubuntu"/>
            </a:endParaRPr>
          </a:p>
        </p:txBody>
      </p:sp>
      <p:pic>
        <p:nvPicPr>
          <p:cNvPr id="149" name="Google Shape;149;p14"/>
          <p:cNvPicPr preferRelativeResize="0"/>
          <p:nvPr/>
        </p:nvPicPr>
        <p:blipFill rotWithShape="1">
          <a:blip r:embed="rId4">
            <a:alphaModFix/>
          </a:blip>
          <a:srcRect b="0" l="0" r="0" t="0"/>
          <a:stretch/>
        </p:blipFill>
        <p:spPr>
          <a:xfrm>
            <a:off x="3640650" y="3176425"/>
            <a:ext cx="1862700" cy="1633200"/>
          </a:xfrm>
          <a:prstGeom prst="roundRect">
            <a:avLst>
              <a:gd fmla="val 8776" name="adj"/>
            </a:avLst>
          </a:prstGeom>
          <a:noFill/>
          <a:ln>
            <a:noFill/>
          </a:ln>
          <a:effectLst>
            <a:outerShdw blurRad="57150" rotWithShape="0" algn="bl" dir="2460000" dist="95250">
              <a:srgbClr val="000000">
                <a:alpha val="49803"/>
              </a:srgbClr>
            </a:outerShdw>
          </a:effectLst>
        </p:spPr>
      </p:pic>
      <p:sp>
        <p:nvSpPr>
          <p:cNvPr id="150" name="Google Shape;150;p14"/>
          <p:cNvSpPr txBox="1"/>
          <p:nvPr/>
        </p:nvSpPr>
        <p:spPr>
          <a:xfrm>
            <a:off x="6336400" y="3073175"/>
            <a:ext cx="2588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1" lang="es-419" sz="1200" u="none" cap="none" strike="noStrike">
                <a:solidFill>
                  <a:srgbClr val="000000"/>
                </a:solidFill>
                <a:latin typeface="Arial"/>
                <a:ea typeface="Arial"/>
                <a:cs typeface="Arial"/>
                <a:sym typeface="Arial"/>
              </a:rPr>
              <a:t>[ 1 ] (GeeksforGeeks, 2021)</a:t>
            </a:r>
            <a:endParaRPr b="1" i="1" sz="1200" u="none" cap="none" strike="noStrike">
              <a:solidFill>
                <a:srgbClr val="000000"/>
              </a:solidFill>
              <a:latin typeface="Arial"/>
              <a:ea typeface="Arial"/>
              <a:cs typeface="Arial"/>
              <a:sym typeface="Arial"/>
            </a:endParaRPr>
          </a:p>
        </p:txBody>
      </p:sp>
      <p:sp>
        <p:nvSpPr>
          <p:cNvPr id="151" name="Google Shape;151;p14"/>
          <p:cNvSpPr txBox="1"/>
          <p:nvPr/>
        </p:nvSpPr>
        <p:spPr>
          <a:xfrm>
            <a:off x="5671750" y="3305000"/>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[ 6 ] (Nesma, 2018)</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nvSpPr>
        <p:spPr>
          <a:xfrm>
            <a:off x="1227600" y="676038"/>
            <a:ext cx="6688800" cy="1662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s-419" sz="1600" u="none" cap="none" strike="noStrike">
                <a:solidFill>
                  <a:schemeClr val="dk1"/>
                </a:solidFill>
                <a:latin typeface="Ubuntu"/>
                <a:ea typeface="Ubuntu"/>
                <a:cs typeface="Ubuntu"/>
                <a:sym typeface="Ubuntu"/>
              </a:rPr>
              <a:t>Además, se pueden considerar a los FP como conjunto de reglas de medición del </a:t>
            </a:r>
            <a:r>
              <a:rPr b="0" i="1" lang="es-419" sz="1600" u="none" cap="none" strike="noStrike">
                <a:solidFill>
                  <a:schemeClr val="dk1"/>
                </a:solidFill>
                <a:latin typeface="Ubuntu"/>
                <a:ea typeface="Ubuntu"/>
                <a:cs typeface="Ubuntu"/>
                <a:sym typeface="Ubuntu"/>
              </a:rPr>
              <a:t>tamaño funcional</a:t>
            </a:r>
            <a:r>
              <a:rPr b="0" i="0" lang="es-419" sz="1600" u="none" cap="none" strike="noStrike">
                <a:solidFill>
                  <a:schemeClr val="dk1"/>
                </a:solidFill>
                <a:latin typeface="Ubuntu"/>
                <a:ea typeface="Ubuntu"/>
                <a:cs typeface="Ubuntu"/>
                <a:sym typeface="Ubuntu"/>
              </a:rPr>
              <a:t>. Evalúa la </a:t>
            </a:r>
            <a:r>
              <a:rPr b="0" i="1" lang="es-419" sz="1600" u="none" cap="none" strike="noStrike">
                <a:solidFill>
                  <a:schemeClr val="dk1"/>
                </a:solidFill>
                <a:latin typeface="Ubuntu"/>
                <a:ea typeface="Ubuntu"/>
                <a:cs typeface="Ubuntu"/>
                <a:sym typeface="Ubuntu"/>
              </a:rPr>
              <a:t>funcionalidad</a:t>
            </a:r>
            <a:r>
              <a:rPr b="0" i="0" lang="es-419" sz="1600" u="none" cap="none" strike="noStrike">
                <a:solidFill>
                  <a:schemeClr val="dk1"/>
                </a:solidFill>
                <a:latin typeface="Ubuntu"/>
                <a:ea typeface="Ubuntu"/>
                <a:cs typeface="Ubuntu"/>
                <a:sym typeface="Ubuntu"/>
              </a:rPr>
              <a:t> entregada a sus usuarios, mide la visión lógica de una aplicación, no la visión implementada físicamente o la visión técnica interna, donde, estos se derivan de un conjunto de métricas esenciales para la gestión de la productividad, calidad, y el Costo del software. </a:t>
            </a:r>
            <a:endParaRPr b="0" i="0" sz="1600" u="none" cap="none" strike="noStrike">
              <a:solidFill>
                <a:srgbClr val="000000"/>
              </a:solidFill>
              <a:latin typeface="Arial"/>
              <a:ea typeface="Arial"/>
              <a:cs typeface="Arial"/>
              <a:sym typeface="Arial"/>
            </a:endParaRPr>
          </a:p>
        </p:txBody>
      </p:sp>
      <p:pic>
        <p:nvPicPr>
          <p:cNvPr id="157" name="Google Shape;157;p15"/>
          <p:cNvPicPr preferRelativeResize="0"/>
          <p:nvPr/>
        </p:nvPicPr>
        <p:blipFill rotWithShape="1">
          <a:blip r:embed="rId3">
            <a:alphaModFix/>
          </a:blip>
          <a:srcRect b="0" l="0" r="0" t="0"/>
          <a:stretch/>
        </p:blipFill>
        <p:spPr>
          <a:xfrm>
            <a:off x="2459250" y="2909424"/>
            <a:ext cx="4225500" cy="1971900"/>
          </a:xfrm>
          <a:prstGeom prst="roundRect">
            <a:avLst>
              <a:gd fmla="val 5366" name="adj"/>
            </a:avLst>
          </a:prstGeom>
          <a:noFill/>
          <a:ln>
            <a:noFill/>
          </a:ln>
          <a:effectLst>
            <a:outerShdw blurRad="57150" rotWithShape="0" algn="bl" dir="2580000" dist="95250">
              <a:srgbClr val="000000">
                <a:alpha val="49803"/>
              </a:srgbClr>
            </a:outerShdw>
          </a:effectLst>
        </p:spPr>
      </p:pic>
      <p:sp>
        <p:nvSpPr>
          <p:cNvPr id="158" name="Google Shape;158;p15"/>
          <p:cNvSpPr txBox="1"/>
          <p:nvPr/>
        </p:nvSpPr>
        <p:spPr>
          <a:xfrm>
            <a:off x="5784725" y="1979350"/>
            <a:ext cx="2588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1" lang="es-419" sz="1200" u="none" cap="none" strike="noStrike">
                <a:solidFill>
                  <a:srgbClr val="000000"/>
                </a:solidFill>
                <a:latin typeface="Arial"/>
                <a:ea typeface="Arial"/>
                <a:cs typeface="Arial"/>
                <a:sym typeface="Arial"/>
              </a:rPr>
              <a:t>[ 2 ] (javaTpoint, 2021)</a:t>
            </a:r>
            <a:endParaRPr b="1" i="1" sz="1200" u="none" cap="none" strike="noStrike">
              <a:solidFill>
                <a:srgbClr val="000000"/>
              </a:solidFill>
              <a:latin typeface="Arial"/>
              <a:ea typeface="Arial"/>
              <a:cs typeface="Arial"/>
              <a:sym typeface="Arial"/>
            </a:endParaRPr>
          </a:p>
        </p:txBody>
      </p:sp>
      <p:sp>
        <p:nvSpPr>
          <p:cNvPr id="159" name="Google Shape;159;p15"/>
          <p:cNvSpPr txBox="1"/>
          <p:nvPr/>
        </p:nvSpPr>
        <p:spPr>
          <a:xfrm>
            <a:off x="4916400" y="2202800"/>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[ 6 ] (Nesma, 2018)</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a:hlinkClick action="ppaction://hlinksldjump" r:id="rId3"/>
          </p:cNvPr>
          <p:cNvSpPr txBox="1"/>
          <p:nvPr/>
        </p:nvSpPr>
        <p:spPr>
          <a:xfrm>
            <a:off x="1797000" y="658000"/>
            <a:ext cx="5550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s-419" sz="3000" u="none" cap="none" strike="noStrike">
                <a:solidFill>
                  <a:srgbClr val="000000"/>
                </a:solidFill>
                <a:latin typeface="Ubuntu Medium"/>
                <a:ea typeface="Ubuntu Medium"/>
                <a:cs typeface="Ubuntu Medium"/>
                <a:sym typeface="Ubuntu Medium"/>
              </a:rPr>
              <a:t>&lt;Ventajas&gt;</a:t>
            </a:r>
            <a:endParaRPr b="0" i="0" sz="3000" u="none" cap="none" strike="noStrike">
              <a:solidFill>
                <a:srgbClr val="000000"/>
              </a:solidFill>
              <a:latin typeface="Ubuntu Medium"/>
              <a:ea typeface="Ubuntu Medium"/>
              <a:cs typeface="Ubuntu Medium"/>
              <a:sym typeface="Ubuntu Medium"/>
            </a:endParaRPr>
          </a:p>
        </p:txBody>
      </p:sp>
      <p:sp>
        <p:nvSpPr>
          <p:cNvPr id="165" name="Google Shape;165;p16"/>
          <p:cNvSpPr txBox="1"/>
          <p:nvPr/>
        </p:nvSpPr>
        <p:spPr>
          <a:xfrm>
            <a:off x="965850" y="1371150"/>
            <a:ext cx="7212300" cy="24012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Arial"/>
              <a:buChar char="●"/>
            </a:pPr>
            <a:r>
              <a:rPr b="0" i="0" lang="es-419" sz="1600" u="none" cap="none" strike="noStrike">
                <a:solidFill>
                  <a:schemeClr val="dk1"/>
                </a:solidFill>
                <a:latin typeface="Ubuntu"/>
                <a:ea typeface="Ubuntu"/>
                <a:cs typeface="Ubuntu"/>
                <a:sym typeface="Ubuntu"/>
              </a:rPr>
              <a:t>Mejora la productividad y el proceso de flujo de trabajo de la aplicación de software.</a:t>
            </a:r>
            <a:endParaRPr b="0" i="0" sz="1600" u="none" cap="none" strike="noStrike">
              <a:solidFill>
                <a:schemeClr val="dk1"/>
              </a:solidFill>
              <a:latin typeface="Ubuntu"/>
              <a:ea typeface="Ubuntu"/>
              <a:cs typeface="Ubuntu"/>
              <a:sym typeface="Ubuntu"/>
            </a:endParaRPr>
          </a:p>
          <a:p>
            <a:pPr indent="-330200" lvl="0" marL="457200" marR="0" rtl="0" algn="just">
              <a:lnSpc>
                <a:spcPct val="100000"/>
              </a:lnSpc>
              <a:spcBef>
                <a:spcPts val="0"/>
              </a:spcBef>
              <a:spcAft>
                <a:spcPts val="0"/>
              </a:spcAft>
              <a:buClr>
                <a:srgbClr val="000000"/>
              </a:buClr>
              <a:buSzPts val="1600"/>
              <a:buFont typeface="Arial"/>
              <a:buChar char="●"/>
            </a:pPr>
            <a:r>
              <a:rPr b="0" i="0" lang="es-419" sz="1600" u="none" cap="none" strike="noStrike">
                <a:solidFill>
                  <a:schemeClr val="dk1"/>
                </a:solidFill>
                <a:latin typeface="Ubuntu"/>
                <a:ea typeface="Ubuntu"/>
                <a:cs typeface="Ubuntu"/>
                <a:sym typeface="Ubuntu"/>
              </a:rPr>
              <a:t>Estima el tamaño funcional de la aplicación de software.</a:t>
            </a:r>
            <a:endParaRPr b="0" i="0" sz="1600" u="none" cap="none" strike="noStrike">
              <a:solidFill>
                <a:schemeClr val="dk1"/>
              </a:solidFill>
              <a:latin typeface="Ubuntu"/>
              <a:ea typeface="Ubuntu"/>
              <a:cs typeface="Ubuntu"/>
              <a:sym typeface="Ubuntu"/>
            </a:endParaRPr>
          </a:p>
          <a:p>
            <a:pPr indent="-330200" lvl="0" marL="457200" marR="0" rtl="0" algn="just">
              <a:lnSpc>
                <a:spcPct val="100000"/>
              </a:lnSpc>
              <a:spcBef>
                <a:spcPts val="0"/>
              </a:spcBef>
              <a:spcAft>
                <a:spcPts val="0"/>
              </a:spcAft>
              <a:buClr>
                <a:srgbClr val="000000"/>
              </a:buClr>
              <a:buSzPts val="1600"/>
              <a:buFont typeface="Arial"/>
              <a:buChar char="●"/>
            </a:pPr>
            <a:r>
              <a:rPr b="0" i="0" lang="es-419" sz="1600" u="none" cap="none" strike="noStrike">
                <a:solidFill>
                  <a:schemeClr val="dk1"/>
                </a:solidFill>
                <a:latin typeface="Ubuntu"/>
                <a:ea typeface="Ubuntu"/>
                <a:cs typeface="Ubuntu"/>
                <a:sym typeface="Ubuntu"/>
              </a:rPr>
              <a:t>Estima el tiempo de desarrollo de la aplicación de software.</a:t>
            </a:r>
            <a:endParaRPr b="0" i="0" sz="1600" u="none" cap="none" strike="noStrike">
              <a:solidFill>
                <a:schemeClr val="dk1"/>
              </a:solidFill>
              <a:latin typeface="Ubuntu"/>
              <a:ea typeface="Ubuntu"/>
              <a:cs typeface="Ubuntu"/>
              <a:sym typeface="Ubuntu"/>
            </a:endParaRPr>
          </a:p>
          <a:p>
            <a:pPr indent="-330200" lvl="0" marL="457200" marR="0" rtl="0" algn="just">
              <a:lnSpc>
                <a:spcPct val="100000"/>
              </a:lnSpc>
              <a:spcBef>
                <a:spcPts val="0"/>
              </a:spcBef>
              <a:spcAft>
                <a:spcPts val="0"/>
              </a:spcAft>
              <a:buClr>
                <a:srgbClr val="000000"/>
              </a:buClr>
              <a:buSzPts val="1600"/>
              <a:buFont typeface="Arial"/>
              <a:buChar char="●"/>
            </a:pPr>
            <a:r>
              <a:rPr b="0" i="0" lang="es-419" sz="1600" u="none" cap="none" strike="noStrike">
                <a:solidFill>
                  <a:schemeClr val="dk1"/>
                </a:solidFill>
                <a:latin typeface="Ubuntu"/>
                <a:ea typeface="Ubuntu"/>
                <a:cs typeface="Ubuntu"/>
                <a:sym typeface="Ubuntu"/>
              </a:rPr>
              <a:t>Las personas que no son de TI pueden entender fácilmente el tamaño funcional de la aplicación.</a:t>
            </a:r>
            <a:endParaRPr b="0" i="0" sz="1600" u="none" cap="none" strike="noStrike">
              <a:solidFill>
                <a:schemeClr val="dk1"/>
              </a:solidFill>
              <a:latin typeface="Ubuntu"/>
              <a:ea typeface="Ubuntu"/>
              <a:cs typeface="Ubuntu"/>
              <a:sym typeface="Ubuntu"/>
            </a:endParaRPr>
          </a:p>
          <a:p>
            <a:pPr indent="-330200" lvl="0" marL="457200" marR="0" rtl="0" algn="just">
              <a:lnSpc>
                <a:spcPct val="100000"/>
              </a:lnSpc>
              <a:spcBef>
                <a:spcPts val="0"/>
              </a:spcBef>
              <a:spcAft>
                <a:spcPts val="0"/>
              </a:spcAft>
              <a:buClr>
                <a:srgbClr val="000000"/>
              </a:buClr>
              <a:buSzPts val="1600"/>
              <a:buFont typeface="Arial"/>
              <a:buChar char="●"/>
            </a:pPr>
            <a:r>
              <a:rPr b="0" i="0" lang="es-419" sz="1600" u="none" cap="none" strike="noStrike">
                <a:solidFill>
                  <a:schemeClr val="dk1"/>
                </a:solidFill>
                <a:latin typeface="Ubuntu"/>
                <a:ea typeface="Ubuntu"/>
                <a:cs typeface="Ubuntu"/>
                <a:sym typeface="Ubuntu"/>
              </a:rPr>
              <a:t>Es un enfoque independiente de la tecnología para medir el soporte y el mantenimiento necesarios para la aplicación de software.</a:t>
            </a:r>
            <a:endParaRPr b="0" i="0" sz="1600" u="none" cap="none" strike="noStrike">
              <a:solidFill>
                <a:schemeClr val="dk1"/>
              </a:solidFill>
              <a:latin typeface="Ubuntu"/>
              <a:ea typeface="Ubuntu"/>
              <a:cs typeface="Ubuntu"/>
              <a:sym typeface="Ubuntu"/>
            </a:endParaRPr>
          </a:p>
          <a:p>
            <a:pPr indent="-330200" lvl="0" marL="457200" marR="0" rtl="0" algn="just">
              <a:lnSpc>
                <a:spcPct val="100000"/>
              </a:lnSpc>
              <a:spcBef>
                <a:spcPts val="0"/>
              </a:spcBef>
              <a:spcAft>
                <a:spcPts val="0"/>
              </a:spcAft>
              <a:buClr>
                <a:srgbClr val="000000"/>
              </a:buClr>
              <a:buSzPts val="1600"/>
              <a:buFont typeface="Arial"/>
              <a:buChar char="●"/>
            </a:pPr>
            <a:r>
              <a:rPr b="0" i="0" lang="es-419" sz="1600" u="none" cap="none" strike="noStrike">
                <a:solidFill>
                  <a:schemeClr val="dk1"/>
                </a:solidFill>
                <a:latin typeface="Ubuntu"/>
                <a:ea typeface="Ubuntu"/>
                <a:cs typeface="Ubuntu"/>
                <a:sym typeface="Ubuntu"/>
              </a:rPr>
              <a:t>Estima el Costo de cada funcionalidad de la aplicación de software.</a:t>
            </a:r>
            <a:endParaRPr b="0" i="0" sz="1600" u="none" cap="none" strike="noStrike">
              <a:solidFill>
                <a:schemeClr val="dk1"/>
              </a:solidFill>
              <a:latin typeface="Ubuntu"/>
              <a:ea typeface="Ubuntu"/>
              <a:cs typeface="Ubuntu"/>
              <a:sym typeface="Ubuntu"/>
            </a:endParaRPr>
          </a:p>
        </p:txBody>
      </p:sp>
      <p:sp>
        <p:nvSpPr>
          <p:cNvPr id="166" name="Google Shape;166;p16"/>
          <p:cNvSpPr txBox="1"/>
          <p:nvPr/>
        </p:nvSpPr>
        <p:spPr>
          <a:xfrm>
            <a:off x="5305950" y="3714075"/>
            <a:ext cx="25881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1" i="1" lang="es-419" sz="1200" u="none" cap="none" strike="noStrike">
                <a:solidFill>
                  <a:srgbClr val="000000"/>
                </a:solidFill>
                <a:latin typeface="Arial"/>
                <a:ea typeface="Arial"/>
                <a:cs typeface="Arial"/>
                <a:sym typeface="Arial"/>
              </a:rPr>
              <a:t>[ 8 ] (</a:t>
            </a:r>
            <a:r>
              <a:rPr b="1" i="0" lang="es-419" sz="1200" u="none" cap="none" strike="noStrike">
                <a:solidFill>
                  <a:schemeClr val="dk1"/>
                </a:solidFill>
                <a:latin typeface="Arial"/>
                <a:ea typeface="Arial"/>
                <a:cs typeface="Arial"/>
                <a:sym typeface="Arial"/>
              </a:rPr>
              <a:t>Pedamkar, P., 2021</a:t>
            </a:r>
            <a:r>
              <a:rPr b="1" i="1" lang="es-419" sz="1200" u="none" cap="none" strike="noStrike">
                <a:solidFill>
                  <a:srgbClr val="000000"/>
                </a:solidFill>
                <a:latin typeface="Arial"/>
                <a:ea typeface="Arial"/>
                <a:cs typeface="Arial"/>
                <a:sym typeface="Arial"/>
              </a:rPr>
              <a:t>)</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a:hlinkClick action="ppaction://hlinksldjump" r:id="rId3"/>
          </p:cNvPr>
          <p:cNvSpPr txBox="1"/>
          <p:nvPr/>
        </p:nvSpPr>
        <p:spPr>
          <a:xfrm>
            <a:off x="1797000" y="724300"/>
            <a:ext cx="5550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s-419" sz="3000" u="none" cap="none" strike="noStrike">
                <a:solidFill>
                  <a:srgbClr val="000000"/>
                </a:solidFill>
                <a:latin typeface="Ubuntu Medium"/>
                <a:ea typeface="Ubuntu Medium"/>
                <a:cs typeface="Ubuntu Medium"/>
                <a:sym typeface="Ubuntu Medium"/>
              </a:rPr>
              <a:t>&lt;Desventajas&gt;</a:t>
            </a:r>
            <a:endParaRPr b="0" i="0" sz="3000" u="none" cap="none" strike="noStrike">
              <a:solidFill>
                <a:srgbClr val="000000"/>
              </a:solidFill>
              <a:latin typeface="Ubuntu Medium"/>
              <a:ea typeface="Ubuntu Medium"/>
              <a:cs typeface="Ubuntu Medium"/>
              <a:sym typeface="Ubuntu Medium"/>
            </a:endParaRPr>
          </a:p>
        </p:txBody>
      </p:sp>
      <p:sp>
        <p:nvSpPr>
          <p:cNvPr id="172" name="Google Shape;172;p17"/>
          <p:cNvSpPr txBox="1"/>
          <p:nvPr/>
        </p:nvSpPr>
        <p:spPr>
          <a:xfrm>
            <a:off x="1351200" y="1579550"/>
            <a:ext cx="6441600" cy="21549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Arial"/>
              <a:buChar char="●"/>
            </a:pPr>
            <a:r>
              <a:rPr b="0" i="0" lang="es-419" sz="1600" u="none" cap="none" strike="noStrike">
                <a:solidFill>
                  <a:schemeClr val="dk1"/>
                </a:solidFill>
                <a:latin typeface="Ubuntu"/>
                <a:ea typeface="Ubuntu"/>
                <a:cs typeface="Ubuntu"/>
                <a:sym typeface="Ubuntu"/>
              </a:rPr>
              <a:t>Es un proceso que requiere mucho tiempo para implementarlo en la aplicación de software.</a:t>
            </a:r>
            <a:endParaRPr b="0" i="0" sz="1600" u="none" cap="none" strike="noStrike">
              <a:solidFill>
                <a:schemeClr val="dk1"/>
              </a:solidFill>
              <a:latin typeface="Ubuntu"/>
              <a:ea typeface="Ubuntu"/>
              <a:cs typeface="Ubuntu"/>
              <a:sym typeface="Ubuntu"/>
            </a:endParaRPr>
          </a:p>
          <a:p>
            <a:pPr indent="-330200" lvl="0" marL="457200" marR="0" rtl="0" algn="just">
              <a:lnSpc>
                <a:spcPct val="100000"/>
              </a:lnSpc>
              <a:spcBef>
                <a:spcPts val="0"/>
              </a:spcBef>
              <a:spcAft>
                <a:spcPts val="0"/>
              </a:spcAft>
              <a:buClr>
                <a:srgbClr val="000000"/>
              </a:buClr>
              <a:buSzPts val="1600"/>
              <a:buFont typeface="Arial"/>
              <a:buChar char="●"/>
            </a:pPr>
            <a:r>
              <a:rPr b="0" i="0" lang="es-419" sz="1600" u="none" cap="none" strike="noStrike">
                <a:solidFill>
                  <a:schemeClr val="dk1"/>
                </a:solidFill>
                <a:latin typeface="Ubuntu"/>
                <a:ea typeface="Ubuntu"/>
                <a:cs typeface="Ubuntu"/>
                <a:sym typeface="Ubuntu"/>
              </a:rPr>
              <a:t>Es un modelo de estimación costoso.</a:t>
            </a:r>
            <a:endParaRPr b="0" i="0" sz="1600" u="none" cap="none" strike="noStrike">
              <a:solidFill>
                <a:schemeClr val="dk1"/>
              </a:solidFill>
              <a:latin typeface="Ubuntu"/>
              <a:ea typeface="Ubuntu"/>
              <a:cs typeface="Ubuntu"/>
              <a:sym typeface="Ubuntu"/>
            </a:endParaRPr>
          </a:p>
          <a:p>
            <a:pPr indent="-330200" lvl="0" marL="457200" marR="0" rtl="0" algn="just">
              <a:lnSpc>
                <a:spcPct val="100000"/>
              </a:lnSpc>
              <a:spcBef>
                <a:spcPts val="0"/>
              </a:spcBef>
              <a:spcAft>
                <a:spcPts val="0"/>
              </a:spcAft>
              <a:buClr>
                <a:srgbClr val="000000"/>
              </a:buClr>
              <a:buSzPts val="1600"/>
              <a:buFont typeface="Arial"/>
              <a:buChar char="●"/>
            </a:pPr>
            <a:r>
              <a:rPr b="0" i="0" lang="es-419" sz="1600" u="none" cap="none" strike="noStrike">
                <a:solidFill>
                  <a:schemeClr val="dk1"/>
                </a:solidFill>
                <a:latin typeface="Ubuntu"/>
                <a:ea typeface="Ubuntu"/>
                <a:cs typeface="Ubuntu"/>
                <a:sym typeface="Ubuntu"/>
              </a:rPr>
              <a:t>La precisión del FPA es muy difícil, ya que intervienen múltiples factores, pero sirve para una estimación.</a:t>
            </a:r>
            <a:endParaRPr b="0" i="0" sz="1600" u="none" cap="none" strike="noStrike">
              <a:solidFill>
                <a:schemeClr val="dk1"/>
              </a:solidFill>
              <a:latin typeface="Ubuntu"/>
              <a:ea typeface="Ubuntu"/>
              <a:cs typeface="Ubuntu"/>
              <a:sym typeface="Ubuntu"/>
            </a:endParaRPr>
          </a:p>
          <a:p>
            <a:pPr indent="-330200" lvl="0" marL="457200" marR="0" rtl="0" algn="just">
              <a:lnSpc>
                <a:spcPct val="100000"/>
              </a:lnSpc>
              <a:spcBef>
                <a:spcPts val="0"/>
              </a:spcBef>
              <a:spcAft>
                <a:spcPts val="0"/>
              </a:spcAft>
              <a:buClr>
                <a:srgbClr val="000000"/>
              </a:buClr>
              <a:buSzPts val="1600"/>
              <a:buFont typeface="Arial"/>
              <a:buChar char="●"/>
            </a:pPr>
            <a:r>
              <a:rPr b="0" i="0" lang="es-419" sz="1600" u="none" cap="none" strike="noStrike">
                <a:solidFill>
                  <a:schemeClr val="dk1"/>
                </a:solidFill>
                <a:latin typeface="Ubuntu"/>
                <a:ea typeface="Ubuntu"/>
                <a:cs typeface="Ubuntu"/>
                <a:sym typeface="Ubuntu"/>
              </a:rPr>
              <a:t>Requiere muchos parámetros internos o externos, o datos futuros.</a:t>
            </a:r>
            <a:endParaRPr b="0" i="0" sz="1600" u="none" cap="none" strike="noStrike">
              <a:solidFill>
                <a:schemeClr val="dk1"/>
              </a:solidFill>
              <a:latin typeface="Ubuntu"/>
              <a:ea typeface="Ubuntu"/>
              <a:cs typeface="Ubuntu"/>
              <a:sym typeface="Ubuntu"/>
            </a:endParaRPr>
          </a:p>
          <a:p>
            <a:pPr indent="-330200" lvl="0" marL="457200" marR="0" rtl="0" algn="just">
              <a:lnSpc>
                <a:spcPct val="100000"/>
              </a:lnSpc>
              <a:spcBef>
                <a:spcPts val="0"/>
              </a:spcBef>
              <a:spcAft>
                <a:spcPts val="0"/>
              </a:spcAft>
              <a:buClr>
                <a:srgbClr val="000000"/>
              </a:buClr>
              <a:buSzPts val="1600"/>
              <a:buFont typeface="Arial"/>
              <a:buChar char="●"/>
            </a:pPr>
            <a:r>
              <a:rPr b="0" i="0" lang="es-419" sz="1600" u="none" cap="none" strike="noStrike">
                <a:solidFill>
                  <a:schemeClr val="dk1"/>
                </a:solidFill>
                <a:latin typeface="Ubuntu"/>
                <a:ea typeface="Ubuntu"/>
                <a:cs typeface="Ubuntu"/>
                <a:sym typeface="Ubuntu"/>
              </a:rPr>
              <a:t>Se realiza después de la configuración del diseño.</a:t>
            </a:r>
            <a:endParaRPr b="0" i="0" sz="1600" u="none" cap="none" strike="noStrike">
              <a:solidFill>
                <a:schemeClr val="dk1"/>
              </a:solidFill>
              <a:latin typeface="Ubuntu"/>
              <a:ea typeface="Ubuntu"/>
              <a:cs typeface="Ubuntu"/>
              <a:sym typeface="Ubuntu"/>
            </a:endParaRPr>
          </a:p>
        </p:txBody>
      </p:sp>
      <p:sp>
        <p:nvSpPr>
          <p:cNvPr id="173" name="Google Shape;173;p17"/>
          <p:cNvSpPr txBox="1"/>
          <p:nvPr/>
        </p:nvSpPr>
        <p:spPr>
          <a:xfrm>
            <a:off x="5314900" y="3678275"/>
            <a:ext cx="25881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1" i="1" lang="es-419" sz="1200" u="none" cap="none" strike="noStrike">
                <a:solidFill>
                  <a:srgbClr val="000000"/>
                </a:solidFill>
                <a:latin typeface="Arial"/>
                <a:ea typeface="Arial"/>
                <a:cs typeface="Arial"/>
                <a:sym typeface="Arial"/>
              </a:rPr>
              <a:t>[ 8 ] (</a:t>
            </a:r>
            <a:r>
              <a:rPr b="1" i="0" lang="es-419" sz="1200" u="none" cap="none" strike="noStrike">
                <a:solidFill>
                  <a:schemeClr val="dk1"/>
                </a:solidFill>
                <a:latin typeface="Arial"/>
                <a:ea typeface="Arial"/>
                <a:cs typeface="Arial"/>
                <a:sym typeface="Arial"/>
              </a:rPr>
              <a:t>Pedamkar, P., 2021</a:t>
            </a:r>
            <a:r>
              <a:rPr b="1" i="1" lang="es-419" sz="1200" u="none" cap="none" strike="noStrike">
                <a:solidFill>
                  <a:srgbClr val="000000"/>
                </a:solidFill>
                <a:latin typeface="Arial"/>
                <a:ea typeface="Arial"/>
                <a:cs typeface="Arial"/>
                <a:sym typeface="Arial"/>
              </a:rPr>
              <a:t>)</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a:hlinkClick action="ppaction://hlinksldjump" r:id="rId3"/>
          </p:cNvPr>
          <p:cNvSpPr txBox="1"/>
          <p:nvPr/>
        </p:nvSpPr>
        <p:spPr>
          <a:xfrm>
            <a:off x="2898738" y="466750"/>
            <a:ext cx="33465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s-419" sz="3000" u="none" cap="none" strike="noStrike">
                <a:solidFill>
                  <a:srgbClr val="000000"/>
                </a:solidFill>
                <a:latin typeface="Ubuntu Medium"/>
                <a:ea typeface="Ubuntu Medium"/>
                <a:cs typeface="Ubuntu Medium"/>
                <a:sym typeface="Ubuntu Medium"/>
              </a:rPr>
              <a:t>&lt;Antecedentes&gt;</a:t>
            </a:r>
            <a:endParaRPr b="0" i="0" sz="3000" u="none" cap="none" strike="noStrike">
              <a:solidFill>
                <a:srgbClr val="000000"/>
              </a:solidFill>
              <a:latin typeface="Ubuntu Medium"/>
              <a:ea typeface="Ubuntu Medium"/>
              <a:cs typeface="Ubuntu Medium"/>
              <a:sym typeface="Ubuntu Medium"/>
            </a:endParaRPr>
          </a:p>
        </p:txBody>
      </p:sp>
      <p:sp>
        <p:nvSpPr>
          <p:cNvPr id="179" name="Google Shape;179;p18"/>
          <p:cNvSpPr/>
          <p:nvPr/>
        </p:nvSpPr>
        <p:spPr>
          <a:xfrm>
            <a:off x="8004250" y="2411775"/>
            <a:ext cx="1139700" cy="131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0" name="Google Shape;180;p18"/>
          <p:cNvPicPr preferRelativeResize="0"/>
          <p:nvPr/>
        </p:nvPicPr>
        <p:blipFill rotWithShape="1">
          <a:blip r:embed="rId4">
            <a:alphaModFix/>
          </a:blip>
          <a:srcRect b="0" l="0" r="0" t="0"/>
          <a:stretch/>
        </p:blipFill>
        <p:spPr>
          <a:xfrm>
            <a:off x="2565000" y="3456825"/>
            <a:ext cx="4013976" cy="1264396"/>
          </a:xfrm>
          <a:prstGeom prst="rect">
            <a:avLst/>
          </a:prstGeom>
          <a:noFill/>
          <a:ln>
            <a:noFill/>
          </a:ln>
          <a:effectLst>
            <a:outerShdw blurRad="57150" rotWithShape="0" algn="bl" dir="2640000" dist="95250">
              <a:srgbClr val="000000">
                <a:alpha val="49803"/>
              </a:srgbClr>
            </a:outerShdw>
          </a:effectLst>
        </p:spPr>
      </p:pic>
      <p:sp>
        <p:nvSpPr>
          <p:cNvPr id="181" name="Google Shape;181;p18"/>
          <p:cNvSpPr txBox="1"/>
          <p:nvPr/>
        </p:nvSpPr>
        <p:spPr>
          <a:xfrm>
            <a:off x="451500" y="1113250"/>
            <a:ext cx="8241000" cy="22626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00000"/>
              </a:lnSpc>
              <a:spcBef>
                <a:spcPts val="0"/>
              </a:spcBef>
              <a:spcAft>
                <a:spcPts val="0"/>
              </a:spcAft>
              <a:buClr>
                <a:schemeClr val="dk1"/>
              </a:buClr>
              <a:buSzPts val="1500"/>
              <a:buFont typeface="Ubuntu"/>
              <a:buChar char="●"/>
            </a:pPr>
            <a:r>
              <a:rPr b="1" i="0" lang="es-419" sz="1500" u="none" cap="none" strike="noStrike">
                <a:solidFill>
                  <a:schemeClr val="dk1"/>
                </a:solidFill>
                <a:latin typeface="Ubuntu"/>
                <a:ea typeface="Ubuntu"/>
                <a:cs typeface="Ubuntu"/>
                <a:sym typeface="Ubuntu"/>
              </a:rPr>
              <a:t>1978</a:t>
            </a:r>
            <a:r>
              <a:rPr b="0" i="0" lang="es-419" sz="1500" u="none" cap="none" strike="noStrike">
                <a:solidFill>
                  <a:schemeClr val="dk1"/>
                </a:solidFill>
                <a:latin typeface="Ubuntu"/>
                <a:ea typeface="Ubuntu"/>
                <a:cs typeface="Ubuntu"/>
                <a:sym typeface="Ubuntu"/>
              </a:rPr>
              <a:t> - Allan J. Albrecht desarrolló el FPA para IBM, lo publicó como el estudio [ALBR79].</a:t>
            </a:r>
            <a:endParaRPr b="0" i="0" sz="1500" u="none" cap="none" strike="noStrike">
              <a:solidFill>
                <a:schemeClr val="dk1"/>
              </a:solidFill>
              <a:latin typeface="Ubuntu"/>
              <a:ea typeface="Ubuntu"/>
              <a:cs typeface="Ubuntu"/>
              <a:sym typeface="Ubuntu"/>
            </a:endParaRPr>
          </a:p>
          <a:p>
            <a:pPr indent="-323850" lvl="0" marL="457200" marR="0" rtl="0" algn="just">
              <a:lnSpc>
                <a:spcPct val="100000"/>
              </a:lnSpc>
              <a:spcBef>
                <a:spcPts val="0"/>
              </a:spcBef>
              <a:spcAft>
                <a:spcPts val="0"/>
              </a:spcAft>
              <a:buClr>
                <a:schemeClr val="dk1"/>
              </a:buClr>
              <a:buSzPts val="1500"/>
              <a:buFont typeface="Ubuntu"/>
              <a:buChar char="●"/>
            </a:pPr>
            <a:r>
              <a:rPr b="1" i="0" lang="es-419" sz="1500" u="none" cap="none" strike="noStrike">
                <a:solidFill>
                  <a:schemeClr val="dk1"/>
                </a:solidFill>
                <a:latin typeface="Ubuntu"/>
                <a:ea typeface="Ubuntu"/>
                <a:cs typeface="Ubuntu"/>
                <a:sym typeface="Ubuntu"/>
              </a:rPr>
              <a:t>1986 </a:t>
            </a:r>
            <a:r>
              <a:rPr b="0" i="0" lang="es-419" sz="1500" u="none" cap="none" strike="noStrike">
                <a:solidFill>
                  <a:schemeClr val="dk1"/>
                </a:solidFill>
                <a:latin typeface="Ubuntu"/>
                <a:ea typeface="Ubuntu"/>
                <a:cs typeface="Ubuntu"/>
                <a:sym typeface="Ubuntu"/>
              </a:rPr>
              <a:t>- Nace la la IFPUG (Agrupación Internacional de Usuarios de Puntos Función), agrupación que posteriormente modificó la propuesta de Allan.</a:t>
            </a:r>
            <a:endParaRPr b="0" i="0" sz="1500" u="none" cap="none" strike="noStrike">
              <a:solidFill>
                <a:schemeClr val="dk1"/>
              </a:solidFill>
              <a:latin typeface="Ubuntu"/>
              <a:ea typeface="Ubuntu"/>
              <a:cs typeface="Ubuntu"/>
              <a:sym typeface="Ubuntu"/>
            </a:endParaRPr>
          </a:p>
          <a:p>
            <a:pPr indent="-323850" lvl="0" marL="457200" marR="0" rtl="0" algn="just">
              <a:lnSpc>
                <a:spcPct val="100000"/>
              </a:lnSpc>
              <a:spcBef>
                <a:spcPts val="0"/>
              </a:spcBef>
              <a:spcAft>
                <a:spcPts val="0"/>
              </a:spcAft>
              <a:buClr>
                <a:schemeClr val="dk1"/>
              </a:buClr>
              <a:buSzPts val="1500"/>
              <a:buFont typeface="Ubuntu"/>
              <a:buChar char="●"/>
            </a:pPr>
            <a:r>
              <a:rPr b="1" i="0" lang="es-419" sz="1500" u="none" cap="none" strike="noStrike">
                <a:solidFill>
                  <a:schemeClr val="dk1"/>
                </a:solidFill>
                <a:latin typeface="Ubuntu"/>
                <a:ea typeface="Ubuntu"/>
                <a:cs typeface="Ubuntu"/>
                <a:sym typeface="Ubuntu"/>
              </a:rPr>
              <a:t>1990 </a:t>
            </a:r>
            <a:r>
              <a:rPr b="0" i="0" lang="es-419" sz="1500" u="none" cap="none" strike="noStrike">
                <a:solidFill>
                  <a:schemeClr val="dk1"/>
                </a:solidFill>
                <a:latin typeface="Ubuntu"/>
                <a:ea typeface="Ubuntu"/>
                <a:cs typeface="Ubuntu"/>
                <a:sym typeface="Ubuntu"/>
              </a:rPr>
              <a:t>- La IFPUG publicó la versión 3.0 del compendio de reglas y criterios para el conteo de Puntos Función: el CPM (Counting Practices Manual).</a:t>
            </a:r>
            <a:endParaRPr b="0" i="0" sz="1500" u="none" cap="none" strike="noStrike">
              <a:solidFill>
                <a:schemeClr val="dk1"/>
              </a:solidFill>
              <a:latin typeface="Ubuntu"/>
              <a:ea typeface="Ubuntu"/>
              <a:cs typeface="Ubuntu"/>
              <a:sym typeface="Ubuntu"/>
            </a:endParaRPr>
          </a:p>
          <a:p>
            <a:pPr indent="-323850" lvl="0" marL="457200" marR="0" rtl="0" algn="just">
              <a:lnSpc>
                <a:spcPct val="100000"/>
              </a:lnSpc>
              <a:spcBef>
                <a:spcPts val="0"/>
              </a:spcBef>
              <a:spcAft>
                <a:spcPts val="0"/>
              </a:spcAft>
              <a:buClr>
                <a:schemeClr val="dk1"/>
              </a:buClr>
              <a:buSzPts val="1500"/>
              <a:buFont typeface="Ubuntu"/>
              <a:buChar char="●"/>
            </a:pPr>
            <a:r>
              <a:rPr b="1" i="0" lang="es-419" sz="1500" u="none" cap="none" strike="noStrike">
                <a:solidFill>
                  <a:schemeClr val="dk1"/>
                </a:solidFill>
                <a:latin typeface="Ubuntu"/>
                <a:ea typeface="Ubuntu"/>
                <a:cs typeface="Ubuntu"/>
                <a:sym typeface="Ubuntu"/>
              </a:rPr>
              <a:t>1995 </a:t>
            </a:r>
            <a:r>
              <a:rPr b="0" i="0" lang="es-419" sz="1500" u="none" cap="none" strike="noStrike">
                <a:solidFill>
                  <a:schemeClr val="dk1"/>
                </a:solidFill>
                <a:latin typeface="Ubuntu"/>
                <a:ea typeface="Ubuntu"/>
                <a:cs typeface="Ubuntu"/>
                <a:sym typeface="Ubuntu"/>
              </a:rPr>
              <a:t>- Sigue en vigor la versión 4.0 de dicho manual.</a:t>
            </a:r>
            <a:endParaRPr b="0" i="0" sz="1500" u="none" cap="none" strike="noStrike">
              <a:solidFill>
                <a:schemeClr val="dk1"/>
              </a:solidFill>
              <a:latin typeface="Ubuntu"/>
              <a:ea typeface="Ubuntu"/>
              <a:cs typeface="Ubuntu"/>
              <a:sym typeface="Ubuntu"/>
            </a:endParaRPr>
          </a:p>
          <a:p>
            <a:pPr indent="-323850" lvl="0" marL="457200" marR="0" rtl="0" algn="just">
              <a:lnSpc>
                <a:spcPct val="100000"/>
              </a:lnSpc>
              <a:spcBef>
                <a:spcPts val="0"/>
              </a:spcBef>
              <a:spcAft>
                <a:spcPts val="0"/>
              </a:spcAft>
              <a:buClr>
                <a:schemeClr val="dk1"/>
              </a:buClr>
              <a:buSzPts val="1500"/>
              <a:buFont typeface="Ubuntu"/>
              <a:buChar char="●"/>
            </a:pPr>
            <a:r>
              <a:rPr b="1" i="0" lang="es-419" sz="1500" u="none" cap="none" strike="noStrike">
                <a:solidFill>
                  <a:schemeClr val="dk1"/>
                </a:solidFill>
                <a:latin typeface="Ubuntu"/>
                <a:ea typeface="Ubuntu"/>
                <a:cs typeface="Ubuntu"/>
                <a:sym typeface="Ubuntu"/>
              </a:rPr>
              <a:t>Actualmente</a:t>
            </a:r>
            <a:r>
              <a:rPr b="0" i="0" lang="es-419" sz="1500" u="none" cap="none" strike="noStrike">
                <a:solidFill>
                  <a:schemeClr val="dk1"/>
                </a:solidFill>
                <a:latin typeface="Ubuntu"/>
                <a:ea typeface="Ubuntu"/>
                <a:cs typeface="Ubuntu"/>
                <a:sym typeface="Ubuntu"/>
              </a:rPr>
              <a:t> - la Organización Internacional para la Estandarización (ISO), trabaja en la elaboración de lo que será la norma ISO-14143 sobre Medida del Tamaño Funcional de Aplicaciones de Software.</a:t>
            </a:r>
            <a:endParaRPr b="0" i="0" sz="1500" u="none" cap="none" strike="noStrike">
              <a:solidFill>
                <a:schemeClr val="dk1"/>
              </a:solidFill>
              <a:latin typeface="Ubuntu"/>
              <a:ea typeface="Ubuntu"/>
              <a:cs typeface="Ubuntu"/>
              <a:sym typeface="Ubuntu"/>
            </a:endParaRPr>
          </a:p>
        </p:txBody>
      </p:sp>
      <p:sp>
        <p:nvSpPr>
          <p:cNvPr id="182" name="Google Shape;182;p18"/>
          <p:cNvSpPr txBox="1"/>
          <p:nvPr/>
        </p:nvSpPr>
        <p:spPr>
          <a:xfrm>
            <a:off x="5692500" y="3134325"/>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[ 5 ] (Abran, A., Robillard, P., 1996)</a:t>
            </a:r>
            <a:endParaRPr b="1" i="1" sz="1200" u="none" cap="none" strike="noStrike">
              <a:solidFill>
                <a:srgbClr val="000000"/>
              </a:solidFill>
              <a:latin typeface="Arial"/>
              <a:ea typeface="Arial"/>
              <a:cs typeface="Arial"/>
              <a:sym typeface="Arial"/>
            </a:endParaRPr>
          </a:p>
        </p:txBody>
      </p:sp>
      <p:sp>
        <p:nvSpPr>
          <p:cNvPr id="183" name="Google Shape;183;p18"/>
          <p:cNvSpPr txBox="1"/>
          <p:nvPr/>
        </p:nvSpPr>
        <p:spPr>
          <a:xfrm>
            <a:off x="5692500" y="3375850"/>
            <a:ext cx="30000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[ 9 ] (Rodriguez, F., 1999)</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p:nvPr/>
        </p:nvSpPr>
        <p:spPr>
          <a:xfrm>
            <a:off x="0" y="2325775"/>
            <a:ext cx="9144000" cy="2817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9"/>
          <p:cNvSpPr txBox="1"/>
          <p:nvPr/>
        </p:nvSpPr>
        <p:spPr>
          <a:xfrm>
            <a:off x="142600" y="994075"/>
            <a:ext cx="7713300" cy="3570900"/>
          </a:xfrm>
          <a:prstGeom prst="rect">
            <a:avLst/>
          </a:prstGeom>
          <a:noFill/>
          <a:ln>
            <a:noFill/>
          </a:ln>
        </p:spPr>
        <p:txBody>
          <a:bodyPr anchorCtr="0" anchor="t" bIns="91425" lIns="91425" spcFirstLastPara="1" rIns="91425" wrap="square" tIns="91425">
            <a:spAutoFit/>
          </a:bodyPr>
          <a:lstStyle/>
          <a:p>
            <a:pPr indent="457200" lvl="0" marL="457200" marR="0" rtl="0" algn="ctr">
              <a:lnSpc>
                <a:spcPct val="100000"/>
              </a:lnSpc>
              <a:spcBef>
                <a:spcPts val="0"/>
              </a:spcBef>
              <a:spcAft>
                <a:spcPts val="0"/>
              </a:spcAft>
              <a:buClr>
                <a:srgbClr val="000000"/>
              </a:buClr>
              <a:buSzPts val="1500"/>
              <a:buFont typeface="Arial"/>
              <a:buNone/>
            </a:pPr>
            <a:r>
              <a:rPr b="1" i="0" lang="es-419" sz="1500" u="none" cap="none" strike="noStrike">
                <a:solidFill>
                  <a:srgbClr val="000000"/>
                </a:solidFill>
                <a:latin typeface="Ubuntu"/>
                <a:ea typeface="Ubuntu"/>
                <a:cs typeface="Ubuntu"/>
                <a:sym typeface="Ubuntu"/>
              </a:rPr>
              <a:t>   Atributos y Tipos de FPA:</a:t>
            </a:r>
            <a:endParaRPr b="1" i="0" sz="1500" u="none" cap="none" strike="noStrike">
              <a:solidFill>
                <a:srgbClr val="000000"/>
              </a:solidFill>
              <a:latin typeface="Ubuntu"/>
              <a:ea typeface="Ubuntu"/>
              <a:cs typeface="Ubuntu"/>
              <a:sym typeface="Ubuntu"/>
            </a:endParaRPr>
          </a:p>
          <a:p>
            <a:pPr indent="457200" lvl="0" marL="0" marR="0" rtl="0" algn="just">
              <a:lnSpc>
                <a:spcPct val="100000"/>
              </a:lnSpc>
              <a:spcBef>
                <a:spcPts val="0"/>
              </a:spcBef>
              <a:spcAft>
                <a:spcPts val="0"/>
              </a:spcAft>
              <a:buClr>
                <a:srgbClr val="000000"/>
              </a:buClr>
              <a:buSzPts val="1500"/>
              <a:buFont typeface="Arial"/>
              <a:buNone/>
            </a:pPr>
            <a:r>
              <a:rPr b="0" i="0" lang="es-419" sz="1500" u="sng" cap="none" strike="noStrike">
                <a:solidFill>
                  <a:schemeClr val="dk1"/>
                </a:solidFill>
                <a:latin typeface="Ubuntu"/>
                <a:ea typeface="Ubuntu"/>
                <a:cs typeface="Ubuntu"/>
                <a:sym typeface="Ubuntu"/>
              </a:rPr>
              <a:t>M</a:t>
            </a:r>
            <a:r>
              <a:rPr b="0" i="0" lang="es-419" sz="1500" u="sng" cap="none" strike="noStrike">
                <a:solidFill>
                  <a:srgbClr val="000000"/>
                </a:solidFill>
                <a:latin typeface="Ubuntu"/>
                <a:ea typeface="Ubuntu"/>
                <a:cs typeface="Ubuntu"/>
                <a:sym typeface="Ubuntu"/>
              </a:rPr>
              <a:t>ediciones de Tipo Funcional Transaccional:</a:t>
            </a:r>
            <a:endParaRPr b="0" i="1" sz="1500" u="sng"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Entrada Externa (EI)</a:t>
            </a:r>
            <a:r>
              <a:rPr b="1" i="0" lang="es-419" sz="1500" u="none" cap="none" strike="noStrike">
                <a:solidFill>
                  <a:srgbClr val="000000"/>
                </a:solidFill>
                <a:latin typeface="Ubuntu"/>
                <a:ea typeface="Ubuntu"/>
                <a:cs typeface="Ubuntu"/>
                <a:sym typeface="Ubuntu"/>
              </a:rPr>
              <a:t>:</a:t>
            </a:r>
            <a:r>
              <a:rPr b="0" i="0" lang="es-419" sz="1500" u="none" cap="none" strike="noStrike">
                <a:solidFill>
                  <a:srgbClr val="000000"/>
                </a:solidFill>
                <a:latin typeface="Ubuntu"/>
                <a:ea typeface="Ubuntu"/>
                <a:cs typeface="Ubuntu"/>
                <a:sym typeface="Ubuntu"/>
              </a:rPr>
              <a:t> Procesa datos o información de control que proviene de fuera del límite de la aplicación. Como lo son las entradas del usuario a la aplicación, o de otra aplicación. Por ejemplo, datos ingresados a través de una pantalla,  colas de datos de otras aplicaciones, etc.</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External Output (EO)</a:t>
            </a:r>
            <a:r>
              <a:rPr b="1" i="0" lang="es-419" sz="1500" u="none" cap="none" strike="noStrike">
                <a:solidFill>
                  <a:srgbClr val="000000"/>
                </a:solidFill>
                <a:latin typeface="Ubuntu"/>
                <a:ea typeface="Ubuntu"/>
                <a:cs typeface="Ubuntu"/>
                <a:sym typeface="Ubuntu"/>
              </a:rPr>
              <a:t>: </a:t>
            </a:r>
            <a:r>
              <a:rPr b="0" i="0" lang="es-419" sz="1500" u="none" cap="none" strike="noStrike">
                <a:solidFill>
                  <a:srgbClr val="000000"/>
                </a:solidFill>
                <a:latin typeface="Ubuntu"/>
                <a:ea typeface="Ubuntu"/>
                <a:cs typeface="Ubuntu"/>
                <a:sym typeface="Ubuntu"/>
              </a:rPr>
              <a:t>Proceso elemental que genera datos o información de control enviada fuera del límite de la aplicación.  Por ejemplo, mensajes de errores, salidas en una pantalla, informes generados, gráficos, etc.</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Consultas Externas (EQ)</a:t>
            </a:r>
            <a:r>
              <a:rPr b="1" i="0" lang="es-419" sz="1500" u="none" cap="none" strike="noStrike">
                <a:solidFill>
                  <a:srgbClr val="000000"/>
                </a:solidFill>
                <a:latin typeface="Ubuntu"/>
                <a:ea typeface="Ubuntu"/>
                <a:cs typeface="Ubuntu"/>
                <a:sym typeface="Ubuntu"/>
              </a:rPr>
              <a:t>: </a:t>
            </a:r>
            <a:r>
              <a:rPr b="0" i="0" lang="es-419" sz="1500" u="none" cap="none" strike="noStrike">
                <a:solidFill>
                  <a:srgbClr val="000000"/>
                </a:solidFill>
                <a:latin typeface="Ubuntu"/>
                <a:ea typeface="Ubuntu"/>
                <a:cs typeface="Ubuntu"/>
                <a:sym typeface="Ubuntu"/>
              </a:rPr>
              <a:t>Proceso elemental formado por una combinación de entrada-salida que da lugar a la recuperación de datos. Por ejemplo, recuperación de datos, procesamiento de algoritmos, pantallas de ayuda, pantallas de login, etc.</a:t>
            </a:r>
            <a:endParaRPr b="0" i="0" sz="1500" u="none" cap="none" strike="noStrike">
              <a:solidFill>
                <a:srgbClr val="000000"/>
              </a:solidFill>
              <a:latin typeface="Ubuntu"/>
              <a:ea typeface="Ubuntu"/>
              <a:cs typeface="Ubuntu"/>
              <a:sym typeface="Ubuntu"/>
            </a:endParaRPr>
          </a:p>
        </p:txBody>
      </p:sp>
      <p:sp>
        <p:nvSpPr>
          <p:cNvPr id="190" name="Google Shape;190;p19">
            <a:hlinkClick action="ppaction://hlinksldjump" r:id="rId3"/>
          </p:cNvPr>
          <p:cNvSpPr txBox="1"/>
          <p:nvPr/>
        </p:nvSpPr>
        <p:spPr>
          <a:xfrm>
            <a:off x="2724901" y="398000"/>
            <a:ext cx="36942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s-419" sz="3000" u="none" cap="none" strike="noStrike">
                <a:solidFill>
                  <a:srgbClr val="000000"/>
                </a:solidFill>
                <a:latin typeface="Ubuntu Medium"/>
                <a:ea typeface="Ubuntu Medium"/>
                <a:cs typeface="Ubuntu Medium"/>
                <a:sym typeface="Ubuntu Medium"/>
              </a:rPr>
              <a:t>&lt;Bases y Formulas&gt;</a:t>
            </a:r>
            <a:endParaRPr b="0" i="0" sz="3000" u="none" cap="none" strike="noStrike">
              <a:solidFill>
                <a:srgbClr val="000000"/>
              </a:solidFill>
              <a:latin typeface="Ubuntu Medium"/>
              <a:ea typeface="Ubuntu Medium"/>
              <a:cs typeface="Ubuntu Medium"/>
              <a:sym typeface="Ubuntu Medium"/>
            </a:endParaRPr>
          </a:p>
        </p:txBody>
      </p:sp>
      <p:pic>
        <p:nvPicPr>
          <p:cNvPr id="191" name="Google Shape;191;p19"/>
          <p:cNvPicPr preferRelativeResize="0"/>
          <p:nvPr/>
        </p:nvPicPr>
        <p:blipFill rotWithShape="1">
          <a:blip r:embed="rId4">
            <a:alphaModFix/>
          </a:blip>
          <a:srcRect b="0" l="0" r="0" t="0"/>
          <a:stretch/>
        </p:blipFill>
        <p:spPr>
          <a:xfrm>
            <a:off x="8052350" y="2637463"/>
            <a:ext cx="815400" cy="815400"/>
          </a:xfrm>
          <a:prstGeom prst="rect">
            <a:avLst/>
          </a:prstGeom>
          <a:noFill/>
          <a:ln>
            <a:noFill/>
          </a:ln>
          <a:effectLst>
            <a:outerShdw rotWithShape="0" algn="bl" dir="2400000" dist="38100">
              <a:srgbClr val="000000">
                <a:alpha val="49803"/>
              </a:srgbClr>
            </a:outerShdw>
          </a:effectLst>
        </p:spPr>
      </p:pic>
      <p:pic>
        <p:nvPicPr>
          <p:cNvPr id="192" name="Google Shape;192;p19"/>
          <p:cNvPicPr preferRelativeResize="0"/>
          <p:nvPr/>
        </p:nvPicPr>
        <p:blipFill rotWithShape="1">
          <a:blip r:embed="rId5">
            <a:alphaModFix/>
          </a:blip>
          <a:srcRect b="0" l="0" r="0" t="0"/>
          <a:stretch/>
        </p:blipFill>
        <p:spPr>
          <a:xfrm>
            <a:off x="8010713" y="1598250"/>
            <a:ext cx="898675" cy="898675"/>
          </a:xfrm>
          <a:prstGeom prst="rect">
            <a:avLst/>
          </a:prstGeom>
          <a:noFill/>
          <a:ln>
            <a:noFill/>
          </a:ln>
          <a:effectLst>
            <a:outerShdw rotWithShape="0" algn="bl" dir="2400000" dist="38100">
              <a:srgbClr val="000000">
                <a:alpha val="49803"/>
              </a:srgbClr>
            </a:outerShdw>
          </a:effectLst>
        </p:spPr>
      </p:pic>
      <p:pic>
        <p:nvPicPr>
          <p:cNvPr id="193" name="Google Shape;193;p19"/>
          <p:cNvPicPr preferRelativeResize="0"/>
          <p:nvPr/>
        </p:nvPicPr>
        <p:blipFill rotWithShape="1">
          <a:blip r:embed="rId6">
            <a:alphaModFix/>
          </a:blip>
          <a:srcRect b="0" l="0" r="0" t="0"/>
          <a:stretch/>
        </p:blipFill>
        <p:spPr>
          <a:xfrm>
            <a:off x="8083413" y="3673750"/>
            <a:ext cx="753300" cy="753300"/>
          </a:xfrm>
          <a:prstGeom prst="rect">
            <a:avLst/>
          </a:prstGeom>
          <a:noFill/>
          <a:ln>
            <a:noFill/>
          </a:ln>
          <a:effectLst>
            <a:outerShdw rotWithShape="0" algn="bl" dir="2400000" dist="38100">
              <a:srgbClr val="000000">
                <a:alpha val="49803"/>
              </a:srgbClr>
            </a:outerShdw>
          </a:effectLst>
        </p:spPr>
      </p:pic>
      <p:sp>
        <p:nvSpPr>
          <p:cNvPr id="194" name="Google Shape;194;p19"/>
          <p:cNvSpPr txBox="1"/>
          <p:nvPr/>
        </p:nvSpPr>
        <p:spPr>
          <a:xfrm>
            <a:off x="660125" y="4469725"/>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[ 3 ] (Manso, 2011)</a:t>
            </a:r>
            <a:endParaRPr b="1" i="1" sz="1200" u="none" cap="none" strike="noStrike">
              <a:solidFill>
                <a:srgbClr val="000000"/>
              </a:solidFill>
              <a:latin typeface="Arial"/>
              <a:ea typeface="Arial"/>
              <a:cs typeface="Arial"/>
              <a:sym typeface="Arial"/>
            </a:endParaRPr>
          </a:p>
        </p:txBody>
      </p:sp>
      <p:sp>
        <p:nvSpPr>
          <p:cNvPr id="195" name="Google Shape;195;p19"/>
          <p:cNvSpPr txBox="1"/>
          <p:nvPr/>
        </p:nvSpPr>
        <p:spPr>
          <a:xfrm>
            <a:off x="660125" y="4678825"/>
            <a:ext cx="3000000" cy="369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[ 7 ] (Moore, T., 2010)</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p:nvPr/>
        </p:nvSpPr>
        <p:spPr>
          <a:xfrm>
            <a:off x="0" y="-167150"/>
            <a:ext cx="9144000" cy="3867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txBox="1"/>
          <p:nvPr/>
        </p:nvSpPr>
        <p:spPr>
          <a:xfrm>
            <a:off x="274800" y="-50"/>
            <a:ext cx="7416900" cy="2519100"/>
          </a:xfrm>
          <a:prstGeom prst="rect">
            <a:avLst/>
          </a:prstGeom>
          <a:noFill/>
          <a:ln>
            <a:noFill/>
          </a:ln>
        </p:spPr>
        <p:txBody>
          <a:bodyPr anchorCtr="0" anchor="t" bIns="91425" lIns="91425" spcFirstLastPara="1" rIns="91425" wrap="square" tIns="91425">
            <a:spAutoFit/>
          </a:bodyPr>
          <a:lstStyle/>
          <a:p>
            <a:pPr indent="457200" lvl="0" marL="0" marR="0" rtl="0" algn="just">
              <a:lnSpc>
                <a:spcPct val="100000"/>
              </a:lnSpc>
              <a:spcBef>
                <a:spcPts val="0"/>
              </a:spcBef>
              <a:spcAft>
                <a:spcPts val="0"/>
              </a:spcAft>
              <a:buClr>
                <a:srgbClr val="000000"/>
              </a:buClr>
              <a:buSzPts val="1500"/>
              <a:buFont typeface="Arial"/>
              <a:buNone/>
            </a:pPr>
            <a:r>
              <a:rPr b="0" i="0" lang="es-419" sz="1500" u="sng" cap="none" strike="noStrike">
                <a:solidFill>
                  <a:srgbClr val="000000"/>
                </a:solidFill>
                <a:latin typeface="Ubuntu"/>
                <a:ea typeface="Ubuntu"/>
                <a:cs typeface="Ubuntu"/>
                <a:sym typeface="Ubuntu"/>
              </a:rPr>
              <a:t>Mediciones de Tipo Funcional de Datos:</a:t>
            </a:r>
            <a:endParaRPr b="0" i="0" sz="1500" u="sng"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Archivo Lógico Interno (ILF)</a:t>
            </a:r>
            <a:r>
              <a:rPr b="1" i="0" lang="es-419" sz="1500" u="none" cap="none" strike="noStrike">
                <a:solidFill>
                  <a:srgbClr val="000000"/>
                </a:solidFill>
                <a:latin typeface="Ubuntu"/>
                <a:ea typeface="Ubuntu"/>
                <a:cs typeface="Ubuntu"/>
                <a:sym typeface="Ubuntu"/>
              </a:rPr>
              <a:t>:</a:t>
            </a:r>
            <a:r>
              <a:rPr b="0" i="0" lang="es-419" sz="1500" u="none" cap="none" strike="noStrike">
                <a:solidFill>
                  <a:srgbClr val="000000"/>
                </a:solidFill>
                <a:latin typeface="Ubuntu"/>
                <a:ea typeface="Ubuntu"/>
                <a:cs typeface="Ubuntu"/>
                <a:sym typeface="Ubuntu"/>
              </a:rPr>
              <a:t> Grupo identificable por el usuario de datos o información de control relacionados lógicamente y mantenidos dentro del límite de la aplicación. Por ejemplo, datos de una base de datos, archivos maestros, datos de seguridad, etc.</a:t>
            </a:r>
            <a:endParaRPr b="0" i="0" sz="1500" u="none" cap="none" strike="noStrike">
              <a:solidFill>
                <a:srgbClr val="000000"/>
              </a:solidFill>
              <a:latin typeface="Ubuntu"/>
              <a:ea typeface="Ubuntu"/>
              <a:cs typeface="Ubuntu"/>
              <a:sym typeface="Ubuntu"/>
            </a:endParaRPr>
          </a:p>
          <a:p>
            <a:pPr indent="-323850" lvl="0" marL="457200" marR="0" rtl="0" algn="just">
              <a:lnSpc>
                <a:spcPct val="100000"/>
              </a:lnSpc>
              <a:spcBef>
                <a:spcPts val="1000"/>
              </a:spcBef>
              <a:spcAft>
                <a:spcPts val="0"/>
              </a:spcAft>
              <a:buClr>
                <a:srgbClr val="000000"/>
              </a:buClr>
              <a:buSzPts val="1500"/>
              <a:buFont typeface="Ubuntu"/>
              <a:buChar char="●"/>
            </a:pPr>
            <a:r>
              <a:rPr b="1" i="1" lang="es-419" sz="1500" u="none" cap="none" strike="noStrike">
                <a:solidFill>
                  <a:srgbClr val="000000"/>
                </a:solidFill>
                <a:latin typeface="Ubuntu"/>
                <a:ea typeface="Ubuntu"/>
                <a:cs typeface="Ubuntu"/>
                <a:sym typeface="Ubuntu"/>
              </a:rPr>
              <a:t>Archivo de Interfaz Externa (EIF)</a:t>
            </a:r>
            <a:r>
              <a:rPr b="1" i="0" lang="es-419" sz="1500" u="none" cap="none" strike="noStrike">
                <a:solidFill>
                  <a:srgbClr val="000000"/>
                </a:solidFill>
                <a:latin typeface="Ubuntu"/>
                <a:ea typeface="Ubuntu"/>
                <a:cs typeface="Ubuntu"/>
                <a:sym typeface="Ubuntu"/>
              </a:rPr>
              <a:t>: </a:t>
            </a:r>
            <a:r>
              <a:rPr b="0" i="0" lang="es-419" sz="1500" u="none" cap="none" strike="noStrike">
                <a:solidFill>
                  <a:srgbClr val="000000"/>
                </a:solidFill>
                <a:latin typeface="Ubuntu"/>
                <a:ea typeface="Ubuntu"/>
                <a:cs typeface="Ubuntu"/>
                <a:sym typeface="Ubuntu"/>
              </a:rPr>
              <a:t>Un grupo de datos relacionados lógicamente y reconocibles por el usuario que alude al software pero que se mantiene dentro del límite de otro software. Por ejemplo, registros con parámetros, archivos de referencia, etc.</a:t>
            </a:r>
            <a:endParaRPr b="0" i="0" sz="1500" u="none" cap="none" strike="noStrike">
              <a:solidFill>
                <a:srgbClr val="000000"/>
              </a:solidFill>
              <a:latin typeface="Ubuntu"/>
              <a:ea typeface="Ubuntu"/>
              <a:cs typeface="Ubuntu"/>
              <a:sym typeface="Ubuntu"/>
            </a:endParaRPr>
          </a:p>
        </p:txBody>
      </p:sp>
      <p:pic>
        <p:nvPicPr>
          <p:cNvPr id="202" name="Google Shape;202;p20"/>
          <p:cNvPicPr preferRelativeResize="0"/>
          <p:nvPr/>
        </p:nvPicPr>
        <p:blipFill rotWithShape="1">
          <a:blip r:embed="rId3">
            <a:alphaModFix/>
          </a:blip>
          <a:srcRect b="0" l="0" r="0" t="0"/>
          <a:stretch/>
        </p:blipFill>
        <p:spPr>
          <a:xfrm>
            <a:off x="7909400" y="351513"/>
            <a:ext cx="876425" cy="876425"/>
          </a:xfrm>
          <a:prstGeom prst="rect">
            <a:avLst/>
          </a:prstGeom>
          <a:noFill/>
          <a:ln>
            <a:noFill/>
          </a:ln>
        </p:spPr>
      </p:pic>
      <p:pic>
        <p:nvPicPr>
          <p:cNvPr id="203" name="Google Shape;203;p20"/>
          <p:cNvPicPr preferRelativeResize="0"/>
          <p:nvPr/>
        </p:nvPicPr>
        <p:blipFill rotWithShape="1">
          <a:blip r:embed="rId4">
            <a:alphaModFix/>
          </a:blip>
          <a:srcRect b="0" l="0" r="0" t="0"/>
          <a:stretch/>
        </p:blipFill>
        <p:spPr>
          <a:xfrm>
            <a:off x="7909400" y="1561625"/>
            <a:ext cx="876425" cy="876425"/>
          </a:xfrm>
          <a:prstGeom prst="rect">
            <a:avLst/>
          </a:prstGeom>
          <a:noFill/>
          <a:ln>
            <a:noFill/>
          </a:ln>
        </p:spPr>
      </p:pic>
      <p:pic>
        <p:nvPicPr>
          <p:cNvPr id="204" name="Google Shape;204;p20"/>
          <p:cNvPicPr preferRelativeResize="0"/>
          <p:nvPr/>
        </p:nvPicPr>
        <p:blipFill rotWithShape="1">
          <a:blip r:embed="rId5">
            <a:alphaModFix/>
          </a:blip>
          <a:srcRect b="24783" l="0" r="0" t="0"/>
          <a:stretch/>
        </p:blipFill>
        <p:spPr>
          <a:xfrm>
            <a:off x="2781399" y="2519050"/>
            <a:ext cx="4336775" cy="2391675"/>
          </a:xfrm>
          <a:prstGeom prst="rect">
            <a:avLst/>
          </a:prstGeom>
          <a:noFill/>
          <a:ln>
            <a:noFill/>
          </a:ln>
        </p:spPr>
      </p:pic>
      <p:sp>
        <p:nvSpPr>
          <p:cNvPr id="205" name="Google Shape;205;p20"/>
          <p:cNvSpPr txBox="1"/>
          <p:nvPr/>
        </p:nvSpPr>
        <p:spPr>
          <a:xfrm>
            <a:off x="757925" y="4400725"/>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[ 3 ] (Manso, 2011)</a:t>
            </a:r>
            <a:endParaRPr b="1" i="1" sz="1200" u="none" cap="none" strike="noStrike">
              <a:solidFill>
                <a:srgbClr val="000000"/>
              </a:solidFill>
              <a:latin typeface="Arial"/>
              <a:ea typeface="Arial"/>
              <a:cs typeface="Arial"/>
              <a:sym typeface="Arial"/>
            </a:endParaRPr>
          </a:p>
        </p:txBody>
      </p:sp>
      <p:sp>
        <p:nvSpPr>
          <p:cNvPr id="206" name="Google Shape;206;p20"/>
          <p:cNvSpPr txBox="1"/>
          <p:nvPr/>
        </p:nvSpPr>
        <p:spPr>
          <a:xfrm>
            <a:off x="757925" y="4602625"/>
            <a:ext cx="3000000" cy="369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1000"/>
              </a:spcAft>
              <a:buClr>
                <a:srgbClr val="000000"/>
              </a:buClr>
              <a:buSzPts val="1200"/>
              <a:buFont typeface="Arial"/>
              <a:buNone/>
            </a:pPr>
            <a:r>
              <a:rPr b="1" i="1" lang="es-419" sz="1200" u="none" cap="none" strike="noStrike">
                <a:solidFill>
                  <a:schemeClr val="dk1"/>
                </a:solidFill>
                <a:latin typeface="Arial"/>
                <a:ea typeface="Arial"/>
                <a:cs typeface="Arial"/>
                <a:sym typeface="Arial"/>
              </a:rPr>
              <a:t>[ 7 ] (Moore, T., 2010)</a:t>
            </a:r>
            <a:endParaRPr b="1" i="1" sz="12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v_lution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