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Ubuntu"/>
      <p:regular r:id="rId15"/>
      <p:bold r:id="rId16"/>
      <p:italic r:id="rId17"/>
      <p:boldItalic r:id="rId18"/>
    </p:embeddedFont>
    <p:embeddedFont>
      <p:font typeface="Ubuntu Light"/>
      <p:regular r:id="rId19"/>
      <p:bold r:id="rId20"/>
      <p:italic r:id="rId21"/>
      <p:boldItalic r:id="rId22"/>
    </p:embeddedFont>
    <p:embeddedFont>
      <p:font typeface="Ubuntu Medium"/>
      <p:regular r:id="rId23"/>
      <p:bold r:id="rId24"/>
      <p:italic r:id="rId25"/>
      <p:boldItalic r:id="rId26"/>
    </p:embeddedFont>
    <p:embeddedFont>
      <p:font typeface="Kalam"/>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7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74"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buntuLight-bold.fntdata"/><Relationship Id="rId22" Type="http://schemas.openxmlformats.org/officeDocument/2006/relationships/font" Target="fonts/UbuntuLight-boldItalic.fntdata"/><Relationship Id="rId21" Type="http://schemas.openxmlformats.org/officeDocument/2006/relationships/font" Target="fonts/UbuntuLight-italic.fntdata"/><Relationship Id="rId24" Type="http://schemas.openxmlformats.org/officeDocument/2006/relationships/font" Target="fonts/UbuntuMedium-bold.fntdata"/><Relationship Id="rId23" Type="http://schemas.openxmlformats.org/officeDocument/2006/relationships/font" Target="fonts/Ubuntu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UbuntuMedium-boldItalic.fntdata"/><Relationship Id="rId25" Type="http://schemas.openxmlformats.org/officeDocument/2006/relationships/font" Target="fonts/UbuntuMedium-italic.fntdata"/><Relationship Id="rId28" Type="http://schemas.openxmlformats.org/officeDocument/2006/relationships/font" Target="fonts/Kalam-bold.fntdata"/><Relationship Id="rId27" Type="http://schemas.openxmlformats.org/officeDocument/2006/relationships/font" Target="fonts/Kala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Ubuntu-regular.fntdata"/><Relationship Id="rId14" Type="http://schemas.openxmlformats.org/officeDocument/2006/relationships/slide" Target="slides/slide9.xml"/><Relationship Id="rId17" Type="http://schemas.openxmlformats.org/officeDocument/2006/relationships/font" Target="fonts/Ubuntu-italic.fntdata"/><Relationship Id="rId16" Type="http://schemas.openxmlformats.org/officeDocument/2006/relationships/font" Target="fonts/Ubuntu-bold.fntdata"/><Relationship Id="rId19" Type="http://schemas.openxmlformats.org/officeDocument/2006/relationships/font" Target="fonts/UbuntuLight-regular.fntdata"/><Relationship Id="rId18" Type="http://schemas.openxmlformats.org/officeDocument/2006/relationships/font" Target="fonts/Ubuntu-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9" name="Shape 9"/>
        <p:cNvGrpSpPr/>
        <p:nvPr/>
      </p:nvGrpSpPr>
      <p:grpSpPr>
        <a:xfrm>
          <a:off x="0" y="0"/>
          <a:ext cx="0" cy="0"/>
          <a:chOff x="0" y="0"/>
          <a:chExt cx="0" cy="0"/>
        </a:xfrm>
      </p:grpSpPr>
      <p:sp>
        <p:nvSpPr>
          <p:cNvPr id="10" name="Google Shape;10;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 name="Google Shape;11;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 name="Google Shape;12;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grpSp>
        <p:nvGrpSpPr>
          <p:cNvPr id="13" name="Google Shape;13;p2"/>
          <p:cNvGrpSpPr/>
          <p:nvPr/>
        </p:nvGrpSpPr>
        <p:grpSpPr>
          <a:xfrm>
            <a:off x="-1182055" y="-264754"/>
            <a:ext cx="12119745" cy="7432787"/>
            <a:chOff x="-1313038" y="396717"/>
            <a:chExt cx="16159660" cy="9910383"/>
          </a:xfrm>
        </p:grpSpPr>
        <p:sp>
          <p:nvSpPr>
            <p:cNvPr id="14" name="Google Shape;14;p2"/>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 name="Google Shape;15;p2"/>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6" name="Google Shape;16;p2"/>
            <p:cNvGrpSpPr/>
            <p:nvPr/>
          </p:nvGrpSpPr>
          <p:grpSpPr>
            <a:xfrm>
              <a:off x="-1313038" y="4599529"/>
              <a:ext cx="16159660" cy="5707571"/>
              <a:chOff x="-1788051" y="-2715671"/>
              <a:chExt cx="16159660" cy="5707571"/>
            </a:xfrm>
          </p:grpSpPr>
          <p:sp>
            <p:nvSpPr>
              <p:cNvPr id="17" name="Google Shape;17;p2"/>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 name="Google Shape;18;p2"/>
              <p:cNvSpPr/>
              <p:nvPr/>
            </p:nvSpPr>
            <p:spPr>
              <a:xfrm flipH="1">
                <a:off x="4078886" y="-532782"/>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19" name="Google Shape;19;p2"/>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20" name="Google Shape;20;p2"/>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 name="Google Shape;21;p2"/>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 name="Google Shape;22;p2"/>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3" name="Google Shape;23;p2"/>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sp>
        <p:nvSpPr>
          <p:cNvPr id="24" name="Google Shape;24;p2"/>
          <p:cNvSpPr txBox="1"/>
          <p:nvPr/>
        </p:nvSpPr>
        <p:spPr>
          <a:xfrm>
            <a:off x="7057246" y="49755"/>
            <a:ext cx="2071800" cy="371400"/>
          </a:xfrm>
          <a:prstGeom prst="rect">
            <a:avLst/>
          </a:prstGeom>
          <a:no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Clr>
                <a:srgbClr val="000000"/>
              </a:buClr>
              <a:buSzPts val="1400"/>
              <a:buFont typeface="Arial"/>
              <a:buNone/>
            </a:pPr>
            <a:r>
              <a:rPr b="0" i="0" lang="es-419" sz="1400" u="none" cap="none" strike="noStrike">
                <a:solidFill>
                  <a:srgbClr val="FFFFFF"/>
                </a:solidFill>
                <a:latin typeface="Arial"/>
                <a:ea typeface="Arial"/>
                <a:cs typeface="Arial"/>
                <a:sym typeface="Arial"/>
              </a:rPr>
              <a:t>Tu idea una realidad</a:t>
            </a:r>
            <a:endParaRPr b="0" i="0" sz="800" u="none" cap="none" strike="noStrike">
              <a:solidFill>
                <a:schemeClr val="dk1"/>
              </a:solidFill>
              <a:latin typeface="Calibri"/>
              <a:ea typeface="Calibri"/>
              <a:cs typeface="Calibri"/>
              <a:sym typeface="Calibri"/>
            </a:endParaRPr>
          </a:p>
        </p:txBody>
      </p:sp>
      <p:sp>
        <p:nvSpPr>
          <p:cNvPr id="25" name="Google Shape;25;p2"/>
          <p:cNvSpPr txBox="1"/>
          <p:nvPr/>
        </p:nvSpPr>
        <p:spPr>
          <a:xfrm>
            <a:off x="105458" y="4438364"/>
            <a:ext cx="1755000" cy="65250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Clr>
                <a:srgbClr val="000000"/>
              </a:buClr>
              <a:buSzPts val="800"/>
              <a:buFont typeface="Arial"/>
              <a:buNone/>
            </a:pPr>
            <a:r>
              <a:rPr b="0" i="0" lang="es-419" sz="800" u="none" cap="none" strike="noStrike">
                <a:solidFill>
                  <a:srgbClr val="FFFFFF"/>
                </a:solidFill>
                <a:latin typeface="Ubuntu Medium"/>
                <a:ea typeface="Ubuntu Medium"/>
                <a:cs typeface="Ubuntu Medium"/>
                <a:sym typeface="Ubuntu Medium"/>
              </a:rPr>
              <a:t>Av. Valle de Mompani #383-59</a:t>
            </a:r>
            <a:endParaRPr b="0" i="0" sz="800" u="none" cap="none" strike="noStrike">
              <a:solidFill>
                <a:schemeClr val="dk1"/>
              </a:solidFill>
              <a:latin typeface="Calibri"/>
              <a:ea typeface="Calibri"/>
              <a:cs typeface="Calibri"/>
              <a:sym typeface="Calibri"/>
            </a:endParaRPr>
          </a:p>
          <a:p>
            <a:pPr indent="0" lvl="0" marL="0" marR="0" rtl="0" algn="l">
              <a:lnSpc>
                <a:spcPct val="107000"/>
              </a:lnSpc>
              <a:spcBef>
                <a:spcPts val="600"/>
              </a:spcBef>
              <a:spcAft>
                <a:spcPts val="0"/>
              </a:spcAft>
              <a:buClr>
                <a:srgbClr val="000000"/>
              </a:buClr>
              <a:buSzPts val="800"/>
              <a:buFont typeface="Arial"/>
              <a:buNone/>
            </a:pPr>
            <a:r>
              <a:rPr b="0" i="0" lang="es-419" sz="800" u="none" cap="none" strike="noStrike">
                <a:solidFill>
                  <a:srgbClr val="FFFFFF"/>
                </a:solidFill>
                <a:latin typeface="Ubuntu Medium"/>
                <a:ea typeface="Ubuntu Medium"/>
                <a:cs typeface="Ubuntu Medium"/>
                <a:sym typeface="Ubuntu Medium"/>
              </a:rPr>
              <a:t>Fracc. Valle de Santiago C.P. 76116</a:t>
            </a:r>
            <a:endParaRPr b="0" i="0" sz="800" u="none" cap="none" strike="noStrike">
              <a:solidFill>
                <a:schemeClr val="dk1"/>
              </a:solidFill>
              <a:latin typeface="Calibri"/>
              <a:ea typeface="Calibri"/>
              <a:cs typeface="Calibri"/>
              <a:sym typeface="Calibri"/>
            </a:endParaRPr>
          </a:p>
          <a:p>
            <a:pPr indent="0" lvl="0" marL="0" marR="0" rtl="0" algn="l">
              <a:lnSpc>
                <a:spcPct val="107000"/>
              </a:lnSpc>
              <a:spcBef>
                <a:spcPts val="600"/>
              </a:spcBef>
              <a:spcAft>
                <a:spcPts val="0"/>
              </a:spcAft>
              <a:buClr>
                <a:srgbClr val="000000"/>
              </a:buClr>
              <a:buSzPts val="800"/>
              <a:buFont typeface="Arial"/>
              <a:buNone/>
            </a:pPr>
            <a:r>
              <a:rPr b="0" i="0" lang="es-419" sz="800" u="none" cap="none" strike="noStrike">
                <a:solidFill>
                  <a:srgbClr val="FFFFFF"/>
                </a:solidFill>
                <a:latin typeface="Ubuntu Medium"/>
                <a:ea typeface="Ubuntu Medium"/>
                <a:cs typeface="Ubuntu Medium"/>
                <a:sym typeface="Ubuntu Medium"/>
              </a:rPr>
              <a:t>+52 (442) 439-2997</a:t>
            </a:r>
            <a:endParaRPr b="0" i="0" sz="800" u="none" cap="none" strike="noStrike">
              <a:solidFill>
                <a:schemeClr val="dk1"/>
              </a:solidFill>
              <a:latin typeface="Calibri"/>
              <a:ea typeface="Calibri"/>
              <a:cs typeface="Calibri"/>
              <a:sym typeface="Calibri"/>
            </a:endParaRPr>
          </a:p>
        </p:txBody>
      </p:sp>
      <p:pic>
        <p:nvPicPr>
          <p:cNvPr id="26" name="Google Shape;26;p2"/>
          <p:cNvPicPr preferRelativeResize="0"/>
          <p:nvPr/>
        </p:nvPicPr>
        <p:blipFill rotWithShape="1">
          <a:blip r:embed="rId3">
            <a:alphaModFix/>
          </a:blip>
          <a:srcRect b="29451" l="0" r="0" t="0"/>
          <a:stretch/>
        </p:blipFill>
        <p:spPr>
          <a:xfrm>
            <a:off x="105458" y="-431274"/>
            <a:ext cx="1785938" cy="1259949"/>
          </a:xfrm>
          <a:prstGeom prst="rect">
            <a:avLst/>
          </a:prstGeom>
          <a:noFill/>
          <a:ln>
            <a:noFill/>
          </a:ln>
        </p:spPr>
      </p:pic>
      <p:pic>
        <p:nvPicPr>
          <p:cNvPr descr="Engranajes con relleno sólido" id="27" name="Google Shape;27;p2"/>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22" name="Shape 122"/>
        <p:cNvGrpSpPr/>
        <p:nvPr/>
      </p:nvGrpSpPr>
      <p:grpSpPr>
        <a:xfrm>
          <a:off x="0" y="0"/>
          <a:ext cx="0" cy="0"/>
          <a:chOff x="0" y="0"/>
          <a:chExt cx="0" cy="0"/>
        </a:xfrm>
      </p:grpSpPr>
      <p:sp>
        <p:nvSpPr>
          <p:cNvPr id="123" name="Google Shape;123;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28" name="Shape 28"/>
        <p:cNvGrpSpPr/>
        <p:nvPr/>
      </p:nvGrpSpPr>
      <p:grpSpPr>
        <a:xfrm>
          <a:off x="0" y="0"/>
          <a:ext cx="0" cy="0"/>
          <a:chOff x="0" y="0"/>
          <a:chExt cx="0" cy="0"/>
        </a:xfrm>
      </p:grpSpPr>
      <p:sp>
        <p:nvSpPr>
          <p:cNvPr id="29" name="Google Shape;29;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
        <p:nvSpPr>
          <p:cNvPr id="32" name="Google Shape;32;p3"/>
          <p:cNvSpPr/>
          <p:nvPr/>
        </p:nvSpPr>
        <p:spPr>
          <a:xfrm rot="-5400000">
            <a:off x="-2353660" y="2133899"/>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 name="Google Shape;33;p3"/>
          <p:cNvSpPr/>
          <p:nvPr/>
        </p:nvSpPr>
        <p:spPr>
          <a:xfrm flipH="1" rot="5400000">
            <a:off x="-2795647" y="2070531"/>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34" name="Google Shape;34;p3"/>
          <p:cNvPicPr preferRelativeResize="0"/>
          <p:nvPr/>
        </p:nvPicPr>
        <p:blipFill rotWithShape="1">
          <a:blip r:embed="rId2">
            <a:alphaModFix/>
          </a:blip>
          <a:srcRect b="0" l="0" r="0" t="0"/>
          <a:stretch/>
        </p:blipFill>
        <p:spPr>
          <a:xfrm flipH="1">
            <a:off x="6180920" y="73819"/>
            <a:ext cx="7803610" cy="7803635"/>
          </a:xfrm>
          <a:prstGeom prst="rect">
            <a:avLst/>
          </a:prstGeom>
          <a:noFill/>
          <a:ln>
            <a:noFill/>
          </a:ln>
        </p:spPr>
      </p:pic>
      <p:pic>
        <p:nvPicPr>
          <p:cNvPr descr="Engranajes con relleno sólido" id="35" name="Google Shape;35;p3"/>
          <p:cNvPicPr preferRelativeResize="0"/>
          <p:nvPr/>
        </p:nvPicPr>
        <p:blipFill rotWithShape="1">
          <a:blip r:embed="rId3">
            <a:alphaModFix/>
          </a:blip>
          <a:srcRect b="0" l="0" r="0" t="0"/>
          <a:stretch/>
        </p:blipFill>
        <p:spPr>
          <a:xfrm flipH="1">
            <a:off x="6180920" y="102394"/>
            <a:ext cx="7803000" cy="7803000"/>
          </a:xfrm>
          <a:prstGeom prst="rect">
            <a:avLst/>
          </a:prstGeom>
          <a:noFill/>
          <a:ln>
            <a:noFill/>
          </a:ln>
        </p:spPr>
      </p:pic>
      <p:pic>
        <p:nvPicPr>
          <p:cNvPr id="36" name="Google Shape;36;p3"/>
          <p:cNvPicPr preferRelativeResize="0"/>
          <p:nvPr/>
        </p:nvPicPr>
        <p:blipFill rotWithShape="1">
          <a:blip r:embed="rId4">
            <a:alphaModFix/>
          </a:blip>
          <a:srcRect b="29451" l="0" r="0" t="0"/>
          <a:stretch/>
        </p:blipFill>
        <p:spPr>
          <a:xfrm>
            <a:off x="881063" y="-440799"/>
            <a:ext cx="1909261" cy="134695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37" name="Shape 37"/>
        <p:cNvGrpSpPr/>
        <p:nvPr/>
      </p:nvGrpSpPr>
      <p:grpSpPr>
        <a:xfrm>
          <a:off x="0" y="0"/>
          <a:ext cx="0" cy="0"/>
          <a:chOff x="0" y="0"/>
          <a:chExt cx="0" cy="0"/>
        </a:xfrm>
      </p:grpSpPr>
      <p:sp>
        <p:nvSpPr>
          <p:cNvPr id="38" name="Google Shape;38;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
        <p:nvSpPr>
          <p:cNvPr id="41" name="Google Shape;41;p4"/>
          <p:cNvSpPr/>
          <p:nvPr/>
        </p:nvSpPr>
        <p:spPr>
          <a:xfrm>
            <a:off x="-666749" y="-264763"/>
            <a:ext cx="6151370" cy="187149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2" name="Google Shape;42;p4"/>
          <p:cNvSpPr/>
          <p:nvPr/>
        </p:nvSpPr>
        <p:spPr>
          <a:xfrm flipH="1">
            <a:off x="3222256" y="4524375"/>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43" name="Google Shape;43;p4"/>
          <p:cNvPicPr preferRelativeResize="0"/>
          <p:nvPr/>
        </p:nvPicPr>
        <p:blipFill rotWithShape="1">
          <a:blip r:embed="rId2">
            <a:alphaModFix/>
          </a:blip>
          <a:srcRect b="0" l="0" r="0" t="0"/>
          <a:stretch/>
        </p:blipFill>
        <p:spPr>
          <a:xfrm flipH="1">
            <a:off x="7215560" y="3446024"/>
            <a:ext cx="3721774" cy="3721787"/>
          </a:xfrm>
          <a:prstGeom prst="rect">
            <a:avLst/>
          </a:prstGeom>
          <a:noFill/>
          <a:ln>
            <a:noFill/>
          </a:ln>
        </p:spPr>
      </p:pic>
      <p:sp>
        <p:nvSpPr>
          <p:cNvPr id="44" name="Google Shape;44;p4"/>
          <p:cNvSpPr/>
          <p:nvPr/>
        </p:nvSpPr>
        <p:spPr>
          <a:xfrm>
            <a:off x="8420775" y="3224495"/>
            <a:ext cx="404700" cy="404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5" name="Google Shape;45;p4"/>
          <p:cNvSpPr/>
          <p:nvPr/>
        </p:nvSpPr>
        <p:spPr>
          <a:xfrm>
            <a:off x="8563275" y="2663401"/>
            <a:ext cx="134700" cy="134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6" name="Google Shape;46;p4"/>
          <p:cNvSpPr/>
          <p:nvPr/>
        </p:nvSpPr>
        <p:spPr>
          <a:xfrm>
            <a:off x="8313901" y="2886057"/>
            <a:ext cx="269400" cy="269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7" name="Google Shape;47;p4"/>
          <p:cNvSpPr/>
          <p:nvPr/>
        </p:nvSpPr>
        <p:spPr>
          <a:xfrm>
            <a:off x="8438589" y="2503089"/>
            <a:ext cx="54000" cy="540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48" name="Google Shape;48;p4"/>
          <p:cNvPicPr preferRelativeResize="0"/>
          <p:nvPr/>
        </p:nvPicPr>
        <p:blipFill rotWithShape="1">
          <a:blip r:embed="rId3">
            <a:alphaModFix/>
          </a:blip>
          <a:srcRect b="0" l="0" r="0" t="0"/>
          <a:stretch/>
        </p:blipFill>
        <p:spPr>
          <a:xfrm flipH="1">
            <a:off x="7215559" y="3446393"/>
            <a:ext cx="3721418" cy="3721418"/>
          </a:xfrm>
          <a:prstGeom prst="rect">
            <a:avLst/>
          </a:prstGeom>
          <a:noFill/>
          <a:ln>
            <a:noFill/>
          </a:ln>
        </p:spPr>
      </p:pic>
      <p:pic>
        <p:nvPicPr>
          <p:cNvPr id="49" name="Google Shape;49;p4"/>
          <p:cNvPicPr preferRelativeResize="0"/>
          <p:nvPr/>
        </p:nvPicPr>
        <p:blipFill rotWithShape="1">
          <a:blip r:embed="rId4">
            <a:alphaModFix/>
          </a:blip>
          <a:srcRect b="29451" l="0" r="0" t="0"/>
          <a:stretch/>
        </p:blipFill>
        <p:spPr>
          <a:xfrm>
            <a:off x="124508" y="-450324"/>
            <a:ext cx="1785938" cy="12599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50" name="Shape 50"/>
        <p:cNvGrpSpPr/>
        <p:nvPr/>
      </p:nvGrpSpPr>
      <p:grpSpPr>
        <a:xfrm>
          <a:off x="0" y="0"/>
          <a:ext cx="0" cy="0"/>
          <a:chOff x="0" y="0"/>
          <a:chExt cx="0" cy="0"/>
        </a:xfrm>
      </p:grpSpPr>
      <p:sp>
        <p:nvSpPr>
          <p:cNvPr id="51" name="Google Shape;51;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
        <p:nvSpPr>
          <p:cNvPr id="54" name="Google Shape;54;p5"/>
          <p:cNvSpPr/>
          <p:nvPr/>
        </p:nvSpPr>
        <p:spPr>
          <a:xfrm>
            <a:off x="-1182023" y="4117118"/>
            <a:ext cx="10693851" cy="1260634"/>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5" name="Google Shape;55;p5"/>
          <p:cNvSpPr/>
          <p:nvPr/>
        </p:nvSpPr>
        <p:spPr>
          <a:xfrm flipH="1">
            <a:off x="3222256" y="4495800"/>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6" name="Google Shape;56;p5"/>
          <p:cNvSpPr/>
          <p:nvPr/>
        </p:nvSpPr>
        <p:spPr>
          <a:xfrm>
            <a:off x="312212" y="3580086"/>
            <a:ext cx="404700" cy="40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7" name="Google Shape;57;p5"/>
          <p:cNvSpPr/>
          <p:nvPr/>
        </p:nvSpPr>
        <p:spPr>
          <a:xfrm>
            <a:off x="454712" y="3018992"/>
            <a:ext cx="134700" cy="13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8" name="Google Shape;58;p5"/>
          <p:cNvSpPr/>
          <p:nvPr/>
        </p:nvSpPr>
        <p:spPr>
          <a:xfrm>
            <a:off x="582236" y="3232152"/>
            <a:ext cx="269400" cy="26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9" name="Google Shape;59;p5"/>
          <p:cNvSpPr/>
          <p:nvPr/>
        </p:nvSpPr>
        <p:spPr>
          <a:xfrm>
            <a:off x="717011" y="2852304"/>
            <a:ext cx="54000" cy="54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0" name="Google Shape;60;p5"/>
          <p:cNvSpPr/>
          <p:nvPr/>
        </p:nvSpPr>
        <p:spPr>
          <a:xfrm>
            <a:off x="8074359" y="3638835"/>
            <a:ext cx="404700" cy="40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1" name="Google Shape;61;p5"/>
          <p:cNvSpPr/>
          <p:nvPr/>
        </p:nvSpPr>
        <p:spPr>
          <a:xfrm>
            <a:off x="8526783" y="3038879"/>
            <a:ext cx="134700" cy="13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2" name="Google Shape;62;p5"/>
          <p:cNvSpPr/>
          <p:nvPr/>
        </p:nvSpPr>
        <p:spPr>
          <a:xfrm>
            <a:off x="8380575" y="3314720"/>
            <a:ext cx="269400" cy="26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3" name="Google Shape;63;p5"/>
          <p:cNvSpPr/>
          <p:nvPr/>
        </p:nvSpPr>
        <p:spPr>
          <a:xfrm>
            <a:off x="8353576" y="2879303"/>
            <a:ext cx="54000" cy="54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64" name="Google Shape;64;p5"/>
          <p:cNvPicPr preferRelativeResize="0"/>
          <p:nvPr/>
        </p:nvPicPr>
        <p:blipFill rotWithShape="1">
          <a:blip r:embed="rId2">
            <a:alphaModFix/>
          </a:blip>
          <a:srcRect b="0" l="0" r="0" t="0"/>
          <a:stretch/>
        </p:blipFill>
        <p:spPr>
          <a:xfrm flipH="1">
            <a:off x="2014799" y="2935855"/>
            <a:ext cx="6717600" cy="6717600"/>
          </a:xfrm>
          <a:prstGeom prst="rect">
            <a:avLst/>
          </a:prstGeom>
          <a:noFill/>
          <a:ln>
            <a:noFill/>
          </a:ln>
        </p:spPr>
      </p:pic>
      <p:pic>
        <p:nvPicPr>
          <p:cNvPr id="65" name="Google Shape;65;p5"/>
          <p:cNvPicPr preferRelativeResize="0"/>
          <p:nvPr/>
        </p:nvPicPr>
        <p:blipFill rotWithShape="1">
          <a:blip r:embed="rId3">
            <a:alphaModFix/>
          </a:blip>
          <a:srcRect b="29451" l="0" r="0" t="0"/>
          <a:stretch/>
        </p:blipFill>
        <p:spPr>
          <a:xfrm>
            <a:off x="105537" y="-472893"/>
            <a:ext cx="1909261" cy="1346953"/>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66" name="Shape 66"/>
        <p:cNvGrpSpPr/>
        <p:nvPr/>
      </p:nvGrpSpPr>
      <p:grpSpPr>
        <a:xfrm>
          <a:off x="0" y="0"/>
          <a:ext cx="0" cy="0"/>
          <a:chOff x="0" y="0"/>
          <a:chExt cx="0" cy="0"/>
        </a:xfrm>
      </p:grpSpPr>
      <p:sp>
        <p:nvSpPr>
          <p:cNvPr id="67" name="Google Shape;67;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grpSp>
        <p:nvGrpSpPr>
          <p:cNvPr id="70" name="Google Shape;70;p6"/>
          <p:cNvGrpSpPr/>
          <p:nvPr/>
        </p:nvGrpSpPr>
        <p:grpSpPr>
          <a:xfrm>
            <a:off x="-1182055" y="-264754"/>
            <a:ext cx="12119745" cy="7432787"/>
            <a:chOff x="-1313038" y="396717"/>
            <a:chExt cx="16159660" cy="9910383"/>
          </a:xfrm>
        </p:grpSpPr>
        <p:sp>
          <p:nvSpPr>
            <p:cNvPr id="71" name="Google Shape;71;p6"/>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2" name="Google Shape;72;p6"/>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73" name="Google Shape;73;p6"/>
            <p:cNvGrpSpPr/>
            <p:nvPr/>
          </p:nvGrpSpPr>
          <p:grpSpPr>
            <a:xfrm>
              <a:off x="-1313038" y="4599529"/>
              <a:ext cx="16159660" cy="5707571"/>
              <a:chOff x="-1788051" y="-2715671"/>
              <a:chExt cx="16159660" cy="5707571"/>
            </a:xfrm>
          </p:grpSpPr>
          <p:sp>
            <p:nvSpPr>
              <p:cNvPr id="74" name="Google Shape;74;p6"/>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5" name="Google Shape;75;p6"/>
              <p:cNvSpPr/>
              <p:nvPr/>
            </p:nvSpPr>
            <p:spPr>
              <a:xfrm flipH="1">
                <a:off x="4078886" y="-532782"/>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76" name="Google Shape;76;p6"/>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77" name="Google Shape;77;p6"/>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8" name="Google Shape;78;p6"/>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9" name="Google Shape;79;p6"/>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0" name="Google Shape;80;p6"/>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pic>
        <p:nvPicPr>
          <p:cNvPr descr="Engranajes con relleno sólido" id="81" name="Google Shape;81;p6"/>
          <p:cNvPicPr preferRelativeResize="0"/>
          <p:nvPr/>
        </p:nvPicPr>
        <p:blipFill rotWithShape="1">
          <a:blip r:embed="rId3">
            <a:alphaModFix/>
          </a:blip>
          <a:srcRect b="0" l="0" r="0" t="0"/>
          <a:stretch/>
        </p:blipFill>
        <p:spPr>
          <a:xfrm flipH="1">
            <a:off x="7215559" y="3446393"/>
            <a:ext cx="3721418" cy="3721418"/>
          </a:xfrm>
          <a:prstGeom prst="rect">
            <a:avLst/>
          </a:prstGeom>
          <a:noFill/>
          <a:ln>
            <a:noFill/>
          </a:ln>
        </p:spPr>
      </p:pic>
      <p:pic>
        <p:nvPicPr>
          <p:cNvPr id="82" name="Google Shape;82;p6"/>
          <p:cNvPicPr preferRelativeResize="0"/>
          <p:nvPr/>
        </p:nvPicPr>
        <p:blipFill rotWithShape="1">
          <a:blip r:embed="rId4">
            <a:alphaModFix/>
          </a:blip>
          <a:srcRect b="29451" l="0" r="0" t="0"/>
          <a:stretch/>
        </p:blipFill>
        <p:spPr>
          <a:xfrm>
            <a:off x="105458" y="-431274"/>
            <a:ext cx="1785938" cy="12599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83" name="Shape 83"/>
        <p:cNvGrpSpPr/>
        <p:nvPr/>
      </p:nvGrpSpPr>
      <p:grpSpPr>
        <a:xfrm>
          <a:off x="0" y="0"/>
          <a:ext cx="0" cy="0"/>
          <a:chOff x="0" y="0"/>
          <a:chExt cx="0" cy="0"/>
        </a:xfrm>
      </p:grpSpPr>
      <p:sp>
        <p:nvSpPr>
          <p:cNvPr id="84" name="Google Shape;84;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grpSp>
        <p:nvGrpSpPr>
          <p:cNvPr id="87" name="Google Shape;87;p7"/>
          <p:cNvGrpSpPr/>
          <p:nvPr/>
        </p:nvGrpSpPr>
        <p:grpSpPr>
          <a:xfrm>
            <a:off x="-1063976" y="-264754"/>
            <a:ext cx="10578839" cy="5798580"/>
            <a:chOff x="-1155600" y="396717"/>
            <a:chExt cx="14105118" cy="7731440"/>
          </a:xfrm>
        </p:grpSpPr>
        <p:sp>
          <p:nvSpPr>
            <p:cNvPr id="88" name="Google Shape;88;p7"/>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9" name="Google Shape;89;p7"/>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0" name="Google Shape;90;p7"/>
            <p:cNvSpPr/>
            <p:nvPr/>
          </p:nvSpPr>
          <p:spPr>
            <a:xfrm flipH="1">
              <a:off x="4553899" y="6782418"/>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Engranajes con relleno sólido" id="91" name="Google Shape;91;p7"/>
          <p:cNvPicPr preferRelativeResize="0"/>
          <p:nvPr/>
        </p:nvPicPr>
        <p:blipFill rotWithShape="1">
          <a:blip r:embed="rId2">
            <a:alphaModFix/>
          </a:blip>
          <a:srcRect b="0" l="0" r="0" t="0"/>
          <a:stretch/>
        </p:blipFill>
        <p:spPr>
          <a:xfrm flipH="1" rot="2730442">
            <a:off x="7135966" y="-2313709"/>
            <a:ext cx="3721418" cy="3721418"/>
          </a:xfrm>
          <a:prstGeom prst="rect">
            <a:avLst/>
          </a:prstGeom>
          <a:noFill/>
          <a:ln>
            <a:noFill/>
          </a:ln>
        </p:spPr>
      </p:pic>
      <p:pic>
        <p:nvPicPr>
          <p:cNvPr descr="Engranajes con relleno sólido" id="92" name="Google Shape;92;p7"/>
          <p:cNvPicPr preferRelativeResize="0"/>
          <p:nvPr/>
        </p:nvPicPr>
        <p:blipFill rotWithShape="1">
          <a:blip r:embed="rId2">
            <a:alphaModFix/>
          </a:blip>
          <a:srcRect b="0" l="0" r="0" t="0"/>
          <a:stretch/>
        </p:blipFill>
        <p:spPr>
          <a:xfrm flipH="1" rot="5221080">
            <a:off x="-2007027" y="3428269"/>
            <a:ext cx="3721418" cy="3721418"/>
          </a:xfrm>
          <a:prstGeom prst="rect">
            <a:avLst/>
          </a:prstGeom>
          <a:noFill/>
          <a:ln>
            <a:noFill/>
          </a:ln>
        </p:spPr>
      </p:pic>
      <p:pic>
        <p:nvPicPr>
          <p:cNvPr id="93" name="Google Shape;93;p7"/>
          <p:cNvPicPr preferRelativeResize="0"/>
          <p:nvPr/>
        </p:nvPicPr>
        <p:blipFill rotWithShape="1">
          <a:blip r:embed="rId3">
            <a:alphaModFix/>
          </a:blip>
          <a:srcRect b="29451" l="0" r="0" t="0"/>
          <a:stretch/>
        </p:blipFill>
        <p:spPr>
          <a:xfrm>
            <a:off x="105458" y="-431274"/>
            <a:ext cx="1785938" cy="125994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94" name="Shape 94"/>
        <p:cNvGrpSpPr/>
        <p:nvPr/>
      </p:nvGrpSpPr>
      <p:grpSpPr>
        <a:xfrm>
          <a:off x="0" y="0"/>
          <a:ext cx="0" cy="0"/>
          <a:chOff x="0" y="0"/>
          <a:chExt cx="0" cy="0"/>
        </a:xfrm>
      </p:grpSpPr>
      <p:sp>
        <p:nvSpPr>
          <p:cNvPr id="95" name="Google Shape;95;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grpSp>
        <p:nvGrpSpPr>
          <p:cNvPr id="98" name="Google Shape;98;p8"/>
          <p:cNvGrpSpPr/>
          <p:nvPr/>
        </p:nvGrpSpPr>
        <p:grpSpPr>
          <a:xfrm>
            <a:off x="-1182055" y="-264754"/>
            <a:ext cx="12119745" cy="7432787"/>
            <a:chOff x="-1313038" y="396717"/>
            <a:chExt cx="16159660" cy="9910383"/>
          </a:xfrm>
        </p:grpSpPr>
        <p:sp>
          <p:nvSpPr>
            <p:cNvPr id="99" name="Google Shape;99;p8"/>
            <p:cNvSpPr/>
            <p:nvPr/>
          </p:nvSpPr>
          <p:spPr>
            <a:xfrm>
              <a:off x="-1155600" y="396717"/>
              <a:ext cx="13974667" cy="221288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00" name="Google Shape;100;p8"/>
            <p:cNvGrpSpPr/>
            <p:nvPr/>
          </p:nvGrpSpPr>
          <p:grpSpPr>
            <a:xfrm>
              <a:off x="-1313038" y="4599529"/>
              <a:ext cx="16159660" cy="5707571"/>
              <a:chOff x="-1788051" y="-2715671"/>
              <a:chExt cx="16159660" cy="5707571"/>
            </a:xfrm>
          </p:grpSpPr>
          <p:sp>
            <p:nvSpPr>
              <p:cNvPr id="101" name="Google Shape;101;p8"/>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102" name="Google Shape;102;p8"/>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103" name="Google Shape;103;p8"/>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4" name="Google Shape;104;p8"/>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5" name="Google Shape;105;p8"/>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6" name="Google Shape;106;p8"/>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pic>
        <p:nvPicPr>
          <p:cNvPr id="107" name="Google Shape;107;p8"/>
          <p:cNvPicPr preferRelativeResize="0"/>
          <p:nvPr/>
        </p:nvPicPr>
        <p:blipFill rotWithShape="1">
          <a:blip r:embed="rId3">
            <a:alphaModFix/>
          </a:blip>
          <a:srcRect b="0" l="0" r="0" t="0"/>
          <a:stretch/>
        </p:blipFill>
        <p:spPr>
          <a:xfrm>
            <a:off x="63771" y="64222"/>
            <a:ext cx="916654" cy="916654"/>
          </a:xfrm>
          <a:prstGeom prst="rect">
            <a:avLst/>
          </a:prstGeom>
          <a:noFill/>
          <a:ln>
            <a:noFill/>
          </a:ln>
        </p:spPr>
      </p:pic>
      <p:pic>
        <p:nvPicPr>
          <p:cNvPr descr="Engranajes con relleno sólido" id="108" name="Google Shape;108;p8"/>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109" name="Shape 109"/>
        <p:cNvGrpSpPr/>
        <p:nvPr/>
      </p:nvGrpSpPr>
      <p:grpSpPr>
        <a:xfrm>
          <a:off x="0" y="0"/>
          <a:ext cx="0" cy="0"/>
          <a:chOff x="0" y="0"/>
          <a:chExt cx="0" cy="0"/>
        </a:xfrm>
      </p:grpSpPr>
      <p:sp>
        <p:nvSpPr>
          <p:cNvPr id="110" name="Google Shape;110;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
        <p:nvSpPr>
          <p:cNvPr id="113" name="Google Shape;113;p9"/>
          <p:cNvSpPr/>
          <p:nvPr/>
        </p:nvSpPr>
        <p:spPr>
          <a:xfrm rot="-5400000">
            <a:off x="-2353660" y="2133899"/>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4" name="Google Shape;114;p9"/>
          <p:cNvSpPr/>
          <p:nvPr/>
        </p:nvSpPr>
        <p:spPr>
          <a:xfrm rot="5400000">
            <a:off x="-2795647" y="2064399"/>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5" name="Google Shape;115;p9"/>
          <p:cNvSpPr/>
          <p:nvPr/>
        </p:nvSpPr>
        <p:spPr>
          <a:xfrm rot="5400000">
            <a:off x="5306856" y="1897428"/>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6" name="Google Shape;116;p9"/>
          <p:cNvSpPr/>
          <p:nvPr/>
        </p:nvSpPr>
        <p:spPr>
          <a:xfrm flipH="1" rot="-5400000">
            <a:off x="5695109" y="2160651"/>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117" name="Google Shape;117;p9"/>
          <p:cNvPicPr preferRelativeResize="0"/>
          <p:nvPr/>
        </p:nvPicPr>
        <p:blipFill rotWithShape="1">
          <a:blip r:embed="rId2">
            <a:alphaModFix/>
          </a:blip>
          <a:srcRect b="29451" l="0" r="0" t="0"/>
          <a:stretch/>
        </p:blipFill>
        <p:spPr>
          <a:xfrm>
            <a:off x="918133" y="-440799"/>
            <a:ext cx="1909261" cy="134695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bg>
      <p:bgPr>
        <a:blipFill>
          <a:blip r:embed="rId2">
            <a:alphaModFix amt="20000"/>
          </a:blip>
          <a:stretch>
            <a:fillRect/>
          </a:stretch>
        </a:blipFill>
      </p:bgPr>
    </p:bg>
    <p:spTree>
      <p:nvGrpSpPr>
        <p:cNvPr id="118" name="Shape 118"/>
        <p:cNvGrpSpPr/>
        <p:nvPr/>
      </p:nvGrpSpPr>
      <p:grpSpPr>
        <a:xfrm>
          <a:off x="0" y="0"/>
          <a:ext cx="0" cy="0"/>
          <a:chOff x="0" y="0"/>
          <a:chExt cx="0" cy="0"/>
        </a:xfrm>
      </p:grpSpPr>
      <p:sp>
        <p:nvSpPr>
          <p:cNvPr id="119" name="Google Shape;119;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 name="Google Shape;7;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slide" Target="/ppt/slid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nvSpPr>
        <p:spPr>
          <a:xfrm>
            <a:off x="1797000" y="680300"/>
            <a:ext cx="5550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s-419" sz="3000" u="none" cap="none" strike="noStrike">
                <a:solidFill>
                  <a:srgbClr val="000000"/>
                </a:solidFill>
                <a:latin typeface="Ubuntu"/>
                <a:ea typeface="Ubuntu"/>
                <a:cs typeface="Ubuntu"/>
                <a:sym typeface="Ubuntu"/>
              </a:rPr>
              <a:t>Devs_lutions</a:t>
            </a:r>
            <a:endParaRPr b="1" i="0" sz="3000" u="none" cap="none" strike="noStrike">
              <a:solidFill>
                <a:srgbClr val="000000"/>
              </a:solidFill>
              <a:latin typeface="Ubuntu"/>
              <a:ea typeface="Ubuntu"/>
              <a:cs typeface="Ubuntu"/>
              <a:sym typeface="Ubuntu"/>
            </a:endParaRPr>
          </a:p>
        </p:txBody>
      </p:sp>
      <p:sp>
        <p:nvSpPr>
          <p:cNvPr id="131" name="Google Shape;131;p12"/>
          <p:cNvSpPr txBox="1"/>
          <p:nvPr/>
        </p:nvSpPr>
        <p:spPr>
          <a:xfrm>
            <a:off x="1797000" y="1283338"/>
            <a:ext cx="5550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1" lang="es-419" sz="1800" u="none" cap="none" strike="noStrike">
                <a:solidFill>
                  <a:srgbClr val="000000"/>
                </a:solidFill>
                <a:latin typeface="Kalam"/>
                <a:ea typeface="Kalam"/>
                <a:cs typeface="Kalam"/>
                <a:sym typeface="Kalam"/>
              </a:rPr>
              <a:t>Tu idea una realidad</a:t>
            </a:r>
            <a:endParaRPr b="0" i="1" sz="1800" u="none" cap="none" strike="noStrike">
              <a:solidFill>
                <a:srgbClr val="000000"/>
              </a:solidFill>
              <a:latin typeface="Kalam"/>
              <a:ea typeface="Kalam"/>
              <a:cs typeface="Kalam"/>
              <a:sym typeface="Kalam"/>
            </a:endParaRPr>
          </a:p>
        </p:txBody>
      </p:sp>
      <p:pic>
        <p:nvPicPr>
          <p:cNvPr id="132" name="Google Shape;132;p12"/>
          <p:cNvPicPr preferRelativeResize="0"/>
          <p:nvPr/>
        </p:nvPicPr>
        <p:blipFill rotWithShape="1">
          <a:blip r:embed="rId3">
            <a:alphaModFix/>
          </a:blip>
          <a:srcRect b="0" l="0" r="0" t="0"/>
          <a:stretch/>
        </p:blipFill>
        <p:spPr>
          <a:xfrm>
            <a:off x="4248750" y="1741521"/>
            <a:ext cx="646500" cy="646500"/>
          </a:xfrm>
          <a:prstGeom prst="rect">
            <a:avLst/>
          </a:prstGeom>
          <a:noFill/>
          <a:ln>
            <a:noFill/>
          </a:ln>
        </p:spPr>
      </p:pic>
      <p:sp>
        <p:nvSpPr>
          <p:cNvPr id="133" name="Google Shape;133;p12"/>
          <p:cNvSpPr txBox="1"/>
          <p:nvPr/>
        </p:nvSpPr>
        <p:spPr>
          <a:xfrm>
            <a:off x="1797000" y="2388025"/>
            <a:ext cx="5550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s-419" sz="2200" u="none" cap="none" strike="noStrike">
                <a:solidFill>
                  <a:srgbClr val="000000"/>
                </a:solidFill>
                <a:latin typeface="Ubuntu Medium"/>
                <a:ea typeface="Ubuntu Medium"/>
                <a:cs typeface="Ubuntu Medium"/>
                <a:sym typeface="Ubuntu Medium"/>
              </a:rPr>
              <a:t>&lt;Functional Points Analysis&gt;</a:t>
            </a:r>
            <a:endParaRPr b="0" i="0" sz="2200" u="none" cap="none" strike="noStrike">
              <a:solidFill>
                <a:srgbClr val="000000"/>
              </a:solidFill>
              <a:latin typeface="Ubuntu Medium"/>
              <a:ea typeface="Ubuntu Medium"/>
              <a:cs typeface="Ubuntu Medium"/>
              <a:sym typeface="Ubuntu Medium"/>
            </a:endParaRPr>
          </a:p>
        </p:txBody>
      </p:sp>
      <p:sp>
        <p:nvSpPr>
          <p:cNvPr id="134" name="Google Shape;134;p12"/>
          <p:cNvSpPr txBox="1"/>
          <p:nvPr/>
        </p:nvSpPr>
        <p:spPr>
          <a:xfrm>
            <a:off x="1797000" y="2911225"/>
            <a:ext cx="5550000" cy="1046700"/>
          </a:xfrm>
          <a:prstGeom prst="rect">
            <a:avLst/>
          </a:prstGeom>
          <a:noFill/>
          <a:ln>
            <a:noFill/>
          </a:ln>
        </p:spPr>
        <p:txBody>
          <a:bodyPr anchorCtr="0" anchor="t" bIns="91425" lIns="91425" spcFirstLastPara="1" rIns="91425" wrap="square" tIns="91425">
            <a:spAutoFit/>
          </a:bodyPr>
          <a:lstStyle/>
          <a:p>
            <a:pPr indent="-317500" lvl="0" marL="457200" marR="0" rtl="0" algn="ctr">
              <a:lnSpc>
                <a:spcPct val="100000"/>
              </a:lnSpc>
              <a:spcBef>
                <a:spcPts val="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García Vargas Michell Alejandro</a:t>
            </a:r>
            <a:endParaRPr b="0" i="0" sz="1400" u="none" cap="none" strike="noStrike">
              <a:solidFill>
                <a:srgbClr val="000000"/>
              </a:solidFill>
              <a:latin typeface="Ubuntu"/>
              <a:ea typeface="Ubuntu"/>
              <a:cs typeface="Ubuntu"/>
              <a:sym typeface="Ubuntu"/>
            </a:endParaRPr>
          </a:p>
          <a:p>
            <a:pPr indent="-317500" lvl="0" marL="457200" marR="0" rtl="0" algn="ctr">
              <a:lnSpc>
                <a:spcPct val="100000"/>
              </a:lnSpc>
              <a:spcBef>
                <a:spcPts val="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Velázquez Campos Leonardo</a:t>
            </a:r>
            <a:endParaRPr b="0" i="0" sz="1400" u="none" cap="none" strike="noStrike">
              <a:solidFill>
                <a:srgbClr val="000000"/>
              </a:solidFill>
              <a:latin typeface="Ubuntu"/>
              <a:ea typeface="Ubuntu"/>
              <a:cs typeface="Ubuntu"/>
              <a:sym typeface="Ubuntu"/>
            </a:endParaRPr>
          </a:p>
          <a:p>
            <a:pPr indent="-317500" lvl="0" marL="457200" marR="0" rtl="0" algn="ctr">
              <a:lnSpc>
                <a:spcPct val="100000"/>
              </a:lnSpc>
              <a:spcBef>
                <a:spcPts val="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Flores Espinoza Luis Eduardo</a:t>
            </a:r>
            <a:endParaRPr b="0" i="0" sz="1400" u="none" cap="none" strike="noStrike">
              <a:solidFill>
                <a:srgbClr val="000000"/>
              </a:solidFill>
              <a:latin typeface="Ubuntu"/>
              <a:ea typeface="Ubuntu"/>
              <a:cs typeface="Ubuntu"/>
              <a:sym typeface="Ubuntu"/>
            </a:endParaRPr>
          </a:p>
          <a:p>
            <a:pPr indent="-317500" lvl="0" marL="457200" marR="0" rtl="0" algn="ctr">
              <a:lnSpc>
                <a:spcPct val="100000"/>
              </a:lnSpc>
              <a:spcBef>
                <a:spcPts val="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Mendieta Robledo Carlos Abraham</a:t>
            </a:r>
            <a:endParaRPr b="0" i="0" sz="1400" u="none" cap="none" strike="noStrike">
              <a:solidFill>
                <a:srgbClr val="000000"/>
              </a:solidFill>
              <a:latin typeface="Ubuntu"/>
              <a:ea typeface="Ubuntu"/>
              <a:cs typeface="Ubuntu"/>
              <a:sym typeface="Ubuntu"/>
            </a:endParaRPr>
          </a:p>
        </p:txBody>
      </p:sp>
      <p:sp>
        <p:nvSpPr>
          <p:cNvPr id="135" name="Google Shape;135;p12"/>
          <p:cNvSpPr txBox="1"/>
          <p:nvPr/>
        </p:nvSpPr>
        <p:spPr>
          <a:xfrm>
            <a:off x="1797000" y="3957925"/>
            <a:ext cx="555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Ubuntu"/>
                <a:ea typeface="Ubuntu"/>
                <a:cs typeface="Ubuntu"/>
                <a:sym typeface="Ubuntu"/>
              </a:rPr>
              <a:t>Fecha: Miercoles 28 de septiembre de 2022</a:t>
            </a:r>
            <a:endParaRPr b="0" i="0" sz="1400" u="none" cap="none" strike="noStrike">
              <a:solidFill>
                <a:srgbClr val="000000"/>
              </a:solidFill>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nvSpPr>
        <p:spPr>
          <a:xfrm>
            <a:off x="1774200" y="902300"/>
            <a:ext cx="2578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s-419" sz="2800" u="none" cap="none" strike="noStrike">
                <a:solidFill>
                  <a:srgbClr val="000000"/>
                </a:solidFill>
                <a:latin typeface="Ubuntu"/>
                <a:ea typeface="Ubuntu"/>
                <a:cs typeface="Ubuntu"/>
                <a:sym typeface="Ubuntu"/>
              </a:rPr>
              <a:t>Contenidos:</a:t>
            </a:r>
            <a:endParaRPr b="1" i="0" sz="2800" u="none" cap="none" strike="noStrike">
              <a:solidFill>
                <a:srgbClr val="000000"/>
              </a:solidFill>
              <a:latin typeface="Ubuntu"/>
              <a:ea typeface="Ubuntu"/>
              <a:cs typeface="Ubuntu"/>
              <a:sym typeface="Ubuntu"/>
            </a:endParaRPr>
          </a:p>
        </p:txBody>
      </p:sp>
      <p:sp>
        <p:nvSpPr>
          <p:cNvPr id="141" name="Google Shape;141;p13"/>
          <p:cNvSpPr txBox="1"/>
          <p:nvPr/>
        </p:nvSpPr>
        <p:spPr>
          <a:xfrm>
            <a:off x="2243200" y="1517900"/>
            <a:ext cx="4752600" cy="28938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chemeClr val="dk1"/>
              </a:buClr>
              <a:buSzPts val="2200"/>
              <a:buFont typeface="Ubuntu Light"/>
              <a:buChar char="●"/>
            </a:pPr>
            <a:r>
              <a:rPr b="0" i="0" lang="es-419" sz="2200" u="none" cap="none" strike="noStrike">
                <a:solidFill>
                  <a:schemeClr val="dk1"/>
                </a:solidFill>
                <a:latin typeface="Ubuntu Light"/>
                <a:ea typeface="Ubuntu Light"/>
                <a:cs typeface="Ubuntu Light"/>
                <a:sym typeface="Ubuntu Light"/>
              </a:rPr>
              <a:t>Cálculo de Complejidad de Componentes</a:t>
            </a:r>
            <a:endParaRPr b="0" i="0" sz="2200" u="none" cap="none" strike="noStrike">
              <a:solidFill>
                <a:schemeClr val="dk1"/>
              </a:solidFill>
              <a:latin typeface="Ubuntu Light"/>
              <a:ea typeface="Ubuntu Light"/>
              <a:cs typeface="Ubuntu Light"/>
              <a:sym typeface="Ubuntu Light"/>
            </a:endParaRPr>
          </a:p>
          <a:p>
            <a:pPr indent="-368300" lvl="0" marL="457200" marR="0" rtl="0" algn="l">
              <a:lnSpc>
                <a:spcPct val="100000"/>
              </a:lnSpc>
              <a:spcBef>
                <a:spcPts val="0"/>
              </a:spcBef>
              <a:spcAft>
                <a:spcPts val="0"/>
              </a:spcAft>
              <a:buClr>
                <a:schemeClr val="dk1"/>
              </a:buClr>
              <a:buSzPts val="2200"/>
              <a:buFont typeface="Ubuntu Light"/>
              <a:buChar char="●"/>
            </a:pPr>
            <a:r>
              <a:rPr b="0" i="0" lang="es-419" sz="2200" u="none" cap="none" strike="noStrike">
                <a:solidFill>
                  <a:schemeClr val="dk1"/>
                </a:solidFill>
                <a:latin typeface="Ubuntu Light"/>
                <a:ea typeface="Ubuntu Light"/>
                <a:cs typeface="Ubuntu Light"/>
                <a:sym typeface="Ubuntu Light"/>
              </a:rPr>
              <a:t>Cálculo de las Características Generales del Sistema</a:t>
            </a:r>
            <a:endParaRPr b="0" i="0" sz="2200" u="none" cap="none" strike="noStrike">
              <a:solidFill>
                <a:schemeClr val="dk1"/>
              </a:solidFill>
              <a:latin typeface="Ubuntu Light"/>
              <a:ea typeface="Ubuntu Light"/>
              <a:cs typeface="Ubuntu Light"/>
              <a:sym typeface="Ubuntu Light"/>
            </a:endParaRPr>
          </a:p>
          <a:p>
            <a:pPr indent="-368300" lvl="0" marL="457200" marR="0" rtl="0" algn="l">
              <a:lnSpc>
                <a:spcPct val="100000"/>
              </a:lnSpc>
              <a:spcBef>
                <a:spcPts val="0"/>
              </a:spcBef>
              <a:spcAft>
                <a:spcPts val="0"/>
              </a:spcAft>
              <a:buClr>
                <a:schemeClr val="dk1"/>
              </a:buClr>
              <a:buSzPts val="2200"/>
              <a:buFont typeface="Ubuntu Light"/>
              <a:buChar char="●"/>
            </a:pPr>
            <a:r>
              <a:rPr b="0" i="0" lang="es-419" sz="2200" u="none" cap="none" strike="noStrike">
                <a:solidFill>
                  <a:schemeClr val="dk1"/>
                </a:solidFill>
                <a:latin typeface="Ubuntu Light"/>
                <a:ea typeface="Ubuntu Light"/>
                <a:cs typeface="Ubuntu Light"/>
                <a:sym typeface="Ubuntu Light"/>
              </a:rPr>
              <a:t>Cálculo de los Puntos Funcionales y el Esfuerzo</a:t>
            </a:r>
            <a:endParaRPr b="0" i="0" sz="2200" u="none" cap="none" strike="noStrike">
              <a:solidFill>
                <a:schemeClr val="dk1"/>
              </a:solidFill>
              <a:latin typeface="Ubuntu Light"/>
              <a:ea typeface="Ubuntu Light"/>
              <a:cs typeface="Ubuntu Light"/>
              <a:sym typeface="Ubuntu Light"/>
            </a:endParaRPr>
          </a:p>
          <a:p>
            <a:pPr indent="-368300" lvl="0" marL="457200" marR="0" rtl="0" algn="l">
              <a:lnSpc>
                <a:spcPct val="100000"/>
              </a:lnSpc>
              <a:spcBef>
                <a:spcPts val="0"/>
              </a:spcBef>
              <a:spcAft>
                <a:spcPts val="0"/>
              </a:spcAft>
              <a:buClr>
                <a:schemeClr val="dk1"/>
              </a:buClr>
              <a:buSzPts val="2200"/>
              <a:buFont typeface="Ubuntu Light"/>
              <a:buChar char="●"/>
            </a:pPr>
            <a:r>
              <a:rPr b="0" i="0" lang="es-419" sz="2200" u="none" cap="none" strike="noStrike">
                <a:solidFill>
                  <a:schemeClr val="dk1"/>
                </a:solidFill>
                <a:latin typeface="Ubuntu Light"/>
                <a:ea typeface="Ubuntu Light"/>
                <a:cs typeface="Ubuntu Light"/>
                <a:sym typeface="Ubuntu Light"/>
              </a:rPr>
              <a:t>Conclusiones Individuales</a:t>
            </a:r>
            <a:endParaRPr b="0" i="0" sz="2200" u="none" cap="none" strike="noStrike">
              <a:solidFill>
                <a:schemeClr val="dk1"/>
              </a:solidFill>
              <a:latin typeface="Ubuntu Light"/>
              <a:ea typeface="Ubuntu Light"/>
              <a:cs typeface="Ubuntu Light"/>
              <a:sym typeface="Ubuntu Light"/>
            </a:endParaRPr>
          </a:p>
          <a:p>
            <a:pPr indent="-368300" lvl="0" marL="457200" marR="0" rtl="0" algn="l">
              <a:lnSpc>
                <a:spcPct val="100000"/>
              </a:lnSpc>
              <a:spcBef>
                <a:spcPts val="0"/>
              </a:spcBef>
              <a:spcAft>
                <a:spcPts val="0"/>
              </a:spcAft>
              <a:buClr>
                <a:schemeClr val="dk1"/>
              </a:buClr>
              <a:buSzPts val="2200"/>
              <a:buFont typeface="Ubuntu Light"/>
              <a:buChar char="●"/>
            </a:pPr>
            <a:r>
              <a:rPr b="0" i="0" lang="es-419" sz="2200" u="none" cap="none" strike="noStrike">
                <a:solidFill>
                  <a:schemeClr val="dk1"/>
                </a:solidFill>
                <a:latin typeface="Ubuntu Light"/>
                <a:ea typeface="Ubuntu Light"/>
                <a:cs typeface="Ubuntu Light"/>
                <a:sym typeface="Ubuntu Light"/>
              </a:rPr>
              <a:t>Conclusión en Equipo</a:t>
            </a:r>
            <a:endParaRPr b="0" i="0" sz="2200" u="none" cap="none" strike="noStrike">
              <a:solidFill>
                <a:schemeClr val="dk1"/>
              </a:solidFill>
              <a:latin typeface="Ubuntu Light"/>
              <a:ea typeface="Ubuntu Light"/>
              <a:cs typeface="Ubuntu Light"/>
              <a:sym typeface="Ubuntu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4"/>
          <p:cNvPicPr preferRelativeResize="0"/>
          <p:nvPr/>
        </p:nvPicPr>
        <p:blipFill rotWithShape="1">
          <a:blip r:embed="rId3">
            <a:alphaModFix/>
          </a:blip>
          <a:srcRect b="0" l="0" r="0" t="0"/>
          <a:stretch/>
        </p:blipFill>
        <p:spPr>
          <a:xfrm>
            <a:off x="152400" y="1379450"/>
            <a:ext cx="8839201" cy="2899878"/>
          </a:xfrm>
          <a:prstGeom prst="rect">
            <a:avLst/>
          </a:prstGeom>
          <a:noFill/>
          <a:ln>
            <a:noFill/>
          </a:ln>
        </p:spPr>
      </p:pic>
      <p:sp>
        <p:nvSpPr>
          <p:cNvPr id="147" name="Google Shape;147;p14"/>
          <p:cNvSpPr txBox="1"/>
          <p:nvPr/>
        </p:nvSpPr>
        <p:spPr>
          <a:xfrm>
            <a:off x="1797000" y="760825"/>
            <a:ext cx="5550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s-419" sz="1800" u="none" cap="none" strike="noStrike">
                <a:solidFill>
                  <a:srgbClr val="000000"/>
                </a:solidFill>
                <a:latin typeface="Ubuntu Medium"/>
                <a:ea typeface="Ubuntu Medium"/>
                <a:cs typeface="Ubuntu Medium"/>
                <a:sym typeface="Ubuntu Medium"/>
              </a:rPr>
              <a:t>&lt;Cálculo de la Complejidad de los Componentes&gt;</a:t>
            </a:r>
            <a:endParaRPr b="0" i="0" sz="1800" u="none" cap="none" strike="noStrike">
              <a:solidFill>
                <a:srgbClr val="000000"/>
              </a:solidFill>
              <a:latin typeface="Ubuntu Medium"/>
              <a:ea typeface="Ubuntu Medium"/>
              <a:cs typeface="Ubuntu Medium"/>
              <a:sym typeface="Ubuntu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5"/>
          <p:cNvPicPr preferRelativeResize="0"/>
          <p:nvPr/>
        </p:nvPicPr>
        <p:blipFill rotWithShape="1">
          <a:blip r:embed="rId3">
            <a:alphaModFix/>
          </a:blip>
          <a:srcRect b="0" l="0" r="0" t="0"/>
          <a:stretch/>
        </p:blipFill>
        <p:spPr>
          <a:xfrm>
            <a:off x="247650" y="1295400"/>
            <a:ext cx="8648700" cy="3009900"/>
          </a:xfrm>
          <a:prstGeom prst="rect">
            <a:avLst/>
          </a:prstGeom>
          <a:noFill/>
          <a:ln>
            <a:noFill/>
          </a:ln>
        </p:spPr>
      </p:pic>
      <p:sp>
        <p:nvSpPr>
          <p:cNvPr id="153" name="Google Shape;153;p15"/>
          <p:cNvSpPr txBox="1"/>
          <p:nvPr/>
        </p:nvSpPr>
        <p:spPr>
          <a:xfrm>
            <a:off x="1797000" y="760825"/>
            <a:ext cx="5550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s-419" sz="1800" u="none" cap="none" strike="noStrike">
                <a:solidFill>
                  <a:srgbClr val="000000"/>
                </a:solidFill>
                <a:latin typeface="Ubuntu Medium"/>
                <a:ea typeface="Ubuntu Medium"/>
                <a:cs typeface="Ubuntu Medium"/>
                <a:sym typeface="Ubuntu Medium"/>
              </a:rPr>
              <a:t>&lt;Tabla de Complejidad&gt;</a:t>
            </a:r>
            <a:endParaRPr b="0" i="0" sz="1800" u="none" cap="none" strike="noStrike">
              <a:solidFill>
                <a:srgbClr val="000000"/>
              </a:solidFill>
              <a:latin typeface="Ubuntu Medium"/>
              <a:ea typeface="Ubuntu Medium"/>
              <a:cs typeface="Ubuntu Medium"/>
              <a:sym typeface="Ubuntu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6"/>
          <p:cNvPicPr preferRelativeResize="0"/>
          <p:nvPr/>
        </p:nvPicPr>
        <p:blipFill rotWithShape="1">
          <a:blip r:embed="rId3">
            <a:alphaModFix/>
          </a:blip>
          <a:srcRect b="0" l="0" r="0" t="0"/>
          <a:stretch/>
        </p:blipFill>
        <p:spPr>
          <a:xfrm>
            <a:off x="152400" y="1097425"/>
            <a:ext cx="8839200" cy="3669395"/>
          </a:xfrm>
          <a:prstGeom prst="rect">
            <a:avLst/>
          </a:prstGeom>
          <a:noFill/>
          <a:ln>
            <a:noFill/>
          </a:ln>
        </p:spPr>
      </p:pic>
      <p:sp>
        <p:nvSpPr>
          <p:cNvPr id="159" name="Google Shape;159;p16"/>
          <p:cNvSpPr txBox="1"/>
          <p:nvPr/>
        </p:nvSpPr>
        <p:spPr>
          <a:xfrm>
            <a:off x="1797000" y="581075"/>
            <a:ext cx="55500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s-419" sz="1600" u="none" cap="none" strike="noStrike">
                <a:solidFill>
                  <a:srgbClr val="000000"/>
                </a:solidFill>
                <a:latin typeface="Ubuntu Medium"/>
                <a:ea typeface="Ubuntu Medium"/>
                <a:cs typeface="Ubuntu Medium"/>
                <a:sym typeface="Ubuntu Medium"/>
              </a:rPr>
              <a:t>&lt;Cálculo de las Características Generales del Sistema&gt;</a:t>
            </a:r>
            <a:endParaRPr b="0" i="0" sz="1600" u="none" cap="none" strike="noStrike">
              <a:solidFill>
                <a:srgbClr val="000000"/>
              </a:solidFill>
              <a:latin typeface="Ubuntu Medium"/>
              <a:ea typeface="Ubuntu Medium"/>
              <a:cs typeface="Ubuntu Medium"/>
              <a:sym typeface="Ubuntu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7"/>
          <p:cNvPicPr preferRelativeResize="0"/>
          <p:nvPr/>
        </p:nvPicPr>
        <p:blipFill rotWithShape="1">
          <a:blip r:embed="rId3">
            <a:alphaModFix/>
          </a:blip>
          <a:srcRect b="0" l="0" r="0" t="0"/>
          <a:stretch/>
        </p:blipFill>
        <p:spPr>
          <a:xfrm>
            <a:off x="228600" y="1252063"/>
            <a:ext cx="8686800" cy="2809875"/>
          </a:xfrm>
          <a:prstGeom prst="rect">
            <a:avLst/>
          </a:prstGeom>
          <a:noFill/>
          <a:ln>
            <a:noFill/>
          </a:ln>
        </p:spPr>
      </p:pic>
      <p:sp>
        <p:nvSpPr>
          <p:cNvPr id="165" name="Google Shape;165;p17"/>
          <p:cNvSpPr txBox="1"/>
          <p:nvPr/>
        </p:nvSpPr>
        <p:spPr>
          <a:xfrm>
            <a:off x="1797000" y="675575"/>
            <a:ext cx="5550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s-419" sz="1800" u="none" cap="none" strike="noStrike">
                <a:solidFill>
                  <a:srgbClr val="000000"/>
                </a:solidFill>
                <a:latin typeface="Ubuntu Medium"/>
                <a:ea typeface="Ubuntu Medium"/>
                <a:cs typeface="Ubuntu Medium"/>
                <a:sym typeface="Ubuntu Medium"/>
              </a:rPr>
              <a:t>&lt;Tabla de Importancia&gt;</a:t>
            </a:r>
            <a:endParaRPr b="0" i="0" sz="1800" u="none" cap="none" strike="noStrike">
              <a:solidFill>
                <a:srgbClr val="000000"/>
              </a:solidFill>
              <a:latin typeface="Ubuntu Medium"/>
              <a:ea typeface="Ubuntu Medium"/>
              <a:cs typeface="Ubuntu Medium"/>
              <a:sym typeface="Ubuntu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18"/>
          <p:cNvPicPr preferRelativeResize="0"/>
          <p:nvPr/>
        </p:nvPicPr>
        <p:blipFill rotWithShape="1">
          <a:blip r:embed="rId3">
            <a:alphaModFix/>
          </a:blip>
          <a:srcRect b="0" l="0" r="0" t="0"/>
          <a:stretch/>
        </p:blipFill>
        <p:spPr>
          <a:xfrm>
            <a:off x="152400" y="1472063"/>
            <a:ext cx="8839199" cy="2711411"/>
          </a:xfrm>
          <a:prstGeom prst="rect">
            <a:avLst/>
          </a:prstGeom>
          <a:noFill/>
          <a:ln>
            <a:noFill/>
          </a:ln>
        </p:spPr>
      </p:pic>
      <p:sp>
        <p:nvSpPr>
          <p:cNvPr id="171" name="Google Shape;171;p18"/>
          <p:cNvSpPr txBox="1"/>
          <p:nvPr/>
        </p:nvSpPr>
        <p:spPr>
          <a:xfrm>
            <a:off x="1797000" y="865288"/>
            <a:ext cx="5550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s-419" sz="1800" u="none" cap="none" strike="noStrike">
                <a:solidFill>
                  <a:srgbClr val="000000"/>
                </a:solidFill>
                <a:latin typeface="Ubuntu Medium"/>
                <a:ea typeface="Ubuntu Medium"/>
                <a:cs typeface="Ubuntu Medium"/>
                <a:sym typeface="Ubuntu Medium"/>
              </a:rPr>
              <a:t>&lt;Cálculo de los Puntos Funcionales y el Esfuerzo&gt;</a:t>
            </a:r>
            <a:endParaRPr b="0" i="0" sz="1800" u="none" cap="none" strike="noStrike">
              <a:solidFill>
                <a:srgbClr val="000000"/>
              </a:solidFill>
              <a:latin typeface="Ubuntu Medium"/>
              <a:ea typeface="Ubuntu Medium"/>
              <a:cs typeface="Ubuntu Medium"/>
              <a:sym typeface="Ubuntu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p:nvPr/>
        </p:nvSpPr>
        <p:spPr>
          <a:xfrm>
            <a:off x="7931100" y="2237775"/>
            <a:ext cx="994800" cy="1927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7" name="Google Shape;177;p19"/>
          <p:cNvSpPr/>
          <p:nvPr/>
        </p:nvSpPr>
        <p:spPr>
          <a:xfrm>
            <a:off x="0" y="2161150"/>
            <a:ext cx="994800" cy="1927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8" name="Google Shape;178;p19"/>
          <p:cNvSpPr txBox="1"/>
          <p:nvPr/>
        </p:nvSpPr>
        <p:spPr>
          <a:xfrm>
            <a:off x="1797000" y="166800"/>
            <a:ext cx="5550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s-419" sz="2200" u="none" cap="none" strike="noStrike">
                <a:solidFill>
                  <a:srgbClr val="000000"/>
                </a:solidFill>
                <a:latin typeface="Ubuntu Medium"/>
                <a:ea typeface="Ubuntu Medium"/>
                <a:cs typeface="Ubuntu Medium"/>
                <a:sym typeface="Ubuntu Medium"/>
              </a:rPr>
              <a:t>&lt;Conclusiones Individuales&gt;</a:t>
            </a:r>
            <a:endParaRPr b="0" i="0" sz="2200" u="none" cap="none" strike="noStrike">
              <a:solidFill>
                <a:srgbClr val="000000"/>
              </a:solidFill>
              <a:latin typeface="Ubuntu Medium"/>
              <a:ea typeface="Ubuntu Medium"/>
              <a:cs typeface="Ubuntu Medium"/>
              <a:sym typeface="Ubuntu Medium"/>
            </a:endParaRPr>
          </a:p>
        </p:txBody>
      </p:sp>
      <p:sp>
        <p:nvSpPr>
          <p:cNvPr id="179" name="Google Shape;179;p19"/>
          <p:cNvSpPr txBox="1"/>
          <p:nvPr/>
        </p:nvSpPr>
        <p:spPr>
          <a:xfrm>
            <a:off x="314400" y="789800"/>
            <a:ext cx="1971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Ubuntu"/>
                <a:ea typeface="Ubuntu"/>
                <a:cs typeface="Ubuntu"/>
                <a:sym typeface="Ubuntu"/>
              </a:rPr>
              <a:t>Michell García</a:t>
            </a:r>
            <a:endParaRPr b="1" i="0" sz="1400" u="none" cap="none" strike="noStrike">
              <a:solidFill>
                <a:srgbClr val="000000"/>
              </a:solidFill>
              <a:latin typeface="Ubuntu"/>
              <a:ea typeface="Ubuntu"/>
              <a:cs typeface="Ubuntu"/>
              <a:sym typeface="Ubuntu"/>
            </a:endParaRPr>
          </a:p>
        </p:txBody>
      </p:sp>
      <p:sp>
        <p:nvSpPr>
          <p:cNvPr id="180" name="Google Shape;180;p19"/>
          <p:cNvSpPr txBox="1"/>
          <p:nvPr/>
        </p:nvSpPr>
        <p:spPr>
          <a:xfrm>
            <a:off x="2527698" y="789800"/>
            <a:ext cx="1971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Ubuntu"/>
                <a:ea typeface="Ubuntu"/>
                <a:cs typeface="Ubuntu"/>
                <a:sym typeface="Ubuntu"/>
              </a:rPr>
              <a:t>Luis Flores</a:t>
            </a:r>
            <a:endParaRPr b="1" i="0" sz="1400" u="none" cap="none" strike="noStrike">
              <a:solidFill>
                <a:srgbClr val="000000"/>
              </a:solidFill>
              <a:latin typeface="Ubuntu"/>
              <a:ea typeface="Ubuntu"/>
              <a:cs typeface="Ubuntu"/>
              <a:sym typeface="Ubuntu"/>
            </a:endParaRPr>
          </a:p>
        </p:txBody>
      </p:sp>
      <p:sp>
        <p:nvSpPr>
          <p:cNvPr id="181" name="Google Shape;181;p19"/>
          <p:cNvSpPr txBox="1"/>
          <p:nvPr/>
        </p:nvSpPr>
        <p:spPr>
          <a:xfrm>
            <a:off x="4740988" y="789788"/>
            <a:ext cx="1971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Ubuntu"/>
                <a:ea typeface="Ubuntu"/>
                <a:cs typeface="Ubuntu"/>
                <a:sym typeface="Ubuntu"/>
              </a:rPr>
              <a:t>Leonardo Velázquez</a:t>
            </a:r>
            <a:endParaRPr b="1" i="0" sz="1400" u="none" cap="none" strike="noStrike">
              <a:solidFill>
                <a:srgbClr val="000000"/>
              </a:solidFill>
              <a:latin typeface="Ubuntu"/>
              <a:ea typeface="Ubuntu"/>
              <a:cs typeface="Ubuntu"/>
              <a:sym typeface="Ubuntu"/>
            </a:endParaRPr>
          </a:p>
        </p:txBody>
      </p:sp>
      <p:sp>
        <p:nvSpPr>
          <p:cNvPr id="182" name="Google Shape;182;p19"/>
          <p:cNvSpPr txBox="1"/>
          <p:nvPr/>
        </p:nvSpPr>
        <p:spPr>
          <a:xfrm>
            <a:off x="6954300" y="789800"/>
            <a:ext cx="1971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Ubuntu"/>
                <a:ea typeface="Ubuntu"/>
                <a:cs typeface="Ubuntu"/>
                <a:sym typeface="Ubuntu"/>
              </a:rPr>
              <a:t>Carlos Mendieta</a:t>
            </a:r>
            <a:endParaRPr b="1" i="0" sz="1400" u="none" cap="none" strike="noStrike">
              <a:solidFill>
                <a:srgbClr val="000000"/>
              </a:solidFill>
              <a:latin typeface="Ubuntu"/>
              <a:ea typeface="Ubuntu"/>
              <a:cs typeface="Ubuntu"/>
              <a:sym typeface="Ubuntu"/>
            </a:endParaRPr>
          </a:p>
        </p:txBody>
      </p:sp>
      <p:sp>
        <p:nvSpPr>
          <p:cNvPr id="183" name="Google Shape;183;p19"/>
          <p:cNvSpPr txBox="1"/>
          <p:nvPr/>
        </p:nvSpPr>
        <p:spPr>
          <a:xfrm>
            <a:off x="314400" y="1093800"/>
            <a:ext cx="1971600" cy="2385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419" sz="1100" u="none" cap="none" strike="noStrike">
                <a:solidFill>
                  <a:srgbClr val="000000"/>
                </a:solidFill>
                <a:latin typeface="Ubuntu"/>
                <a:ea typeface="Ubuntu"/>
                <a:cs typeface="Ubuntu"/>
                <a:sym typeface="Ubuntu"/>
              </a:rPr>
              <a:t>Puedo concluir que el FPA, es una técnica de medición de la funcionalidad de un producto de software, una herramienta bastante poderosa, que puede ayudar a personas que no son del área de desarrollo de software a entender y estimar lo que vale el producto, tanto monetariamente, como de tiempo.</a:t>
            </a:r>
            <a:endParaRPr b="0" i="0" sz="1100" u="none" cap="none" strike="noStrike">
              <a:solidFill>
                <a:srgbClr val="000000"/>
              </a:solidFill>
              <a:latin typeface="Ubuntu"/>
              <a:ea typeface="Ubuntu"/>
              <a:cs typeface="Ubuntu"/>
              <a:sym typeface="Ubuntu"/>
            </a:endParaRPr>
          </a:p>
        </p:txBody>
      </p:sp>
      <p:sp>
        <p:nvSpPr>
          <p:cNvPr id="184" name="Google Shape;184;p19"/>
          <p:cNvSpPr txBox="1"/>
          <p:nvPr/>
        </p:nvSpPr>
        <p:spPr>
          <a:xfrm>
            <a:off x="2502150" y="1093800"/>
            <a:ext cx="2069700" cy="2555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419" sz="1100" u="none" cap="none" strike="noStrike">
                <a:solidFill>
                  <a:srgbClr val="000000"/>
                </a:solidFill>
                <a:latin typeface="Ubuntu"/>
                <a:ea typeface="Ubuntu"/>
                <a:cs typeface="Ubuntu"/>
                <a:sym typeface="Ubuntu"/>
              </a:rPr>
              <a:t>Como conclusión podemos observar que es una buena forma de evaluar un software ya que esta permite tener estimaciones en diferentes ámbitos sin tener gran conocimiento del área de software permitiendo a más gente el utilizar esta metodología ya que tiene un enfoque independiente de la tecnología para medir el soporte de ala aplicación de software.</a:t>
            </a:r>
            <a:endParaRPr b="0" i="0" sz="1100" u="none" cap="none" strike="noStrike">
              <a:solidFill>
                <a:srgbClr val="000000"/>
              </a:solidFill>
              <a:latin typeface="Ubuntu"/>
              <a:ea typeface="Ubuntu"/>
              <a:cs typeface="Ubuntu"/>
              <a:sym typeface="Ubuntu"/>
            </a:endParaRPr>
          </a:p>
        </p:txBody>
      </p:sp>
      <p:sp>
        <p:nvSpPr>
          <p:cNvPr id="185" name="Google Shape;185;p19"/>
          <p:cNvSpPr txBox="1"/>
          <p:nvPr/>
        </p:nvSpPr>
        <p:spPr>
          <a:xfrm>
            <a:off x="4741000" y="1093800"/>
            <a:ext cx="1971600" cy="2555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419" sz="1100" u="none" cap="none" strike="noStrike">
                <a:solidFill>
                  <a:srgbClr val="000000"/>
                </a:solidFill>
                <a:latin typeface="Ubuntu"/>
                <a:ea typeface="Ubuntu"/>
                <a:cs typeface="Ubuntu"/>
                <a:sym typeface="Ubuntu"/>
              </a:rPr>
              <a:t>Los puntos funcionales, brinda demasiadas ventajas, hace el proceso más creativo y funcional, al igual que ayuda a estimar el tiempo y el costo del proyecto. Sin embargo también puede llegar a presentar inconvenientes como puede llegar a ser costoso en implementación de software, al igual que sus parámetros pueden llegar a ser subjetivos. </a:t>
            </a:r>
            <a:endParaRPr b="0" i="0" sz="1100" u="none" cap="none" strike="noStrike">
              <a:solidFill>
                <a:srgbClr val="000000"/>
              </a:solidFill>
              <a:latin typeface="Ubuntu"/>
              <a:ea typeface="Ubuntu"/>
              <a:cs typeface="Ubuntu"/>
              <a:sym typeface="Ubuntu"/>
            </a:endParaRPr>
          </a:p>
        </p:txBody>
      </p:sp>
      <p:sp>
        <p:nvSpPr>
          <p:cNvPr id="186" name="Google Shape;186;p19"/>
          <p:cNvSpPr txBox="1"/>
          <p:nvPr/>
        </p:nvSpPr>
        <p:spPr>
          <a:xfrm>
            <a:off x="6954300" y="1093800"/>
            <a:ext cx="1971600" cy="2555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419" sz="1100" u="none" cap="none" strike="noStrike">
                <a:solidFill>
                  <a:srgbClr val="000000"/>
                </a:solidFill>
                <a:latin typeface="Ubuntu"/>
                <a:ea typeface="Ubuntu"/>
                <a:cs typeface="Ubuntu"/>
                <a:sym typeface="Ubuntu"/>
              </a:rPr>
              <a:t>Los puntos funcionales son una buena herramienta la cual nos ayuda a obtener mejores predicciones basadas en un método comprobado. El no contar con predicciones adecuadas puede comprometer el resultado o la existencia del proyecto por lo cual es muy importante la medición del tiempo en un proyecto tan preciso como lo es un proyecto de software.</a:t>
            </a:r>
            <a:endParaRPr b="0" i="0" sz="1100" u="none" cap="none" strike="noStrike">
              <a:solidFill>
                <a:srgbClr val="000000"/>
              </a:solidFill>
              <a:latin typeface="Ubuntu"/>
              <a:ea typeface="Ubuntu"/>
              <a:cs typeface="Ubuntu"/>
              <a:sym typeface="Ubuntu"/>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a:hlinkClick action="ppaction://hlinksldjump" r:id="rId3"/>
          </p:cNvPr>
          <p:cNvSpPr txBox="1"/>
          <p:nvPr/>
        </p:nvSpPr>
        <p:spPr>
          <a:xfrm>
            <a:off x="1797000" y="391325"/>
            <a:ext cx="5550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s-419" sz="3000" u="none" cap="none" strike="noStrike">
                <a:solidFill>
                  <a:srgbClr val="000000"/>
                </a:solidFill>
                <a:latin typeface="Ubuntu Medium"/>
                <a:ea typeface="Ubuntu Medium"/>
                <a:cs typeface="Ubuntu Medium"/>
                <a:sym typeface="Ubuntu Medium"/>
              </a:rPr>
              <a:t>&lt;Conclusión&gt;</a:t>
            </a:r>
            <a:endParaRPr b="0" i="0" sz="3000" u="none" cap="none" strike="noStrike">
              <a:solidFill>
                <a:srgbClr val="000000"/>
              </a:solidFill>
              <a:latin typeface="Ubuntu Medium"/>
              <a:ea typeface="Ubuntu Medium"/>
              <a:cs typeface="Ubuntu Medium"/>
              <a:sym typeface="Ubuntu Medium"/>
            </a:endParaRPr>
          </a:p>
        </p:txBody>
      </p:sp>
      <p:sp>
        <p:nvSpPr>
          <p:cNvPr id="192" name="Google Shape;192;p20"/>
          <p:cNvSpPr txBox="1"/>
          <p:nvPr/>
        </p:nvSpPr>
        <p:spPr>
          <a:xfrm>
            <a:off x="1168500" y="1037825"/>
            <a:ext cx="6807000" cy="227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0" lang="es-419" sz="1700" u="none" cap="none" strike="noStrike">
                <a:solidFill>
                  <a:srgbClr val="000000"/>
                </a:solidFill>
                <a:latin typeface="Ubuntu"/>
                <a:ea typeface="Ubuntu"/>
                <a:cs typeface="Ubuntu"/>
                <a:sym typeface="Ubuntu"/>
              </a:rPr>
              <a:t>Los puntos funcionales se consideran como la mejor forma para medir y evaluar un software, su proceso es estandarizado lo que permite establecer estimaciones de calidad, costos y tiempos. Sin embargo, si bien padece de cierto debate de su confiabilidad debido que el proceso de medición se considera subjetivo a la hora de aplicar factores de peso, por lo que puede generar desviaciones en los resultados finales si los cálculos son realizados por distintas personas.</a:t>
            </a:r>
            <a:endParaRPr b="0" i="0" sz="1700" u="none" cap="none" strike="noStrike">
              <a:solidFill>
                <a:srgbClr val="000000"/>
              </a:solidFill>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xmlns:r="http://schemas.openxmlformats.org/officeDocument/2006/relationships" name="Dev_lutio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