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Ubuntu"/>
      <p:regular r:id="rId10"/>
      <p:bold r:id="rId11"/>
      <p:italic r:id="rId12"/>
      <p:boldItalic r:id="rId13"/>
    </p:embeddedFont>
    <p:embeddedFont>
      <p:font typeface="Ubuntu Medium"/>
      <p:regular r:id="rId14"/>
      <p:bold r:id="rId15"/>
      <p:italic r:id="rId16"/>
      <p:boldItalic r:id="rId17"/>
    </p:embeddedFont>
    <p:embeddedFont>
      <p:font typeface="Kalam"/>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74"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Ubuntu-bold.fntdata"/><Relationship Id="rId10" Type="http://schemas.openxmlformats.org/officeDocument/2006/relationships/font" Target="fonts/Ubuntu-regular.fntdata"/><Relationship Id="rId13" Type="http://schemas.openxmlformats.org/officeDocument/2006/relationships/font" Target="fonts/Ubuntu-boldItalic.fntdata"/><Relationship Id="rId12" Type="http://schemas.openxmlformats.org/officeDocument/2006/relationships/font" Target="fonts/Ubuntu-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Medium-bold.fntdata"/><Relationship Id="rId14" Type="http://schemas.openxmlformats.org/officeDocument/2006/relationships/font" Target="fonts/UbuntuMedium-regular.fntdata"/><Relationship Id="rId17" Type="http://schemas.openxmlformats.org/officeDocument/2006/relationships/font" Target="fonts/UbuntuMedium-boldItalic.fntdata"/><Relationship Id="rId16" Type="http://schemas.openxmlformats.org/officeDocument/2006/relationships/font" Target="fonts/UbuntuMedium-italic.fntdata"/><Relationship Id="rId5" Type="http://schemas.openxmlformats.org/officeDocument/2006/relationships/notesMaster" Target="notesMasters/notesMaster1.xml"/><Relationship Id="rId19" Type="http://schemas.openxmlformats.org/officeDocument/2006/relationships/font" Target="fonts/Kalam-bold.fntdata"/><Relationship Id="rId6" Type="http://schemas.openxmlformats.org/officeDocument/2006/relationships/slide" Target="slides/slide1.xml"/><Relationship Id="rId18" Type="http://schemas.openxmlformats.org/officeDocument/2006/relationships/font" Target="fonts/Kalam-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9" name="Shape 9"/>
        <p:cNvGrpSpPr/>
        <p:nvPr/>
      </p:nvGrpSpPr>
      <p:grpSpPr>
        <a:xfrm>
          <a:off x="0" y="0"/>
          <a:ext cx="0" cy="0"/>
          <a:chOff x="0" y="0"/>
          <a:chExt cx="0" cy="0"/>
        </a:xfrm>
      </p:grpSpPr>
      <p:sp>
        <p:nvSpPr>
          <p:cNvPr id="10" name="Google Shape;10;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 name="Google Shape;11;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13" name="Google Shape;13;p2"/>
          <p:cNvGrpSpPr/>
          <p:nvPr/>
        </p:nvGrpSpPr>
        <p:grpSpPr>
          <a:xfrm>
            <a:off x="-1182055" y="-264754"/>
            <a:ext cx="12119745" cy="7432787"/>
            <a:chOff x="-1313038" y="396717"/>
            <a:chExt cx="16159660" cy="9910383"/>
          </a:xfrm>
        </p:grpSpPr>
        <p:sp>
          <p:nvSpPr>
            <p:cNvPr id="14" name="Google Shape;14;p2"/>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 name="Google Shape;15;p2"/>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6" name="Google Shape;16;p2"/>
            <p:cNvGrpSpPr/>
            <p:nvPr/>
          </p:nvGrpSpPr>
          <p:grpSpPr>
            <a:xfrm>
              <a:off x="-1313038" y="4599529"/>
              <a:ext cx="16159660" cy="5707571"/>
              <a:chOff x="-1788051" y="-2715671"/>
              <a:chExt cx="16159660" cy="5707571"/>
            </a:xfrm>
          </p:grpSpPr>
          <p:sp>
            <p:nvSpPr>
              <p:cNvPr id="17" name="Google Shape;17;p2"/>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 name="Google Shape;18;p2"/>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9" name="Google Shape;19;p2"/>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20" name="Google Shape;20;p2"/>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 name="Google Shape;21;p2"/>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 name="Google Shape;22;p2"/>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 name="Google Shape;23;p2"/>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sp>
        <p:nvSpPr>
          <p:cNvPr id="24" name="Google Shape;24;p2"/>
          <p:cNvSpPr txBox="1"/>
          <p:nvPr/>
        </p:nvSpPr>
        <p:spPr>
          <a:xfrm>
            <a:off x="7057246" y="49755"/>
            <a:ext cx="2071800" cy="37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Clr>
                <a:srgbClr val="000000"/>
              </a:buClr>
              <a:buSzPts val="1400"/>
              <a:buFont typeface="Arial"/>
              <a:buNone/>
            </a:pPr>
            <a:r>
              <a:rPr b="0" i="0" lang="es-419" sz="1400" u="none" cap="none" strike="noStrike">
                <a:solidFill>
                  <a:srgbClr val="FFFFFF"/>
                </a:solidFill>
                <a:latin typeface="Arial"/>
                <a:ea typeface="Arial"/>
                <a:cs typeface="Arial"/>
                <a:sym typeface="Arial"/>
              </a:rPr>
              <a:t>Tu idea una realidad</a:t>
            </a:r>
            <a:endParaRPr b="0" i="0" sz="800" u="none" cap="none" strike="noStrike">
              <a:solidFill>
                <a:schemeClr val="dk1"/>
              </a:solidFill>
              <a:latin typeface="Calibri"/>
              <a:ea typeface="Calibri"/>
              <a:cs typeface="Calibri"/>
              <a:sym typeface="Calibri"/>
            </a:endParaRPr>
          </a:p>
        </p:txBody>
      </p:sp>
      <p:sp>
        <p:nvSpPr>
          <p:cNvPr id="25" name="Google Shape;25;p2"/>
          <p:cNvSpPr txBox="1"/>
          <p:nvPr/>
        </p:nvSpPr>
        <p:spPr>
          <a:xfrm>
            <a:off x="105458" y="4438364"/>
            <a:ext cx="1755000" cy="652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Av. Valle de Mompani #383-59</a:t>
            </a:r>
            <a:endParaRPr b="0" i="0" sz="800" u="none" cap="none" strike="noStrike">
              <a:solidFill>
                <a:schemeClr val="dk1"/>
              </a:solidFill>
              <a:latin typeface="Calibri"/>
              <a:ea typeface="Calibri"/>
              <a:cs typeface="Calibri"/>
              <a:sym typeface="Calibri"/>
            </a:endParaRPr>
          </a:p>
          <a:p>
            <a:pPr indent="0" lvl="0" marL="0" marR="0" rtl="0" algn="l">
              <a:lnSpc>
                <a:spcPct val="107000"/>
              </a:lnSpc>
              <a:spcBef>
                <a:spcPts val="60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Fracc. Valle de Santiago C.P. 76116</a:t>
            </a:r>
            <a:endParaRPr b="0" i="0" sz="800" u="none" cap="none" strike="noStrike">
              <a:solidFill>
                <a:schemeClr val="dk1"/>
              </a:solidFill>
              <a:latin typeface="Calibri"/>
              <a:ea typeface="Calibri"/>
              <a:cs typeface="Calibri"/>
              <a:sym typeface="Calibri"/>
            </a:endParaRPr>
          </a:p>
          <a:p>
            <a:pPr indent="0" lvl="0" marL="0" marR="0" rtl="0" algn="l">
              <a:lnSpc>
                <a:spcPct val="107000"/>
              </a:lnSpc>
              <a:spcBef>
                <a:spcPts val="60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+52 (442) 439-2997</a:t>
            </a:r>
            <a:endParaRPr b="0" i="0" sz="800" u="none" cap="none" strike="noStrike">
              <a:solidFill>
                <a:schemeClr val="dk1"/>
              </a:solidFill>
              <a:latin typeface="Calibri"/>
              <a:ea typeface="Calibri"/>
              <a:cs typeface="Calibri"/>
              <a:sym typeface="Calibri"/>
            </a:endParaRPr>
          </a:p>
        </p:txBody>
      </p:sp>
      <p:pic>
        <p:nvPicPr>
          <p:cNvPr id="26" name="Google Shape;26;p2"/>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pic>
        <p:nvPicPr>
          <p:cNvPr descr="Engranajes con relleno sólido" id="27" name="Google Shape;27;p2"/>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10" name="Shape 110"/>
        <p:cNvGrpSpPr/>
        <p:nvPr/>
      </p:nvGrpSpPr>
      <p:grpSpPr>
        <a:xfrm>
          <a:off x="0" y="0"/>
          <a:ext cx="0" cy="0"/>
          <a:chOff x="0" y="0"/>
          <a:chExt cx="0" cy="0"/>
        </a:xfrm>
      </p:grpSpPr>
      <p:sp>
        <p:nvSpPr>
          <p:cNvPr id="111" name="Google Shape;11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114" name="Google Shape;114;p11"/>
          <p:cNvSpPr/>
          <p:nvPr/>
        </p:nvSpPr>
        <p:spPr>
          <a:xfrm>
            <a:off x="-1182023" y="4117118"/>
            <a:ext cx="10693851" cy="1260634"/>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5" name="Google Shape;115;p11"/>
          <p:cNvSpPr/>
          <p:nvPr/>
        </p:nvSpPr>
        <p:spPr>
          <a:xfrm flipH="1">
            <a:off x="3222256" y="4495800"/>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6" name="Google Shape;116;p11"/>
          <p:cNvSpPr/>
          <p:nvPr/>
        </p:nvSpPr>
        <p:spPr>
          <a:xfrm>
            <a:off x="312212" y="3580086"/>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7" name="Google Shape;117;p11"/>
          <p:cNvSpPr/>
          <p:nvPr/>
        </p:nvSpPr>
        <p:spPr>
          <a:xfrm>
            <a:off x="454712" y="3018992"/>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8" name="Google Shape;118;p11"/>
          <p:cNvSpPr/>
          <p:nvPr/>
        </p:nvSpPr>
        <p:spPr>
          <a:xfrm>
            <a:off x="582236" y="3232152"/>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9" name="Google Shape;119;p11"/>
          <p:cNvSpPr/>
          <p:nvPr/>
        </p:nvSpPr>
        <p:spPr>
          <a:xfrm>
            <a:off x="717011" y="2852304"/>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0" name="Google Shape;120;p11"/>
          <p:cNvSpPr/>
          <p:nvPr/>
        </p:nvSpPr>
        <p:spPr>
          <a:xfrm>
            <a:off x="8074359" y="3638835"/>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1" name="Google Shape;121;p11"/>
          <p:cNvSpPr/>
          <p:nvPr/>
        </p:nvSpPr>
        <p:spPr>
          <a:xfrm>
            <a:off x="8526783" y="3038879"/>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2" name="Google Shape;122;p11"/>
          <p:cNvSpPr/>
          <p:nvPr/>
        </p:nvSpPr>
        <p:spPr>
          <a:xfrm>
            <a:off x="8380575" y="3314720"/>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3" name="Google Shape;123;p11"/>
          <p:cNvSpPr/>
          <p:nvPr/>
        </p:nvSpPr>
        <p:spPr>
          <a:xfrm>
            <a:off x="8353576" y="2879303"/>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24" name="Google Shape;124;p11"/>
          <p:cNvPicPr preferRelativeResize="0"/>
          <p:nvPr/>
        </p:nvPicPr>
        <p:blipFill rotWithShape="1">
          <a:blip r:embed="rId2">
            <a:alphaModFix/>
          </a:blip>
          <a:srcRect b="0" l="0" r="0" t="0"/>
          <a:stretch/>
        </p:blipFill>
        <p:spPr>
          <a:xfrm flipH="1">
            <a:off x="2014799" y="2935855"/>
            <a:ext cx="6717600" cy="6717600"/>
          </a:xfrm>
          <a:prstGeom prst="rect">
            <a:avLst/>
          </a:prstGeom>
          <a:noFill/>
          <a:ln>
            <a:noFill/>
          </a:ln>
        </p:spPr>
      </p:pic>
      <p:pic>
        <p:nvPicPr>
          <p:cNvPr id="125" name="Google Shape;125;p11"/>
          <p:cNvPicPr preferRelativeResize="0"/>
          <p:nvPr/>
        </p:nvPicPr>
        <p:blipFill rotWithShape="1">
          <a:blip r:embed="rId3">
            <a:alphaModFix/>
          </a:blip>
          <a:srcRect b="29451" l="0" r="0" t="0"/>
          <a:stretch/>
        </p:blipFill>
        <p:spPr>
          <a:xfrm>
            <a:off x="105537" y="-472893"/>
            <a:ext cx="1909261" cy="134695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8" name="Shape 28"/>
        <p:cNvGrpSpPr/>
        <p:nvPr/>
      </p:nvGrpSpPr>
      <p:grpSpPr>
        <a:xfrm>
          <a:off x="0" y="0"/>
          <a:ext cx="0" cy="0"/>
          <a:chOff x="0" y="0"/>
          <a:chExt cx="0" cy="0"/>
        </a:xfrm>
      </p:grpSpPr>
      <p:sp>
        <p:nvSpPr>
          <p:cNvPr id="29" name="Google Shape;29;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32" name="Google Shape;32;p3"/>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 name="Google Shape;33;p3"/>
          <p:cNvSpPr/>
          <p:nvPr/>
        </p:nvSpPr>
        <p:spPr>
          <a:xfrm rot="5400000">
            <a:off x="-2795647" y="2064399"/>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4" name="Google Shape;34;p3"/>
          <p:cNvSpPr/>
          <p:nvPr/>
        </p:nvSpPr>
        <p:spPr>
          <a:xfrm rot="5400000">
            <a:off x="5306856" y="1897428"/>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 name="Google Shape;35;p3"/>
          <p:cNvSpPr/>
          <p:nvPr/>
        </p:nvSpPr>
        <p:spPr>
          <a:xfrm flipH="1" rot="-5400000">
            <a:off x="5695109" y="216065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36" name="Google Shape;36;p3"/>
          <p:cNvPicPr preferRelativeResize="0"/>
          <p:nvPr/>
        </p:nvPicPr>
        <p:blipFill rotWithShape="1">
          <a:blip r:embed="rId2">
            <a:alphaModFix/>
          </a:blip>
          <a:srcRect b="29451" l="0" r="0" t="0"/>
          <a:stretch/>
        </p:blipFill>
        <p:spPr>
          <a:xfrm>
            <a:off x="918133" y="-440799"/>
            <a:ext cx="1909261" cy="13469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bg>
      <p:bgPr>
        <a:blipFill>
          <a:blip r:embed="rId2">
            <a:alphaModFix amt="20000"/>
          </a:blip>
          <a:stretch>
            <a:fillRect/>
          </a:stretch>
        </a:blipFill>
      </p:bgPr>
    </p:bg>
    <p:spTree>
      <p:nvGrpSpPr>
        <p:cNvPr id="37" name="Shape 37"/>
        <p:cNvGrpSpPr/>
        <p:nvPr/>
      </p:nvGrpSpPr>
      <p:grpSpPr>
        <a:xfrm>
          <a:off x="0" y="0"/>
          <a:ext cx="0" cy="0"/>
          <a:chOff x="0" y="0"/>
          <a:chExt cx="0" cy="0"/>
        </a:xfrm>
      </p:grpSpPr>
      <p:sp>
        <p:nvSpPr>
          <p:cNvPr id="38" name="Google Shape;38;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1" name="Shape 41"/>
        <p:cNvGrpSpPr/>
        <p:nvPr/>
      </p:nvGrpSpPr>
      <p:grpSpPr>
        <a:xfrm>
          <a:off x="0" y="0"/>
          <a:ext cx="0" cy="0"/>
          <a:chOff x="0" y="0"/>
          <a:chExt cx="0" cy="0"/>
        </a:xfrm>
      </p:grpSpPr>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45" name="Shape 45"/>
        <p:cNvGrpSpPr/>
        <p:nvPr/>
      </p:nvGrpSpPr>
      <p:grpSpPr>
        <a:xfrm>
          <a:off x="0" y="0"/>
          <a:ext cx="0" cy="0"/>
          <a:chOff x="0" y="0"/>
          <a:chExt cx="0" cy="0"/>
        </a:xfrm>
      </p:grpSpPr>
      <p:sp>
        <p:nvSpPr>
          <p:cNvPr id="46" name="Google Shape;46;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49" name="Google Shape;49;p6"/>
          <p:cNvGrpSpPr/>
          <p:nvPr/>
        </p:nvGrpSpPr>
        <p:grpSpPr>
          <a:xfrm>
            <a:off x="-1182055" y="-264754"/>
            <a:ext cx="12119745" cy="7432787"/>
            <a:chOff x="-1313038" y="396717"/>
            <a:chExt cx="16159660" cy="9910383"/>
          </a:xfrm>
        </p:grpSpPr>
        <p:sp>
          <p:nvSpPr>
            <p:cNvPr id="50" name="Google Shape;50;p6"/>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1" name="Google Shape;51;p6"/>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2" name="Google Shape;52;p6"/>
            <p:cNvGrpSpPr/>
            <p:nvPr/>
          </p:nvGrpSpPr>
          <p:grpSpPr>
            <a:xfrm>
              <a:off x="-1313038" y="4599529"/>
              <a:ext cx="16159660" cy="5707571"/>
              <a:chOff x="-1788051" y="-2715671"/>
              <a:chExt cx="16159660" cy="5707571"/>
            </a:xfrm>
          </p:grpSpPr>
          <p:sp>
            <p:nvSpPr>
              <p:cNvPr id="53" name="Google Shape;53;p6"/>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4" name="Google Shape;54;p6"/>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55" name="Google Shape;55;p6"/>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56" name="Google Shape;56;p6"/>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7" name="Google Shape;57;p6"/>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8" name="Google Shape;58;p6"/>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9" name="Google Shape;59;p6"/>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descr="Engranajes con relleno sólido" id="60" name="Google Shape;60;p6"/>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61" name="Google Shape;61;p6"/>
          <p:cNvPicPr preferRelativeResize="0"/>
          <p:nvPr/>
        </p:nvPicPr>
        <p:blipFill rotWithShape="1">
          <a:blip r:embed="rId4">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62" name="Shape 62"/>
        <p:cNvGrpSpPr/>
        <p:nvPr/>
      </p:nvGrpSpPr>
      <p:grpSpPr>
        <a:xfrm>
          <a:off x="0" y="0"/>
          <a:ext cx="0" cy="0"/>
          <a:chOff x="0" y="0"/>
          <a:chExt cx="0" cy="0"/>
        </a:xfrm>
      </p:grpSpPr>
      <p:sp>
        <p:nvSpPr>
          <p:cNvPr id="63" name="Google Shape;63;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66" name="Google Shape;66;p7"/>
          <p:cNvGrpSpPr/>
          <p:nvPr/>
        </p:nvGrpSpPr>
        <p:grpSpPr>
          <a:xfrm>
            <a:off x="-1063976" y="-264754"/>
            <a:ext cx="10578839" cy="5798580"/>
            <a:chOff x="-1155600" y="396717"/>
            <a:chExt cx="14105118" cy="7731440"/>
          </a:xfrm>
        </p:grpSpPr>
        <p:sp>
          <p:nvSpPr>
            <p:cNvPr id="67" name="Google Shape;67;p7"/>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8" name="Google Shape;68;p7"/>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9" name="Google Shape;69;p7"/>
            <p:cNvSpPr/>
            <p:nvPr/>
          </p:nvSpPr>
          <p:spPr>
            <a:xfrm flipH="1">
              <a:off x="4553899" y="6782418"/>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Engranajes con relleno sólido" id="70" name="Google Shape;70;p7"/>
          <p:cNvPicPr preferRelativeResize="0"/>
          <p:nvPr/>
        </p:nvPicPr>
        <p:blipFill rotWithShape="1">
          <a:blip r:embed="rId2">
            <a:alphaModFix/>
          </a:blip>
          <a:srcRect b="0" l="0" r="0" t="0"/>
          <a:stretch/>
        </p:blipFill>
        <p:spPr>
          <a:xfrm flipH="1" rot="2730442">
            <a:off x="7135966" y="-2313709"/>
            <a:ext cx="3721418" cy="3721418"/>
          </a:xfrm>
          <a:prstGeom prst="rect">
            <a:avLst/>
          </a:prstGeom>
          <a:noFill/>
          <a:ln>
            <a:noFill/>
          </a:ln>
        </p:spPr>
      </p:pic>
      <p:pic>
        <p:nvPicPr>
          <p:cNvPr descr="Engranajes con relleno sólido" id="71" name="Google Shape;71;p7"/>
          <p:cNvPicPr preferRelativeResize="0"/>
          <p:nvPr/>
        </p:nvPicPr>
        <p:blipFill rotWithShape="1">
          <a:blip r:embed="rId2">
            <a:alphaModFix/>
          </a:blip>
          <a:srcRect b="0" l="0" r="0" t="0"/>
          <a:stretch/>
        </p:blipFill>
        <p:spPr>
          <a:xfrm flipH="1" rot="5221080">
            <a:off x="-2007027" y="3428269"/>
            <a:ext cx="3721418" cy="3721418"/>
          </a:xfrm>
          <a:prstGeom prst="rect">
            <a:avLst/>
          </a:prstGeom>
          <a:noFill/>
          <a:ln>
            <a:noFill/>
          </a:ln>
        </p:spPr>
      </p:pic>
      <p:pic>
        <p:nvPicPr>
          <p:cNvPr id="72" name="Google Shape;72;p7"/>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73" name="Shape 73"/>
        <p:cNvGrpSpPr/>
        <p:nvPr/>
      </p:nvGrpSpPr>
      <p:grpSpPr>
        <a:xfrm>
          <a:off x="0" y="0"/>
          <a:ext cx="0" cy="0"/>
          <a:chOff x="0" y="0"/>
          <a:chExt cx="0" cy="0"/>
        </a:xfrm>
      </p:grpSpPr>
      <p:sp>
        <p:nvSpPr>
          <p:cNvPr id="74" name="Google Shape;74;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77" name="Google Shape;77;p8"/>
          <p:cNvSpPr/>
          <p:nvPr/>
        </p:nvSpPr>
        <p:spPr>
          <a:xfrm>
            <a:off x="-666749" y="-264763"/>
            <a:ext cx="6151370" cy="187149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8" name="Google Shape;78;p8"/>
          <p:cNvSpPr/>
          <p:nvPr/>
        </p:nvSpPr>
        <p:spPr>
          <a:xfrm flipH="1">
            <a:off x="3222256" y="4524375"/>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79" name="Google Shape;79;p8"/>
          <p:cNvPicPr preferRelativeResize="0"/>
          <p:nvPr/>
        </p:nvPicPr>
        <p:blipFill rotWithShape="1">
          <a:blip r:embed="rId2">
            <a:alphaModFix/>
          </a:blip>
          <a:srcRect b="0" l="0" r="0" t="0"/>
          <a:stretch/>
        </p:blipFill>
        <p:spPr>
          <a:xfrm flipH="1">
            <a:off x="7215560" y="3446024"/>
            <a:ext cx="3721774" cy="3721787"/>
          </a:xfrm>
          <a:prstGeom prst="rect">
            <a:avLst/>
          </a:prstGeom>
          <a:noFill/>
          <a:ln>
            <a:noFill/>
          </a:ln>
        </p:spPr>
      </p:pic>
      <p:sp>
        <p:nvSpPr>
          <p:cNvPr id="80" name="Google Shape;80;p8"/>
          <p:cNvSpPr/>
          <p:nvPr/>
        </p:nvSpPr>
        <p:spPr>
          <a:xfrm>
            <a:off x="8420775" y="3224495"/>
            <a:ext cx="404700" cy="40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1" name="Google Shape;81;p8"/>
          <p:cNvSpPr/>
          <p:nvPr/>
        </p:nvSpPr>
        <p:spPr>
          <a:xfrm>
            <a:off x="8563275" y="2663401"/>
            <a:ext cx="134700" cy="13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2" name="Google Shape;82;p8"/>
          <p:cNvSpPr/>
          <p:nvPr/>
        </p:nvSpPr>
        <p:spPr>
          <a:xfrm>
            <a:off x="8313901" y="2886057"/>
            <a:ext cx="269400" cy="269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3" name="Google Shape;83;p8"/>
          <p:cNvSpPr/>
          <p:nvPr/>
        </p:nvSpPr>
        <p:spPr>
          <a:xfrm>
            <a:off x="8438589" y="2503089"/>
            <a:ext cx="54000" cy="540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84" name="Google Shape;84;p8"/>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85" name="Google Shape;85;p8"/>
          <p:cNvPicPr preferRelativeResize="0"/>
          <p:nvPr/>
        </p:nvPicPr>
        <p:blipFill rotWithShape="1">
          <a:blip r:embed="rId4">
            <a:alphaModFix/>
          </a:blip>
          <a:srcRect b="29451" l="0" r="0" t="0"/>
          <a:stretch/>
        </p:blipFill>
        <p:spPr>
          <a:xfrm>
            <a:off x="124508" y="-450324"/>
            <a:ext cx="1785938" cy="12599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86" name="Shape 86"/>
        <p:cNvGrpSpPr/>
        <p:nvPr/>
      </p:nvGrpSpPr>
      <p:grpSpPr>
        <a:xfrm>
          <a:off x="0" y="0"/>
          <a:ext cx="0" cy="0"/>
          <a:chOff x="0" y="0"/>
          <a:chExt cx="0" cy="0"/>
        </a:xfrm>
      </p:grpSpPr>
      <p:sp>
        <p:nvSpPr>
          <p:cNvPr id="87" name="Google Shape;87;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90" name="Google Shape;90;p9"/>
          <p:cNvGrpSpPr/>
          <p:nvPr/>
        </p:nvGrpSpPr>
        <p:grpSpPr>
          <a:xfrm>
            <a:off x="-1182055" y="-264754"/>
            <a:ext cx="12119745" cy="7432787"/>
            <a:chOff x="-1313038" y="396717"/>
            <a:chExt cx="16159660" cy="9910383"/>
          </a:xfrm>
        </p:grpSpPr>
        <p:sp>
          <p:nvSpPr>
            <p:cNvPr id="91" name="Google Shape;91;p9"/>
            <p:cNvSpPr/>
            <p:nvPr/>
          </p:nvSpPr>
          <p:spPr>
            <a:xfrm>
              <a:off x="-1155600" y="396717"/>
              <a:ext cx="13974667" cy="221288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92" name="Google Shape;92;p9"/>
            <p:cNvGrpSpPr/>
            <p:nvPr/>
          </p:nvGrpSpPr>
          <p:grpSpPr>
            <a:xfrm>
              <a:off x="-1313038" y="4599529"/>
              <a:ext cx="16159660" cy="5707571"/>
              <a:chOff x="-1788051" y="-2715671"/>
              <a:chExt cx="16159660" cy="5707571"/>
            </a:xfrm>
          </p:grpSpPr>
          <p:sp>
            <p:nvSpPr>
              <p:cNvPr id="93" name="Google Shape;93;p9"/>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94" name="Google Shape;94;p9"/>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95" name="Google Shape;95;p9"/>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6" name="Google Shape;96;p9"/>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7" name="Google Shape;97;p9"/>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8" name="Google Shape;98;p9"/>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id="99" name="Google Shape;99;p9"/>
          <p:cNvPicPr preferRelativeResize="0"/>
          <p:nvPr/>
        </p:nvPicPr>
        <p:blipFill rotWithShape="1">
          <a:blip r:embed="rId3">
            <a:alphaModFix/>
          </a:blip>
          <a:srcRect b="0" l="0" r="0" t="0"/>
          <a:stretch/>
        </p:blipFill>
        <p:spPr>
          <a:xfrm>
            <a:off x="63771" y="64222"/>
            <a:ext cx="916654" cy="916654"/>
          </a:xfrm>
          <a:prstGeom prst="rect">
            <a:avLst/>
          </a:prstGeom>
          <a:noFill/>
          <a:ln>
            <a:noFill/>
          </a:ln>
        </p:spPr>
      </p:pic>
      <p:pic>
        <p:nvPicPr>
          <p:cNvPr descr="Engranajes con relleno sólido" id="100" name="Google Shape;100;p9"/>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01" name="Shape 101"/>
        <p:cNvGrpSpPr/>
        <p:nvPr/>
      </p:nvGrpSpPr>
      <p:grpSpPr>
        <a:xfrm>
          <a:off x="0" y="0"/>
          <a:ext cx="0" cy="0"/>
          <a:chOff x="0" y="0"/>
          <a:chExt cx="0" cy="0"/>
        </a:xfrm>
      </p:grpSpPr>
      <p:sp>
        <p:nvSpPr>
          <p:cNvPr id="102" name="Google Shape;102;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105" name="Google Shape;105;p10"/>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6" name="Google Shape;106;p10"/>
          <p:cNvSpPr/>
          <p:nvPr/>
        </p:nvSpPr>
        <p:spPr>
          <a:xfrm flipH="1" rot="5400000">
            <a:off x="-2795647" y="207053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07" name="Google Shape;107;p10"/>
          <p:cNvPicPr preferRelativeResize="0"/>
          <p:nvPr/>
        </p:nvPicPr>
        <p:blipFill rotWithShape="1">
          <a:blip r:embed="rId2">
            <a:alphaModFix/>
          </a:blip>
          <a:srcRect b="0" l="0" r="0" t="0"/>
          <a:stretch/>
        </p:blipFill>
        <p:spPr>
          <a:xfrm flipH="1">
            <a:off x="6180920" y="73819"/>
            <a:ext cx="7803610" cy="7803635"/>
          </a:xfrm>
          <a:prstGeom prst="rect">
            <a:avLst/>
          </a:prstGeom>
          <a:noFill/>
          <a:ln>
            <a:noFill/>
          </a:ln>
        </p:spPr>
      </p:pic>
      <p:pic>
        <p:nvPicPr>
          <p:cNvPr descr="Engranajes con relleno sólido" id="108" name="Google Shape;108;p10"/>
          <p:cNvPicPr preferRelativeResize="0"/>
          <p:nvPr/>
        </p:nvPicPr>
        <p:blipFill rotWithShape="1">
          <a:blip r:embed="rId3">
            <a:alphaModFix/>
          </a:blip>
          <a:srcRect b="0" l="0" r="0" t="0"/>
          <a:stretch/>
        </p:blipFill>
        <p:spPr>
          <a:xfrm flipH="1">
            <a:off x="6180920" y="102394"/>
            <a:ext cx="7803000" cy="7803000"/>
          </a:xfrm>
          <a:prstGeom prst="rect">
            <a:avLst/>
          </a:prstGeom>
          <a:noFill/>
          <a:ln>
            <a:noFill/>
          </a:ln>
        </p:spPr>
      </p:pic>
      <p:pic>
        <p:nvPicPr>
          <p:cNvPr id="109" name="Google Shape;109;p10"/>
          <p:cNvPicPr preferRelativeResize="0"/>
          <p:nvPr/>
        </p:nvPicPr>
        <p:blipFill rotWithShape="1">
          <a:blip r:embed="rId4">
            <a:alphaModFix/>
          </a:blip>
          <a:srcRect b="29451" l="0" r="0" t="0"/>
          <a:stretch/>
        </p:blipFill>
        <p:spPr>
          <a:xfrm>
            <a:off x="881063" y="-440799"/>
            <a:ext cx="1909261" cy="134695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nvSpPr>
        <p:spPr>
          <a:xfrm>
            <a:off x="1797000" y="680300"/>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s-419" sz="3000" u="none" cap="none" strike="noStrike">
                <a:solidFill>
                  <a:srgbClr val="000000"/>
                </a:solidFill>
                <a:latin typeface="Ubuntu"/>
                <a:ea typeface="Ubuntu"/>
                <a:cs typeface="Ubuntu"/>
                <a:sym typeface="Ubuntu"/>
              </a:rPr>
              <a:t>Dev_lutions</a:t>
            </a:r>
            <a:endParaRPr b="1" i="0" sz="3000" u="none" cap="none" strike="noStrike">
              <a:solidFill>
                <a:srgbClr val="000000"/>
              </a:solidFill>
              <a:latin typeface="Ubuntu"/>
              <a:ea typeface="Ubuntu"/>
              <a:cs typeface="Ubuntu"/>
              <a:sym typeface="Ubuntu"/>
            </a:endParaRPr>
          </a:p>
        </p:txBody>
      </p:sp>
      <p:sp>
        <p:nvSpPr>
          <p:cNvPr id="131" name="Google Shape;131;p12"/>
          <p:cNvSpPr txBox="1"/>
          <p:nvPr/>
        </p:nvSpPr>
        <p:spPr>
          <a:xfrm>
            <a:off x="1797000" y="1283338"/>
            <a:ext cx="555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1" lang="es-419" sz="1800" u="none" cap="none" strike="noStrike">
                <a:solidFill>
                  <a:srgbClr val="000000"/>
                </a:solidFill>
                <a:latin typeface="Kalam"/>
                <a:ea typeface="Kalam"/>
                <a:cs typeface="Kalam"/>
                <a:sym typeface="Kalam"/>
              </a:rPr>
              <a:t>Tu idea una realidad</a:t>
            </a:r>
            <a:endParaRPr b="0" i="1" sz="1800" u="none" cap="none" strike="noStrike">
              <a:solidFill>
                <a:srgbClr val="000000"/>
              </a:solidFill>
              <a:latin typeface="Kalam"/>
              <a:ea typeface="Kalam"/>
              <a:cs typeface="Kalam"/>
              <a:sym typeface="Kalam"/>
            </a:endParaRPr>
          </a:p>
        </p:txBody>
      </p:sp>
      <p:pic>
        <p:nvPicPr>
          <p:cNvPr id="132" name="Google Shape;132;p12"/>
          <p:cNvPicPr preferRelativeResize="0"/>
          <p:nvPr/>
        </p:nvPicPr>
        <p:blipFill rotWithShape="1">
          <a:blip r:embed="rId3">
            <a:alphaModFix/>
          </a:blip>
          <a:srcRect b="0" l="0" r="0" t="0"/>
          <a:stretch/>
        </p:blipFill>
        <p:spPr>
          <a:xfrm>
            <a:off x="4248750" y="1741521"/>
            <a:ext cx="646500" cy="646500"/>
          </a:xfrm>
          <a:prstGeom prst="rect">
            <a:avLst/>
          </a:prstGeom>
          <a:noFill/>
          <a:ln>
            <a:noFill/>
          </a:ln>
        </p:spPr>
      </p:pic>
      <p:sp>
        <p:nvSpPr>
          <p:cNvPr id="133" name="Google Shape;133;p12"/>
          <p:cNvSpPr txBox="1"/>
          <p:nvPr/>
        </p:nvSpPr>
        <p:spPr>
          <a:xfrm>
            <a:off x="1797000" y="2388025"/>
            <a:ext cx="5550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419" sz="2200" u="none" cap="none" strike="noStrike">
                <a:solidFill>
                  <a:srgbClr val="000000"/>
                </a:solidFill>
                <a:latin typeface="Ubuntu Medium"/>
                <a:ea typeface="Ubuntu Medium"/>
                <a:cs typeface="Ubuntu Medium"/>
                <a:sym typeface="Ubuntu Medium"/>
              </a:rPr>
              <a:t>&lt;Modelo Canva&gt;</a:t>
            </a:r>
            <a:endParaRPr b="0" i="0" sz="2200" u="none" cap="none" strike="noStrike">
              <a:solidFill>
                <a:srgbClr val="000000"/>
              </a:solidFill>
              <a:latin typeface="Ubuntu Medium"/>
              <a:ea typeface="Ubuntu Medium"/>
              <a:cs typeface="Ubuntu Medium"/>
              <a:sym typeface="Ubuntu Medium"/>
            </a:endParaRPr>
          </a:p>
        </p:txBody>
      </p:sp>
      <p:sp>
        <p:nvSpPr>
          <p:cNvPr id="134" name="Google Shape;134;p12"/>
          <p:cNvSpPr txBox="1"/>
          <p:nvPr/>
        </p:nvSpPr>
        <p:spPr>
          <a:xfrm>
            <a:off x="1797000" y="2911225"/>
            <a:ext cx="5550000" cy="1046700"/>
          </a:xfrm>
          <a:prstGeom prst="rect">
            <a:avLst/>
          </a:prstGeom>
          <a:noFill/>
          <a:ln>
            <a:noFill/>
          </a:ln>
        </p:spPr>
        <p:txBody>
          <a:bodyPr anchorCtr="0" anchor="t" bIns="91425" lIns="91425" spcFirstLastPara="1" rIns="91425" wrap="square" tIns="91425">
            <a:spAutoFit/>
          </a:bodyPr>
          <a:lstStyle/>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García Vargas Michell Alejandro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Velázquez Campos Leonardo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Flores Espinoza Luis Eduardo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Mendieta Robledo Carlos Abraham</a:t>
            </a:r>
            <a:endParaRPr b="0" i="0" sz="1400" u="none" cap="none" strike="noStrike">
              <a:solidFill>
                <a:srgbClr val="000000"/>
              </a:solidFill>
              <a:latin typeface="Ubuntu"/>
              <a:ea typeface="Ubuntu"/>
              <a:cs typeface="Ubuntu"/>
              <a:sym typeface="Ubuntu"/>
            </a:endParaRPr>
          </a:p>
        </p:txBody>
      </p:sp>
      <p:sp>
        <p:nvSpPr>
          <p:cNvPr id="135" name="Google Shape;135;p12"/>
          <p:cNvSpPr txBox="1"/>
          <p:nvPr/>
        </p:nvSpPr>
        <p:spPr>
          <a:xfrm>
            <a:off x="1797000" y="3957925"/>
            <a:ext cx="555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Fecha: Miércoles 29 de agosto de 2022</a:t>
            </a:r>
            <a:endParaRPr b="0" i="0" sz="1400" u="none" cap="none" strike="noStrike">
              <a:solidFill>
                <a:srgbClr val="000000"/>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1797000" y="670250"/>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&lt;Contenido&gt;</a:t>
            </a:r>
            <a:endParaRPr b="0" i="0" sz="3000" u="none" cap="none" strike="noStrike">
              <a:solidFill>
                <a:srgbClr val="000000"/>
              </a:solidFill>
              <a:latin typeface="Ubuntu Medium"/>
              <a:ea typeface="Ubuntu Medium"/>
              <a:cs typeface="Ubuntu Medium"/>
              <a:sym typeface="Ubuntu Medium"/>
            </a:endParaRPr>
          </a:p>
        </p:txBody>
      </p:sp>
      <p:sp>
        <p:nvSpPr>
          <p:cNvPr id="141" name="Google Shape;141;p13"/>
          <p:cNvSpPr txBox="1"/>
          <p:nvPr/>
        </p:nvSpPr>
        <p:spPr>
          <a:xfrm>
            <a:off x="2333550" y="1316750"/>
            <a:ext cx="4476900" cy="32325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Propuesta de Valor</a:t>
            </a:r>
            <a:endParaRPr b="0" i="0" sz="2200" u="none" cap="none" strike="noStrike">
              <a:solidFill>
                <a:srgbClr val="000000"/>
              </a:solidFill>
              <a:latin typeface="Ubuntu"/>
              <a:ea typeface="Ubuntu"/>
              <a:cs typeface="Ubuntu"/>
              <a:sym typeface="Ubuntu"/>
            </a:endParaRPr>
          </a:p>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Segmentos de Clientes</a:t>
            </a:r>
            <a:endParaRPr b="0" i="0" sz="2200" u="none" cap="none" strike="noStrike">
              <a:solidFill>
                <a:srgbClr val="000000"/>
              </a:solidFill>
              <a:latin typeface="Ubuntu"/>
              <a:ea typeface="Ubuntu"/>
              <a:cs typeface="Ubuntu"/>
              <a:sym typeface="Ubuntu"/>
            </a:endParaRPr>
          </a:p>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Relación con el Cliente</a:t>
            </a:r>
            <a:endParaRPr b="0" i="0" sz="2200" u="none" cap="none" strike="noStrike">
              <a:solidFill>
                <a:srgbClr val="000000"/>
              </a:solidFill>
              <a:latin typeface="Ubuntu"/>
              <a:ea typeface="Ubuntu"/>
              <a:cs typeface="Ubuntu"/>
              <a:sym typeface="Ubuntu"/>
            </a:endParaRPr>
          </a:p>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Canales</a:t>
            </a:r>
            <a:endParaRPr b="0" i="0" sz="2200" u="none" cap="none" strike="noStrike">
              <a:solidFill>
                <a:srgbClr val="000000"/>
              </a:solidFill>
              <a:latin typeface="Ubuntu"/>
              <a:ea typeface="Ubuntu"/>
              <a:cs typeface="Ubuntu"/>
              <a:sym typeface="Ubuntu"/>
            </a:endParaRPr>
          </a:p>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Aliados</a:t>
            </a:r>
            <a:endParaRPr b="0" i="0" sz="2200" u="none" cap="none" strike="noStrike">
              <a:solidFill>
                <a:srgbClr val="000000"/>
              </a:solidFill>
              <a:latin typeface="Ubuntu"/>
              <a:ea typeface="Ubuntu"/>
              <a:cs typeface="Ubuntu"/>
              <a:sym typeface="Ubuntu"/>
            </a:endParaRPr>
          </a:p>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Actividades Clave</a:t>
            </a:r>
            <a:endParaRPr b="0" i="0" sz="2200" u="none" cap="none" strike="noStrike">
              <a:solidFill>
                <a:srgbClr val="000000"/>
              </a:solidFill>
              <a:latin typeface="Ubuntu"/>
              <a:ea typeface="Ubuntu"/>
              <a:cs typeface="Ubuntu"/>
              <a:sym typeface="Ubuntu"/>
            </a:endParaRPr>
          </a:p>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Recursos Clave</a:t>
            </a:r>
            <a:endParaRPr b="0" i="0" sz="2200" u="none" cap="none" strike="noStrike">
              <a:solidFill>
                <a:srgbClr val="000000"/>
              </a:solidFill>
              <a:latin typeface="Ubuntu"/>
              <a:ea typeface="Ubuntu"/>
              <a:cs typeface="Ubuntu"/>
              <a:sym typeface="Ubuntu"/>
            </a:endParaRPr>
          </a:p>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Estructura de Costos</a:t>
            </a:r>
            <a:endParaRPr b="0" i="0" sz="2200" u="none" cap="none" strike="noStrike">
              <a:solidFill>
                <a:srgbClr val="000000"/>
              </a:solidFill>
              <a:latin typeface="Ubuntu"/>
              <a:ea typeface="Ubuntu"/>
              <a:cs typeface="Ubuntu"/>
              <a:sym typeface="Ubuntu"/>
            </a:endParaRPr>
          </a:p>
          <a:p>
            <a:pPr indent="-368300" lvl="0" marL="457200" marR="0" rtl="0" algn="l">
              <a:lnSpc>
                <a:spcPct val="100000"/>
              </a:lnSpc>
              <a:spcBef>
                <a:spcPts val="0"/>
              </a:spcBef>
              <a:spcAft>
                <a:spcPts val="0"/>
              </a:spcAft>
              <a:buClr>
                <a:srgbClr val="000000"/>
              </a:buClr>
              <a:buSzPts val="2200"/>
              <a:buFont typeface="Ubuntu"/>
              <a:buChar char="●"/>
            </a:pPr>
            <a:r>
              <a:rPr b="0" i="0" lang="es-419" sz="2200" u="none" cap="none" strike="noStrike">
                <a:solidFill>
                  <a:srgbClr val="000000"/>
                </a:solidFill>
                <a:latin typeface="Ubuntu"/>
                <a:ea typeface="Ubuntu"/>
                <a:cs typeface="Ubuntu"/>
                <a:sym typeface="Ubuntu"/>
              </a:rPr>
              <a:t>Flujo de Ingresos</a:t>
            </a:r>
            <a:endParaRPr b="0" i="0" sz="2200" u="none" cap="none" strike="noStrike">
              <a:solidFill>
                <a:srgbClr val="000000"/>
              </a:solidFill>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4"/>
          <p:cNvSpPr/>
          <p:nvPr/>
        </p:nvSpPr>
        <p:spPr>
          <a:xfrm>
            <a:off x="271125" y="158638"/>
            <a:ext cx="4139100" cy="3037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buntu"/>
              <a:ea typeface="Ubuntu"/>
              <a:cs typeface="Ubuntu"/>
              <a:sym typeface="Ubuntu"/>
            </a:endParaRPr>
          </a:p>
        </p:txBody>
      </p:sp>
      <p:sp>
        <p:nvSpPr>
          <p:cNvPr id="147" name="Google Shape;147;p14"/>
          <p:cNvSpPr/>
          <p:nvPr/>
        </p:nvSpPr>
        <p:spPr>
          <a:xfrm>
            <a:off x="4846275" y="158639"/>
            <a:ext cx="3874200" cy="1703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700"/>
              <a:buFont typeface="Arial"/>
              <a:buNone/>
            </a:pPr>
            <a:r>
              <a:rPr b="1" i="0" lang="es-419" sz="1700" u="none" cap="none" strike="noStrike">
                <a:solidFill>
                  <a:srgbClr val="000000"/>
                </a:solidFill>
                <a:latin typeface="Ubuntu"/>
                <a:ea typeface="Ubuntu"/>
                <a:cs typeface="Ubuntu"/>
                <a:sym typeface="Ubuntu"/>
              </a:rPr>
              <a:t>Segmentos de clientes</a:t>
            </a:r>
            <a:endParaRPr b="1" i="0" sz="17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Establecimientos de alimentos, como cafeterías. </a:t>
            </a:r>
            <a:endParaRPr b="0" i="0" sz="1400" u="none" cap="none" strike="noStrike">
              <a:solidFill>
                <a:srgbClr val="000000"/>
              </a:solidFill>
              <a:latin typeface="Ubuntu"/>
              <a:ea typeface="Ubuntu"/>
              <a:cs typeface="Ubuntu"/>
              <a:sym typeface="Ubuntu"/>
            </a:endParaRPr>
          </a:p>
        </p:txBody>
      </p:sp>
      <p:sp>
        <p:nvSpPr>
          <p:cNvPr id="148" name="Google Shape;148;p14"/>
          <p:cNvSpPr/>
          <p:nvPr/>
        </p:nvSpPr>
        <p:spPr>
          <a:xfrm>
            <a:off x="4846275" y="2216300"/>
            <a:ext cx="3841200" cy="1276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s-419" sz="1700" u="none" cap="none" strike="noStrike">
                <a:solidFill>
                  <a:schemeClr val="lt1"/>
                </a:solidFill>
                <a:latin typeface="Ubuntu"/>
                <a:ea typeface="Ubuntu"/>
                <a:cs typeface="Ubuntu"/>
                <a:sym typeface="Ubuntu"/>
              </a:rPr>
              <a:t>Relación con el cliente</a:t>
            </a:r>
            <a:endParaRPr b="1" i="0" sz="1700" u="none" cap="none" strike="noStrike">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chemeClr val="lt1"/>
                </a:solidFill>
                <a:latin typeface="Ubuntu"/>
                <a:ea typeface="Ubuntu"/>
                <a:cs typeface="Ubuntu"/>
                <a:sym typeface="Ubuntu"/>
              </a:rPr>
              <a:t>Relación comercial, laboral, mantenimiento, comunicación, retroalimentación, soporte. </a:t>
            </a:r>
            <a:endParaRPr b="0" i="0" sz="1400" u="none" cap="none" strike="noStrike">
              <a:solidFill>
                <a:schemeClr val="lt1"/>
              </a:solidFill>
              <a:latin typeface="Ubuntu"/>
              <a:ea typeface="Ubuntu"/>
              <a:cs typeface="Ubuntu"/>
              <a:sym typeface="Ubuntu"/>
            </a:endParaRPr>
          </a:p>
        </p:txBody>
      </p:sp>
      <p:sp>
        <p:nvSpPr>
          <p:cNvPr id="149" name="Google Shape;149;p14"/>
          <p:cNvSpPr/>
          <p:nvPr/>
        </p:nvSpPr>
        <p:spPr>
          <a:xfrm>
            <a:off x="271113" y="3550037"/>
            <a:ext cx="4016700" cy="1278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700"/>
              <a:buFont typeface="Arial"/>
              <a:buNone/>
            </a:pPr>
            <a:r>
              <a:rPr b="1" i="0" lang="es-419" sz="1700" u="none" cap="none" strike="noStrike">
                <a:solidFill>
                  <a:srgbClr val="000000"/>
                </a:solidFill>
                <a:latin typeface="Ubuntu"/>
                <a:ea typeface="Ubuntu"/>
                <a:cs typeface="Ubuntu"/>
                <a:sym typeface="Ubuntu"/>
              </a:rPr>
              <a:t>Canales</a:t>
            </a:r>
            <a:endParaRPr b="1" i="0" sz="1700" u="none" cap="none" strike="noStrike">
              <a:solidFill>
                <a:srgbClr val="000000"/>
              </a:solidFill>
              <a:latin typeface="Ubuntu"/>
              <a:ea typeface="Ubuntu"/>
              <a:cs typeface="Ubuntu"/>
              <a:sym typeface="Ubuntu"/>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Correos electrónicos, llamadas telefónicas, personalmente.</a:t>
            </a:r>
            <a:endParaRPr b="0" i="0" sz="1400" u="none" cap="none" strike="noStrike">
              <a:solidFill>
                <a:srgbClr val="000000"/>
              </a:solidFill>
              <a:latin typeface="Ubuntu"/>
              <a:ea typeface="Ubuntu"/>
              <a:cs typeface="Ubuntu"/>
              <a:sym typeface="Ubuntu"/>
            </a:endParaRPr>
          </a:p>
        </p:txBody>
      </p:sp>
      <p:sp>
        <p:nvSpPr>
          <p:cNvPr id="150" name="Google Shape;150;p14"/>
          <p:cNvSpPr/>
          <p:nvPr/>
        </p:nvSpPr>
        <p:spPr>
          <a:xfrm>
            <a:off x="423525" y="311042"/>
            <a:ext cx="4139100" cy="3037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419" sz="1700" u="none" cap="none" strike="noStrike">
                <a:solidFill>
                  <a:schemeClr val="lt1"/>
                </a:solidFill>
                <a:latin typeface="Ubuntu"/>
                <a:ea typeface="Ubuntu"/>
                <a:cs typeface="Ubuntu"/>
                <a:sym typeface="Ubuntu"/>
              </a:rPr>
              <a:t>Propuesta de Valor</a:t>
            </a:r>
            <a:endParaRPr b="0" i="0" sz="1700" u="none" cap="none" strike="noStrike">
              <a:solidFill>
                <a:schemeClr val="lt1"/>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400"/>
              <a:buFont typeface="Arial"/>
              <a:buNone/>
            </a:pPr>
            <a:r>
              <a:rPr b="0" i="0" lang="es-419" sz="1400" u="none" cap="none" strike="noStrike">
                <a:solidFill>
                  <a:schemeClr val="lt1"/>
                </a:solidFill>
                <a:latin typeface="Ubuntu"/>
                <a:ea typeface="Ubuntu"/>
                <a:cs typeface="Ubuntu"/>
                <a:sym typeface="Ubuntu"/>
              </a:rPr>
              <a:t>Un sistema para plataformas móviles, el cual ofrezca un servicio de pick-up, con está el cliente de un establecimiento de alimentos (cafetería) podrá realizar el pedido de un producto, un vez confirmado por el cliente, el establecimiento realizará la elaboración del pedido, el cual el cliente podrá recogerlo en el establecimiento, pagando el producto en la aplicación una vez que lo solicita por medios como PayPal. </a:t>
            </a:r>
            <a:endParaRPr b="0" i="0" sz="1400" u="none" cap="none" strike="noStrike">
              <a:solidFill>
                <a:schemeClr val="lt1"/>
              </a:solidFill>
              <a:latin typeface="Ubuntu"/>
              <a:ea typeface="Ubuntu"/>
              <a:cs typeface="Ubuntu"/>
              <a:sym typeface="Ubuntu"/>
            </a:endParaRPr>
          </a:p>
        </p:txBody>
      </p:sp>
      <p:sp>
        <p:nvSpPr>
          <p:cNvPr id="151" name="Google Shape;151;p14"/>
          <p:cNvSpPr/>
          <p:nvPr/>
        </p:nvSpPr>
        <p:spPr>
          <a:xfrm>
            <a:off x="4998675" y="311057"/>
            <a:ext cx="3874200" cy="17037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419" sz="1700" u="none" cap="none" strike="noStrike">
                <a:solidFill>
                  <a:srgbClr val="000000"/>
                </a:solidFill>
                <a:latin typeface="Ubuntu"/>
                <a:ea typeface="Ubuntu"/>
                <a:cs typeface="Ubuntu"/>
                <a:sym typeface="Ubuntu"/>
              </a:rPr>
              <a:t>Segmentos de Clientes</a:t>
            </a:r>
            <a:endParaRPr b="0" i="0" sz="14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Establecimientos de alimentos, como cafeterías, en específico, un cliente denominado: </a:t>
            </a:r>
            <a:r>
              <a:rPr b="0" i="0" lang="es-419" sz="1400" u="none" cap="none" strike="noStrike">
                <a:solidFill>
                  <a:schemeClr val="dk1"/>
                </a:solidFill>
                <a:latin typeface="Ubuntu"/>
                <a:ea typeface="Ubuntu"/>
                <a:cs typeface="Ubuntu"/>
                <a:sym typeface="Ubuntu"/>
              </a:rPr>
              <a:t>Aihnoa Cafetería</a:t>
            </a:r>
            <a:r>
              <a:rPr b="0" i="0" lang="es-419" sz="1400" u="none" cap="none" strike="noStrike">
                <a:solidFill>
                  <a:srgbClr val="000000"/>
                </a:solidFill>
                <a:latin typeface="Ubuntu"/>
                <a:ea typeface="Ubuntu"/>
                <a:cs typeface="Ubuntu"/>
                <a:sym typeface="Ubuntu"/>
              </a:rPr>
              <a:t>, ubicado en: Querétaro</a:t>
            </a:r>
            <a:endParaRPr b="0" i="0" sz="1400" u="none" cap="none" strike="noStrike">
              <a:solidFill>
                <a:srgbClr val="000000"/>
              </a:solidFill>
              <a:latin typeface="Ubuntu"/>
              <a:ea typeface="Ubuntu"/>
              <a:cs typeface="Ubuntu"/>
              <a:sym typeface="Ubuntu"/>
            </a:endParaRPr>
          </a:p>
        </p:txBody>
      </p:sp>
      <p:sp>
        <p:nvSpPr>
          <p:cNvPr id="152" name="Google Shape;152;p14"/>
          <p:cNvSpPr/>
          <p:nvPr/>
        </p:nvSpPr>
        <p:spPr>
          <a:xfrm>
            <a:off x="423513" y="3702424"/>
            <a:ext cx="4016700" cy="12786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419" sz="1700" u="none" cap="none" strike="noStrike">
                <a:solidFill>
                  <a:srgbClr val="000000"/>
                </a:solidFill>
                <a:latin typeface="Ubuntu"/>
                <a:ea typeface="Ubuntu"/>
                <a:cs typeface="Ubuntu"/>
                <a:sym typeface="Ubuntu"/>
              </a:rPr>
              <a:t>Canales</a:t>
            </a:r>
            <a:endParaRPr b="1" i="0" sz="17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Correos electrónicos, llamadas telefónicas, personalmente.</a:t>
            </a:r>
            <a:endParaRPr b="0" i="0" sz="1400" u="none" cap="none" strike="noStrike">
              <a:solidFill>
                <a:srgbClr val="000000"/>
              </a:solidFill>
              <a:latin typeface="Ubuntu"/>
              <a:ea typeface="Ubuntu"/>
              <a:cs typeface="Ubuntu"/>
              <a:sym typeface="Ubuntu"/>
            </a:endParaRPr>
          </a:p>
        </p:txBody>
      </p:sp>
      <p:sp>
        <p:nvSpPr>
          <p:cNvPr id="153" name="Google Shape;153;p14"/>
          <p:cNvSpPr/>
          <p:nvPr/>
        </p:nvSpPr>
        <p:spPr>
          <a:xfrm>
            <a:off x="5010675" y="2368689"/>
            <a:ext cx="3841200" cy="1276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419" sz="1700" u="none" cap="none" strike="noStrike">
                <a:solidFill>
                  <a:schemeClr val="lt1"/>
                </a:solidFill>
                <a:latin typeface="Ubuntu"/>
                <a:ea typeface="Ubuntu"/>
                <a:cs typeface="Ubuntu"/>
                <a:sym typeface="Ubuntu"/>
              </a:rPr>
              <a:t>Relación con el Cliente</a:t>
            </a:r>
            <a:endParaRPr b="1" i="0" sz="1700" u="none" cap="none" strike="noStrike">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buntu"/>
              <a:ea typeface="Ubuntu"/>
              <a:cs typeface="Ubuntu"/>
              <a:sym typeface="Ubuntu"/>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chemeClr val="lt1"/>
                </a:solidFill>
                <a:latin typeface="Ubuntu"/>
                <a:ea typeface="Ubuntu"/>
                <a:cs typeface="Ubuntu"/>
                <a:sym typeface="Ubuntu"/>
              </a:rPr>
              <a:t>Relación comercial, laboral, mantenimiento, comunicación, retroalimentación, soporte. </a:t>
            </a:r>
            <a:endParaRPr b="0" i="0" sz="1400" u="none" cap="none" strike="noStrike">
              <a:solidFill>
                <a:schemeClr val="lt1"/>
              </a:solidFill>
              <a:latin typeface="Ubuntu"/>
              <a:ea typeface="Ubuntu"/>
              <a:cs typeface="Ubuntu"/>
              <a:sym typeface="Ubuntu"/>
            </a:endParaRPr>
          </a:p>
        </p:txBody>
      </p:sp>
      <p:sp>
        <p:nvSpPr>
          <p:cNvPr id="154" name="Google Shape;154;p14"/>
          <p:cNvSpPr/>
          <p:nvPr/>
        </p:nvSpPr>
        <p:spPr>
          <a:xfrm>
            <a:off x="4846275" y="3846751"/>
            <a:ext cx="3865200" cy="1008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Aliados (Pa</a:t>
            </a:r>
            <a:endParaRPr b="0" i="0" sz="1400" u="none" cap="none" strike="noStrike">
              <a:solidFill>
                <a:srgbClr val="000000"/>
              </a:solidFill>
              <a:latin typeface="Ubuntu"/>
              <a:ea typeface="Ubuntu"/>
              <a:cs typeface="Ubuntu"/>
              <a:sym typeface="Ubuntu"/>
            </a:endParaRPr>
          </a:p>
        </p:txBody>
      </p:sp>
      <p:sp>
        <p:nvSpPr>
          <p:cNvPr id="155" name="Google Shape;155;p14"/>
          <p:cNvSpPr/>
          <p:nvPr/>
        </p:nvSpPr>
        <p:spPr>
          <a:xfrm>
            <a:off x="4996282" y="3993537"/>
            <a:ext cx="3846000" cy="10089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419" sz="1700" u="none" cap="none" strike="noStrike">
                <a:solidFill>
                  <a:schemeClr val="lt1"/>
                </a:solidFill>
                <a:latin typeface="Ubuntu"/>
                <a:ea typeface="Ubuntu"/>
                <a:cs typeface="Ubuntu"/>
                <a:sym typeface="Ubuntu"/>
              </a:rPr>
              <a:t>Aliados (Partners Clave)</a:t>
            </a:r>
            <a:endParaRPr b="1" i="0" sz="1700" u="none" cap="none" strike="noStrike">
              <a:solidFill>
                <a:schemeClr val="lt1"/>
              </a:solidFill>
              <a:latin typeface="Ubuntu"/>
              <a:ea typeface="Ubuntu"/>
              <a:cs typeface="Ubuntu"/>
              <a:sym typeface="Ubuntu"/>
            </a:endParaRPr>
          </a:p>
          <a:p>
            <a:pPr indent="0" lvl="0" marL="0" marR="0" rtl="0" algn="l">
              <a:lnSpc>
                <a:spcPct val="100000"/>
              </a:lnSpc>
              <a:spcBef>
                <a:spcPts val="1000"/>
              </a:spcBef>
              <a:spcAft>
                <a:spcPts val="0"/>
              </a:spcAft>
              <a:buClr>
                <a:srgbClr val="000000"/>
              </a:buClr>
              <a:buSzPts val="1400"/>
              <a:buFont typeface="Arial"/>
              <a:buNone/>
            </a:pPr>
            <a:r>
              <a:rPr b="0" i="0" lang="es-419" sz="1400" u="none" cap="none" strike="noStrike">
                <a:solidFill>
                  <a:schemeClr val="lt1"/>
                </a:solidFill>
                <a:latin typeface="Ubuntu"/>
                <a:ea typeface="Ubuntu"/>
                <a:cs typeface="Ubuntu"/>
                <a:sym typeface="Ubuntu"/>
              </a:rPr>
              <a:t>El cliente (Aihnoa Cafetería)</a:t>
            </a:r>
            <a:endParaRPr b="0" i="0" sz="1400" u="none" cap="none" strike="noStrike">
              <a:solidFill>
                <a:schemeClr val="lt1"/>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p:nvPr/>
        </p:nvSpPr>
        <p:spPr>
          <a:xfrm>
            <a:off x="228950" y="280800"/>
            <a:ext cx="3105600" cy="1908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Actividades Clave</a:t>
            </a:r>
            <a:endParaRPr b="1" i="0" sz="14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Diseño,planeación, análisis, desarrollo,</a:t>
            </a:r>
            <a:endParaRPr b="0" i="0" sz="14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documentación, </a:t>
            </a:r>
            <a:endParaRPr b="0" i="0" sz="1400" u="none" cap="none" strike="noStrike">
              <a:solidFill>
                <a:srgbClr val="000000"/>
              </a:solidFill>
              <a:latin typeface="Ubuntu"/>
              <a:ea typeface="Ubuntu"/>
              <a:cs typeface="Ubuntu"/>
              <a:sym typeface="Ubuntu"/>
            </a:endParaRPr>
          </a:p>
        </p:txBody>
      </p:sp>
      <p:sp>
        <p:nvSpPr>
          <p:cNvPr id="161" name="Google Shape;161;p15"/>
          <p:cNvSpPr/>
          <p:nvPr/>
        </p:nvSpPr>
        <p:spPr>
          <a:xfrm>
            <a:off x="3810250" y="280800"/>
            <a:ext cx="4952400" cy="1846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Recursos clave</a:t>
            </a:r>
            <a:endParaRPr b="1" i="0" sz="14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Computaesarrollo de Google y Apple.</a:t>
            </a:r>
            <a:endParaRPr b="0" i="0" sz="1400" u="none" cap="none" strike="noStrike">
              <a:solidFill>
                <a:srgbClr val="000000"/>
              </a:solidFill>
              <a:latin typeface="Ubuntu"/>
              <a:ea typeface="Ubuntu"/>
              <a:cs typeface="Ubuntu"/>
              <a:sym typeface="Ubuntu"/>
            </a:endParaRPr>
          </a:p>
        </p:txBody>
      </p:sp>
      <p:sp>
        <p:nvSpPr>
          <p:cNvPr id="162" name="Google Shape;162;p15"/>
          <p:cNvSpPr/>
          <p:nvPr/>
        </p:nvSpPr>
        <p:spPr>
          <a:xfrm>
            <a:off x="228950" y="2592000"/>
            <a:ext cx="3118500" cy="2103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Ubuntu"/>
              <a:ea typeface="Ubuntu"/>
              <a:cs typeface="Ubuntu"/>
              <a:sym typeface="Ubuntu"/>
            </a:endParaRPr>
          </a:p>
        </p:txBody>
      </p:sp>
      <p:sp>
        <p:nvSpPr>
          <p:cNvPr id="163" name="Google Shape;163;p15"/>
          <p:cNvSpPr/>
          <p:nvPr/>
        </p:nvSpPr>
        <p:spPr>
          <a:xfrm>
            <a:off x="3810238" y="2592000"/>
            <a:ext cx="4935300" cy="2118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Ubuntu"/>
              <a:ea typeface="Ubuntu"/>
              <a:cs typeface="Ubuntu"/>
              <a:sym typeface="Ubuntu"/>
            </a:endParaRPr>
          </a:p>
        </p:txBody>
      </p:sp>
      <p:sp>
        <p:nvSpPr>
          <p:cNvPr id="164" name="Google Shape;164;p15"/>
          <p:cNvSpPr/>
          <p:nvPr/>
        </p:nvSpPr>
        <p:spPr>
          <a:xfrm>
            <a:off x="381343" y="2758278"/>
            <a:ext cx="3118500" cy="2103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419" sz="1700" u="none" cap="none" strike="noStrike">
                <a:solidFill>
                  <a:srgbClr val="000000"/>
                </a:solidFill>
                <a:latin typeface="Ubuntu"/>
                <a:ea typeface="Ubuntu"/>
                <a:cs typeface="Ubuntu"/>
                <a:sym typeface="Ubuntu"/>
              </a:rPr>
              <a:t>Estructura de Costos</a:t>
            </a:r>
            <a:endParaRPr b="1" i="0" sz="17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Recursos de cómputo, internet, luz, recursos de investigación para confirmar la viabilidad, base de datos, licencia de publicación de app.</a:t>
            </a:r>
            <a:endParaRPr b="0" i="0" sz="1400" u="none" cap="none" strike="noStrike">
              <a:solidFill>
                <a:srgbClr val="000000"/>
              </a:solidFill>
              <a:latin typeface="Ubuntu"/>
              <a:ea typeface="Ubuntu"/>
              <a:cs typeface="Ubuntu"/>
              <a:sym typeface="Ubuntu"/>
            </a:endParaRPr>
          </a:p>
        </p:txBody>
      </p:sp>
      <p:sp>
        <p:nvSpPr>
          <p:cNvPr id="165" name="Google Shape;165;p15"/>
          <p:cNvSpPr/>
          <p:nvPr/>
        </p:nvSpPr>
        <p:spPr>
          <a:xfrm>
            <a:off x="3962653" y="2744398"/>
            <a:ext cx="4935300" cy="21183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419" sz="1700" u="none" cap="none" strike="noStrike">
                <a:solidFill>
                  <a:schemeClr val="lt1"/>
                </a:solidFill>
                <a:latin typeface="Ubuntu"/>
                <a:ea typeface="Ubuntu"/>
                <a:cs typeface="Ubuntu"/>
                <a:sym typeface="Ubuntu"/>
              </a:rPr>
              <a:t>Flujo de Ingreso</a:t>
            </a:r>
            <a:endParaRPr b="1" i="0" sz="1700" u="none" cap="none" strike="noStrike">
              <a:solidFill>
                <a:schemeClr val="lt1"/>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400"/>
              <a:buFont typeface="Arial"/>
              <a:buNone/>
            </a:pPr>
            <a:r>
              <a:rPr b="0" i="0" lang="es-419" sz="1400" u="none" cap="none" strike="noStrike">
                <a:solidFill>
                  <a:schemeClr val="lt1"/>
                </a:solidFill>
                <a:latin typeface="Ubuntu"/>
                <a:ea typeface="Ubuntu"/>
                <a:cs typeface="Ubuntu"/>
                <a:sym typeface="Ubuntu"/>
              </a:rPr>
              <a:t>Los ingresos provendrían de una comisión atribuida a cada transacción (12%), la cual se realizará vía PayPal, dicha comisión tomaría en cuenta la comisión del banco que realiza la transferencia (3% aprox), dando un total de comisión de 15%.</a:t>
            </a:r>
            <a:endParaRPr b="0" i="0" sz="1400" u="none" cap="none" strike="noStrike">
              <a:solidFill>
                <a:schemeClr val="lt1"/>
              </a:solidFill>
              <a:latin typeface="Ubuntu"/>
              <a:ea typeface="Ubuntu"/>
              <a:cs typeface="Ubuntu"/>
              <a:sym typeface="Ubuntu"/>
            </a:endParaRPr>
          </a:p>
        </p:txBody>
      </p:sp>
      <p:sp>
        <p:nvSpPr>
          <p:cNvPr id="166" name="Google Shape;166;p15"/>
          <p:cNvSpPr/>
          <p:nvPr/>
        </p:nvSpPr>
        <p:spPr>
          <a:xfrm>
            <a:off x="3962647" y="433200"/>
            <a:ext cx="4952400" cy="1846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419" sz="1800" u="none" cap="none" strike="noStrike">
                <a:solidFill>
                  <a:srgbClr val="000000"/>
                </a:solidFill>
                <a:latin typeface="Ubuntu"/>
                <a:ea typeface="Ubuntu"/>
                <a:cs typeface="Ubuntu"/>
                <a:sym typeface="Ubuntu"/>
              </a:rPr>
              <a:t>Recursos Clave</a:t>
            </a:r>
            <a:endParaRPr b="1" i="0" sz="18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Computadoras, celulares, ingenieros de software, internet, luz, área laboral, licencias de desarrollo de Google y Apple, entornos de desarrollo, como lo son: visual studio code, node, etc.</a:t>
            </a:r>
            <a:endParaRPr b="0" i="0" sz="1400" u="none" cap="none" strike="noStrike">
              <a:solidFill>
                <a:srgbClr val="000000"/>
              </a:solidFill>
              <a:latin typeface="Ubuntu"/>
              <a:ea typeface="Ubuntu"/>
              <a:cs typeface="Ubuntu"/>
              <a:sym typeface="Ubuntu"/>
            </a:endParaRPr>
          </a:p>
        </p:txBody>
      </p:sp>
      <p:sp>
        <p:nvSpPr>
          <p:cNvPr id="167" name="Google Shape;167;p15"/>
          <p:cNvSpPr/>
          <p:nvPr/>
        </p:nvSpPr>
        <p:spPr>
          <a:xfrm>
            <a:off x="381353" y="409368"/>
            <a:ext cx="3105600" cy="1908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s-419" sz="1700" u="none" cap="none" strike="noStrike">
                <a:solidFill>
                  <a:srgbClr val="000000"/>
                </a:solidFill>
                <a:latin typeface="Ubuntu"/>
                <a:ea typeface="Ubuntu"/>
                <a:cs typeface="Ubuntu"/>
                <a:sym typeface="Ubuntu"/>
              </a:rPr>
              <a:t>Actividades Clave</a:t>
            </a:r>
            <a:endParaRPr b="1" i="0" sz="17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Toma de requerimientos del cliente, análisis, diseño, planeación, desarrollo, documentación y distribución del sistema.</a:t>
            </a:r>
            <a:endParaRPr b="0" i="0" sz="1400" u="none" cap="none" strike="noStrike">
              <a:solidFill>
                <a:srgbClr val="000000"/>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