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Ubuntu Light"/>
      <p:regular r:id="rId19"/>
      <p:bold r:id="rId20"/>
      <p:italic r:id="rId21"/>
      <p:boldItalic r:id="rId22"/>
    </p:embeddedFont>
    <p:embeddedFont>
      <p:font typeface="Ubuntu Medium"/>
      <p:regular r:id="rId23"/>
      <p:bold r:id="rId24"/>
      <p:italic r:id="rId25"/>
      <p:boldItalic r:id="rId26"/>
    </p:embeddedFont>
    <p:embeddedFont>
      <p:font typeface="Kalam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7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bold.fntdata"/><Relationship Id="rId22" Type="http://schemas.openxmlformats.org/officeDocument/2006/relationships/font" Target="fonts/UbuntuLight-boldItalic.fntdata"/><Relationship Id="rId21" Type="http://schemas.openxmlformats.org/officeDocument/2006/relationships/font" Target="fonts/UbuntuLight-italic.fntdata"/><Relationship Id="rId24" Type="http://schemas.openxmlformats.org/officeDocument/2006/relationships/font" Target="fonts/UbuntuMedium-bold.fntdata"/><Relationship Id="rId23" Type="http://schemas.openxmlformats.org/officeDocument/2006/relationships/font" Target="fonts/Ubuntu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Medium-boldItalic.fntdata"/><Relationship Id="rId25" Type="http://schemas.openxmlformats.org/officeDocument/2006/relationships/font" Target="fonts/UbuntuMedium-italic.fntdata"/><Relationship Id="rId28" Type="http://schemas.openxmlformats.org/officeDocument/2006/relationships/font" Target="fonts/Kalam-bold.fntdata"/><Relationship Id="rId27" Type="http://schemas.openxmlformats.org/officeDocument/2006/relationships/font" Target="fonts/Kala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Ubuntu-regular.fntdata"/><Relationship Id="rId14" Type="http://schemas.openxmlformats.org/officeDocument/2006/relationships/slide" Target="slides/slide9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UbuntuLight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182055" y="-264754"/>
            <a:ext cx="12119745" cy="7432787"/>
            <a:chOff x="-1313038" y="396717"/>
            <a:chExt cx="16159660" cy="9910383"/>
          </a:xfrm>
        </p:grpSpPr>
        <p:sp>
          <p:nvSpPr>
            <p:cNvPr id="14" name="Google Shape;14;p2"/>
            <p:cNvSpPr/>
            <p:nvPr/>
          </p:nvSpPr>
          <p:spPr>
            <a:xfrm>
              <a:off x="-1155600" y="396717"/>
              <a:ext cx="14069424" cy="2212881"/>
            </a:xfrm>
            <a:custGeom>
              <a:rect b="b" l="l" r="r" t="t"/>
              <a:pathLst>
                <a:path extrusionOk="0" h="2212881" w="9571037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674776"/>
                    <a:pt x="3856946" y="707589"/>
                  </a:cubicBezTo>
                  <a:cubicBezTo>
                    <a:pt x="4434795" y="740402"/>
                    <a:pt x="5244575" y="1321972"/>
                    <a:pt x="5895303" y="1361660"/>
                  </a:cubicBezTo>
                  <a:cubicBezTo>
                    <a:pt x="6546031" y="1401348"/>
                    <a:pt x="7220168" y="974345"/>
                    <a:pt x="7761315" y="945720"/>
                  </a:cubicBezTo>
                  <a:cubicBezTo>
                    <a:pt x="8302462" y="917095"/>
                    <a:pt x="8970587" y="1315323"/>
                    <a:pt x="9142186" y="1189908"/>
                  </a:cubicBezTo>
                  <a:cubicBezTo>
                    <a:pt x="9313785" y="1064493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625984" y="396717"/>
              <a:ext cx="8201827" cy="2499165"/>
            </a:xfrm>
            <a:custGeom>
              <a:rect b="b" l="l" r="r" t="t"/>
              <a:pathLst>
                <a:path extrusionOk="0" h="2303378" w="4882040">
                  <a:moveTo>
                    <a:pt x="468465" y="2291962"/>
                  </a:moveTo>
                  <a:cubicBezTo>
                    <a:pt x="765327" y="2415787"/>
                    <a:pt x="1306665" y="1496624"/>
                    <a:pt x="1792440" y="1263262"/>
                  </a:cubicBezTo>
                  <a:cubicBezTo>
                    <a:pt x="2278215" y="1029899"/>
                    <a:pt x="2692547" y="834917"/>
                    <a:pt x="3383115" y="891787"/>
                  </a:cubicBezTo>
                  <a:cubicBezTo>
                    <a:pt x="4073683" y="948657"/>
                    <a:pt x="5208744" y="193039"/>
                    <a:pt x="4792819" y="61277"/>
                  </a:cubicBezTo>
                  <a:cubicBezTo>
                    <a:pt x="4376894" y="-70485"/>
                    <a:pt x="1679728" y="42474"/>
                    <a:pt x="887565" y="101212"/>
                  </a:cubicBezTo>
                  <a:cubicBezTo>
                    <a:pt x="95402" y="159950"/>
                    <a:pt x="76352" y="155187"/>
                    <a:pt x="11265" y="520312"/>
                  </a:cubicBezTo>
                  <a:cubicBezTo>
                    <a:pt x="-53822" y="885437"/>
                    <a:pt x="171603" y="2168137"/>
                    <a:pt x="468465" y="2291962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-1313038" y="4599529"/>
              <a:ext cx="16159660" cy="5707571"/>
              <a:chOff x="-1788051" y="-2715671"/>
              <a:chExt cx="16159660" cy="570757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-1788051" y="-1037705"/>
                <a:ext cx="14270155" cy="1680845"/>
              </a:xfrm>
              <a:custGeom>
                <a:rect b="b" l="l" r="r" t="t"/>
                <a:pathLst>
                  <a:path extrusionOk="0" h="1616197" w="7012361">
                    <a:moveTo>
                      <a:pt x="569888" y="364780"/>
                    </a:moveTo>
                    <a:cubicBezTo>
                      <a:pt x="777848" y="129831"/>
                      <a:pt x="1208050" y="-9865"/>
                      <a:pt x="1693823" y="40938"/>
                    </a:cubicBezTo>
                    <a:cubicBezTo>
                      <a:pt x="2179596" y="91741"/>
                      <a:pt x="2873338" y="676194"/>
                      <a:pt x="3484527" y="669596"/>
                    </a:cubicBezTo>
                    <a:cubicBezTo>
                      <a:pt x="4095716" y="662998"/>
                      <a:pt x="4835492" y="25162"/>
                      <a:pt x="5360956" y="1347"/>
                    </a:cubicBezTo>
                    <a:cubicBezTo>
                      <a:pt x="5886420" y="-22468"/>
                      <a:pt x="6456337" y="274045"/>
                      <a:pt x="6637313" y="526705"/>
                    </a:cubicBezTo>
                    <a:cubicBezTo>
                      <a:pt x="6818289" y="779365"/>
                      <a:pt x="7478688" y="1363318"/>
                      <a:pt x="6446813" y="1517305"/>
                    </a:cubicBezTo>
                    <a:cubicBezTo>
                      <a:pt x="5414938" y="1671293"/>
                      <a:pt x="1417613" y="1642718"/>
                      <a:pt x="446063" y="1450630"/>
                    </a:cubicBezTo>
                    <a:cubicBezTo>
                      <a:pt x="-525487" y="1258543"/>
                      <a:pt x="361928" y="599729"/>
                      <a:pt x="569888" y="364780"/>
                    </a:cubicBezTo>
                    <a:close/>
                  </a:path>
                </a:pathLst>
              </a:cu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flipH="1">
                <a:off x="4078886" y="-532782"/>
                <a:ext cx="8395619" cy="1345739"/>
              </a:xfrm>
              <a:custGeom>
                <a:rect b="b" l="l" r="r" t="t"/>
                <a:pathLst>
                  <a:path extrusionOk="0" h="1172757" w="7069995">
                    <a:moveTo>
                      <a:pt x="641546" y="248504"/>
                    </a:moveTo>
                    <a:cubicBezTo>
                      <a:pt x="908251" y="94526"/>
                      <a:pt x="1247977" y="-38827"/>
                      <a:pt x="1679778" y="10387"/>
                    </a:cubicBezTo>
                    <a:cubicBezTo>
                      <a:pt x="2111579" y="59601"/>
                      <a:pt x="2671963" y="470767"/>
                      <a:pt x="3232353" y="543787"/>
                    </a:cubicBezTo>
                    <a:cubicBezTo>
                      <a:pt x="3792743" y="616808"/>
                      <a:pt x="3891126" y="612132"/>
                      <a:pt x="5042120" y="448510"/>
                    </a:cubicBezTo>
                    <a:cubicBezTo>
                      <a:pt x="6193114" y="284888"/>
                      <a:pt x="7582130" y="948618"/>
                      <a:pt x="6880455" y="1048630"/>
                    </a:cubicBezTo>
                    <a:cubicBezTo>
                      <a:pt x="6178780" y="1148642"/>
                      <a:pt x="1519446" y="1239116"/>
                      <a:pt x="479628" y="1105762"/>
                    </a:cubicBezTo>
                    <a:cubicBezTo>
                      <a:pt x="-560190" y="972408"/>
                      <a:pt x="374841" y="402482"/>
                      <a:pt x="641546" y="248504"/>
                    </a:cubicBezTo>
                    <a:close/>
                  </a:path>
                </a:pathLst>
              </a:custGeom>
              <a:solidFill>
                <a:srgbClr val="23284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Engranajes con relleno sólido" id="19" name="Google Shape;19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flipH="1">
                <a:off x="9409084" y="-1970625"/>
                <a:ext cx="4962525" cy="4962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Google Shape;20;p2"/>
              <p:cNvSpPr/>
              <p:nvPr/>
            </p:nvSpPr>
            <p:spPr>
              <a:xfrm>
                <a:off x="204326" y="-1753769"/>
                <a:ext cx="539700" cy="5397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94332" y="-2501916"/>
                <a:ext cx="179700" cy="1797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1822" y="-2205032"/>
                <a:ext cx="359400" cy="3594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28078" y="-2715671"/>
                <a:ext cx="72000" cy="720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" name="Google Shape;24;p2"/>
          <p:cNvSpPr txBox="1"/>
          <p:nvPr/>
        </p:nvSpPr>
        <p:spPr>
          <a:xfrm>
            <a:off x="7057246" y="49755"/>
            <a:ext cx="2071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 idea una realidad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105458" y="4438364"/>
            <a:ext cx="1755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419" sz="800" u="none" cap="none" strike="noStrike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Av. Valle de Mompani #383-59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419" sz="800" u="none" cap="none" strike="noStrike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Fracc. Valle de Santiago C.P. 76116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419" sz="800" u="none" cap="none" strike="noStrike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+52 (442) 439-2997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 b="29451" l="0" r="0" t="0"/>
          <a:stretch/>
        </p:blipFill>
        <p:spPr>
          <a:xfrm>
            <a:off x="105458" y="-431274"/>
            <a:ext cx="1785938" cy="1259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granajes con relleno sólido" id="27" name="Google Shape;2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215559" y="3446393"/>
            <a:ext cx="3721418" cy="3721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2" name="Google Shape;32;p3"/>
          <p:cNvSpPr/>
          <p:nvPr/>
        </p:nvSpPr>
        <p:spPr>
          <a:xfrm rot="-5400000">
            <a:off x="-2353660" y="2133899"/>
            <a:ext cx="6416939" cy="1659661"/>
          </a:xfrm>
          <a:custGeom>
            <a:rect b="b" l="l" r="r" t="t"/>
            <a:pathLst>
              <a:path extrusionOk="0" h="2212881" w="9506576">
                <a:moveTo>
                  <a:pt x="913732" y="2193482"/>
                </a:moveTo>
                <a:cubicBezTo>
                  <a:pt x="1224883" y="2356995"/>
                  <a:pt x="1966252" y="1441007"/>
                  <a:pt x="2428211" y="1164782"/>
                </a:cubicBezTo>
                <a:cubicBezTo>
                  <a:pt x="2890170" y="888557"/>
                  <a:pt x="3279097" y="717111"/>
                  <a:pt x="3856946" y="707589"/>
                </a:cubicBezTo>
                <a:cubicBezTo>
                  <a:pt x="4434795" y="698068"/>
                  <a:pt x="5246014" y="1112416"/>
                  <a:pt x="5895303" y="1107653"/>
                </a:cubicBezTo>
                <a:cubicBezTo>
                  <a:pt x="6544592" y="1102890"/>
                  <a:pt x="7270081" y="707595"/>
                  <a:pt x="7752680" y="679013"/>
                </a:cubicBezTo>
                <a:cubicBezTo>
                  <a:pt x="8235279" y="650431"/>
                  <a:pt x="8789319" y="1188595"/>
                  <a:pt x="8962357" y="1107632"/>
                </a:cubicBezTo>
                <a:cubicBezTo>
                  <a:pt x="9135395" y="1026669"/>
                  <a:pt x="10191082" y="347219"/>
                  <a:pt x="8790907" y="193232"/>
                </a:cubicBezTo>
                <a:cubicBezTo>
                  <a:pt x="7390732" y="39245"/>
                  <a:pt x="1870994" y="-146493"/>
                  <a:pt x="561307" y="183707"/>
                </a:cubicBezTo>
                <a:cubicBezTo>
                  <a:pt x="-748380" y="513907"/>
                  <a:pt x="602581" y="2029970"/>
                  <a:pt x="913732" y="2193482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5400000">
            <a:off x="-2795647" y="2070531"/>
            <a:ext cx="6292296" cy="1008571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granajes con relleno sólido" id="34" name="Google Shape;3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180920" y="73819"/>
            <a:ext cx="7803610" cy="78036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granajes con relleno sólido" id="35" name="Google Shape;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180920" y="102394"/>
            <a:ext cx="7803000" cy="78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4">
            <a:alphaModFix/>
          </a:blip>
          <a:srcRect b="29451" l="0" r="0" t="0"/>
          <a:stretch/>
        </p:blipFill>
        <p:spPr>
          <a:xfrm>
            <a:off x="881063" y="-440799"/>
            <a:ext cx="1909261" cy="134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>
  <p:cSld name="Contenido con títul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-1182055" y="-264754"/>
            <a:ext cx="12119745" cy="7432787"/>
            <a:chOff x="-1313038" y="396717"/>
            <a:chExt cx="16159660" cy="9910383"/>
          </a:xfrm>
        </p:grpSpPr>
        <p:sp>
          <p:nvSpPr>
            <p:cNvPr id="42" name="Google Shape;42;p4"/>
            <p:cNvSpPr/>
            <p:nvPr/>
          </p:nvSpPr>
          <p:spPr>
            <a:xfrm>
              <a:off x="-1155600" y="396717"/>
              <a:ext cx="14069424" cy="2212881"/>
            </a:xfrm>
            <a:custGeom>
              <a:rect b="b" l="l" r="r" t="t"/>
              <a:pathLst>
                <a:path extrusionOk="0" h="2212881" w="9571037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674776"/>
                    <a:pt x="3856946" y="707589"/>
                  </a:cubicBezTo>
                  <a:cubicBezTo>
                    <a:pt x="4434795" y="740402"/>
                    <a:pt x="5244575" y="1321972"/>
                    <a:pt x="5895303" y="1361660"/>
                  </a:cubicBezTo>
                  <a:cubicBezTo>
                    <a:pt x="6546031" y="1401348"/>
                    <a:pt x="7220168" y="974345"/>
                    <a:pt x="7761315" y="945720"/>
                  </a:cubicBezTo>
                  <a:cubicBezTo>
                    <a:pt x="8302462" y="917095"/>
                    <a:pt x="8970587" y="1315323"/>
                    <a:pt x="9142186" y="1189908"/>
                  </a:cubicBezTo>
                  <a:cubicBezTo>
                    <a:pt x="9313785" y="1064493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-625984" y="396717"/>
              <a:ext cx="8201827" cy="2499165"/>
            </a:xfrm>
            <a:custGeom>
              <a:rect b="b" l="l" r="r" t="t"/>
              <a:pathLst>
                <a:path extrusionOk="0" h="2303378" w="4882040">
                  <a:moveTo>
                    <a:pt x="468465" y="2291962"/>
                  </a:moveTo>
                  <a:cubicBezTo>
                    <a:pt x="765327" y="2415787"/>
                    <a:pt x="1306665" y="1496624"/>
                    <a:pt x="1792440" y="1263262"/>
                  </a:cubicBezTo>
                  <a:cubicBezTo>
                    <a:pt x="2278215" y="1029899"/>
                    <a:pt x="2692547" y="834917"/>
                    <a:pt x="3383115" y="891787"/>
                  </a:cubicBezTo>
                  <a:cubicBezTo>
                    <a:pt x="4073683" y="948657"/>
                    <a:pt x="5208744" y="193039"/>
                    <a:pt x="4792819" y="61277"/>
                  </a:cubicBezTo>
                  <a:cubicBezTo>
                    <a:pt x="4376894" y="-70485"/>
                    <a:pt x="1679728" y="42474"/>
                    <a:pt x="887565" y="101212"/>
                  </a:cubicBezTo>
                  <a:cubicBezTo>
                    <a:pt x="95402" y="159950"/>
                    <a:pt x="76352" y="155187"/>
                    <a:pt x="11265" y="520312"/>
                  </a:cubicBezTo>
                  <a:cubicBezTo>
                    <a:pt x="-53822" y="885437"/>
                    <a:pt x="171603" y="2168137"/>
                    <a:pt x="468465" y="2291962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" name="Google Shape;44;p4"/>
            <p:cNvGrpSpPr/>
            <p:nvPr/>
          </p:nvGrpSpPr>
          <p:grpSpPr>
            <a:xfrm>
              <a:off x="-1313038" y="4599529"/>
              <a:ext cx="16159660" cy="5707571"/>
              <a:chOff x="-1788051" y="-2715671"/>
              <a:chExt cx="16159660" cy="5707571"/>
            </a:xfrm>
          </p:grpSpPr>
          <p:sp>
            <p:nvSpPr>
              <p:cNvPr id="45" name="Google Shape;45;p4"/>
              <p:cNvSpPr/>
              <p:nvPr/>
            </p:nvSpPr>
            <p:spPr>
              <a:xfrm>
                <a:off x="-1788051" y="-1037705"/>
                <a:ext cx="14270155" cy="1680845"/>
              </a:xfrm>
              <a:custGeom>
                <a:rect b="b" l="l" r="r" t="t"/>
                <a:pathLst>
                  <a:path extrusionOk="0" h="1616197" w="7012361">
                    <a:moveTo>
                      <a:pt x="569888" y="364780"/>
                    </a:moveTo>
                    <a:cubicBezTo>
                      <a:pt x="777848" y="129831"/>
                      <a:pt x="1208050" y="-9865"/>
                      <a:pt x="1693823" y="40938"/>
                    </a:cubicBezTo>
                    <a:cubicBezTo>
                      <a:pt x="2179596" y="91741"/>
                      <a:pt x="2873338" y="676194"/>
                      <a:pt x="3484527" y="669596"/>
                    </a:cubicBezTo>
                    <a:cubicBezTo>
                      <a:pt x="4095716" y="662998"/>
                      <a:pt x="4835492" y="25162"/>
                      <a:pt x="5360956" y="1347"/>
                    </a:cubicBezTo>
                    <a:cubicBezTo>
                      <a:pt x="5886420" y="-22468"/>
                      <a:pt x="6456337" y="274045"/>
                      <a:pt x="6637313" y="526705"/>
                    </a:cubicBezTo>
                    <a:cubicBezTo>
                      <a:pt x="6818289" y="779365"/>
                      <a:pt x="7478688" y="1363318"/>
                      <a:pt x="6446813" y="1517305"/>
                    </a:cubicBezTo>
                    <a:cubicBezTo>
                      <a:pt x="5414938" y="1671293"/>
                      <a:pt x="1417613" y="1642718"/>
                      <a:pt x="446063" y="1450630"/>
                    </a:cubicBezTo>
                    <a:cubicBezTo>
                      <a:pt x="-525487" y="1258543"/>
                      <a:pt x="361928" y="599729"/>
                      <a:pt x="569888" y="364780"/>
                    </a:cubicBezTo>
                    <a:close/>
                  </a:path>
                </a:pathLst>
              </a:cu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flipH="1">
                <a:off x="4078886" y="-532782"/>
                <a:ext cx="8395619" cy="1345739"/>
              </a:xfrm>
              <a:custGeom>
                <a:rect b="b" l="l" r="r" t="t"/>
                <a:pathLst>
                  <a:path extrusionOk="0" h="1172757" w="7069995">
                    <a:moveTo>
                      <a:pt x="641546" y="248504"/>
                    </a:moveTo>
                    <a:cubicBezTo>
                      <a:pt x="908251" y="94526"/>
                      <a:pt x="1247977" y="-38827"/>
                      <a:pt x="1679778" y="10387"/>
                    </a:cubicBezTo>
                    <a:cubicBezTo>
                      <a:pt x="2111579" y="59601"/>
                      <a:pt x="2671963" y="470767"/>
                      <a:pt x="3232353" y="543787"/>
                    </a:cubicBezTo>
                    <a:cubicBezTo>
                      <a:pt x="3792743" y="616808"/>
                      <a:pt x="3891126" y="612132"/>
                      <a:pt x="5042120" y="448510"/>
                    </a:cubicBezTo>
                    <a:cubicBezTo>
                      <a:pt x="6193114" y="284888"/>
                      <a:pt x="7582130" y="948618"/>
                      <a:pt x="6880455" y="1048630"/>
                    </a:cubicBezTo>
                    <a:cubicBezTo>
                      <a:pt x="6178780" y="1148642"/>
                      <a:pt x="1519446" y="1239116"/>
                      <a:pt x="479628" y="1105762"/>
                    </a:cubicBezTo>
                    <a:cubicBezTo>
                      <a:pt x="-560190" y="972408"/>
                      <a:pt x="374841" y="402482"/>
                      <a:pt x="641546" y="248504"/>
                    </a:cubicBezTo>
                    <a:close/>
                  </a:path>
                </a:pathLst>
              </a:custGeom>
              <a:solidFill>
                <a:srgbClr val="23284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Engranajes con relleno sólido" id="47" name="Google Shape;47;p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flipH="1">
                <a:off x="9409084" y="-1970625"/>
                <a:ext cx="4962525" cy="4962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" name="Google Shape;48;p4"/>
              <p:cNvSpPr/>
              <p:nvPr/>
            </p:nvSpPr>
            <p:spPr>
              <a:xfrm>
                <a:off x="204326" y="-1753769"/>
                <a:ext cx="539700" cy="5397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394332" y="-2501916"/>
                <a:ext cx="179700" cy="1797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822" y="-2205032"/>
                <a:ext cx="359400" cy="3594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228078" y="-2715671"/>
                <a:ext cx="72000" cy="720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Engranajes con relleno sólido" id="52" name="Google Shape;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215559" y="3446393"/>
            <a:ext cx="3721418" cy="372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4"/>
          <p:cNvPicPr preferRelativeResize="0"/>
          <p:nvPr/>
        </p:nvPicPr>
        <p:blipFill rotWithShape="1">
          <a:blip r:embed="rId4">
            <a:alphaModFix/>
          </a:blip>
          <a:srcRect b="29451" l="0" r="0" t="0"/>
          <a:stretch/>
        </p:blipFill>
        <p:spPr>
          <a:xfrm>
            <a:off x="105458" y="-431274"/>
            <a:ext cx="1785938" cy="12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-1182055" y="-264754"/>
            <a:ext cx="12119745" cy="7432787"/>
            <a:chOff x="-1313038" y="396717"/>
            <a:chExt cx="16159660" cy="9910383"/>
          </a:xfrm>
        </p:grpSpPr>
        <p:sp>
          <p:nvSpPr>
            <p:cNvPr id="59" name="Google Shape;59;p5"/>
            <p:cNvSpPr/>
            <p:nvPr/>
          </p:nvSpPr>
          <p:spPr>
            <a:xfrm>
              <a:off x="-1155600" y="396717"/>
              <a:ext cx="13974667" cy="2212881"/>
            </a:xfrm>
            <a:custGeom>
              <a:rect b="b" l="l" r="r" t="t"/>
              <a:pathLst>
                <a:path extrusionOk="0" h="2212881" w="9506576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717111"/>
                    <a:pt x="3856946" y="707589"/>
                  </a:cubicBezTo>
                  <a:cubicBezTo>
                    <a:pt x="4434795" y="698068"/>
                    <a:pt x="5246014" y="1112416"/>
                    <a:pt x="5895303" y="1107653"/>
                  </a:cubicBezTo>
                  <a:cubicBezTo>
                    <a:pt x="6544592" y="1102890"/>
                    <a:pt x="7270081" y="707595"/>
                    <a:pt x="7752680" y="679013"/>
                  </a:cubicBezTo>
                  <a:cubicBezTo>
                    <a:pt x="8235279" y="650431"/>
                    <a:pt x="8789319" y="1188595"/>
                    <a:pt x="8962357" y="1107632"/>
                  </a:cubicBezTo>
                  <a:cubicBezTo>
                    <a:pt x="9135395" y="1026669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5"/>
            <p:cNvGrpSpPr/>
            <p:nvPr/>
          </p:nvGrpSpPr>
          <p:grpSpPr>
            <a:xfrm>
              <a:off x="-1313038" y="4599529"/>
              <a:ext cx="16159660" cy="5707571"/>
              <a:chOff x="-1788051" y="-2715671"/>
              <a:chExt cx="16159660" cy="5707571"/>
            </a:xfrm>
          </p:grpSpPr>
          <p:sp>
            <p:nvSpPr>
              <p:cNvPr id="61" name="Google Shape;61;p5"/>
              <p:cNvSpPr/>
              <p:nvPr/>
            </p:nvSpPr>
            <p:spPr>
              <a:xfrm>
                <a:off x="-1788051" y="-1037705"/>
                <a:ext cx="14270155" cy="1680845"/>
              </a:xfrm>
              <a:custGeom>
                <a:rect b="b" l="l" r="r" t="t"/>
                <a:pathLst>
                  <a:path extrusionOk="0" h="1616197" w="7012361">
                    <a:moveTo>
                      <a:pt x="569888" y="364780"/>
                    </a:moveTo>
                    <a:cubicBezTo>
                      <a:pt x="777848" y="129831"/>
                      <a:pt x="1208050" y="-9865"/>
                      <a:pt x="1693823" y="40938"/>
                    </a:cubicBezTo>
                    <a:cubicBezTo>
                      <a:pt x="2179596" y="91741"/>
                      <a:pt x="2873338" y="676194"/>
                      <a:pt x="3484527" y="669596"/>
                    </a:cubicBezTo>
                    <a:cubicBezTo>
                      <a:pt x="4095716" y="662998"/>
                      <a:pt x="4835492" y="25162"/>
                      <a:pt x="5360956" y="1347"/>
                    </a:cubicBezTo>
                    <a:cubicBezTo>
                      <a:pt x="5886420" y="-22468"/>
                      <a:pt x="6456337" y="274045"/>
                      <a:pt x="6637313" y="526705"/>
                    </a:cubicBezTo>
                    <a:cubicBezTo>
                      <a:pt x="6818289" y="779365"/>
                      <a:pt x="7478688" y="1363318"/>
                      <a:pt x="6446813" y="1517305"/>
                    </a:cubicBezTo>
                    <a:cubicBezTo>
                      <a:pt x="5414938" y="1671293"/>
                      <a:pt x="1417613" y="1642718"/>
                      <a:pt x="446063" y="1450630"/>
                    </a:cubicBezTo>
                    <a:cubicBezTo>
                      <a:pt x="-525487" y="1258543"/>
                      <a:pt x="361928" y="599729"/>
                      <a:pt x="569888" y="364780"/>
                    </a:cubicBezTo>
                    <a:close/>
                  </a:path>
                </a:pathLst>
              </a:cu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Engranajes con relleno sólido" id="62" name="Google Shape;62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flipH="1">
                <a:off x="9409084" y="-1970625"/>
                <a:ext cx="4962525" cy="4962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Google Shape;63;p5"/>
              <p:cNvSpPr/>
              <p:nvPr/>
            </p:nvSpPr>
            <p:spPr>
              <a:xfrm>
                <a:off x="204326" y="-1753769"/>
                <a:ext cx="539700" cy="5397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394332" y="-2501916"/>
                <a:ext cx="179700" cy="1797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61822" y="-2205032"/>
                <a:ext cx="359400" cy="3594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228078" y="-2715671"/>
                <a:ext cx="72000" cy="720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71" y="64222"/>
            <a:ext cx="916654" cy="9166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granajes con relleno sólido" id="68" name="Google Shape;6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215559" y="3446393"/>
            <a:ext cx="3721418" cy="3721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3" name="Google Shape;73;p6"/>
          <p:cNvSpPr/>
          <p:nvPr/>
        </p:nvSpPr>
        <p:spPr>
          <a:xfrm rot="-5400000">
            <a:off x="-2353660" y="2133899"/>
            <a:ext cx="6416939" cy="1659661"/>
          </a:xfrm>
          <a:custGeom>
            <a:rect b="b" l="l" r="r" t="t"/>
            <a:pathLst>
              <a:path extrusionOk="0" h="2212881" w="9506576">
                <a:moveTo>
                  <a:pt x="913732" y="2193482"/>
                </a:moveTo>
                <a:cubicBezTo>
                  <a:pt x="1224883" y="2356995"/>
                  <a:pt x="1966252" y="1441007"/>
                  <a:pt x="2428211" y="1164782"/>
                </a:cubicBezTo>
                <a:cubicBezTo>
                  <a:pt x="2890170" y="888557"/>
                  <a:pt x="3279097" y="717111"/>
                  <a:pt x="3856946" y="707589"/>
                </a:cubicBezTo>
                <a:cubicBezTo>
                  <a:pt x="4434795" y="698068"/>
                  <a:pt x="5246014" y="1112416"/>
                  <a:pt x="5895303" y="1107653"/>
                </a:cubicBezTo>
                <a:cubicBezTo>
                  <a:pt x="6544592" y="1102890"/>
                  <a:pt x="7270081" y="707595"/>
                  <a:pt x="7752680" y="679013"/>
                </a:cubicBezTo>
                <a:cubicBezTo>
                  <a:pt x="8235279" y="650431"/>
                  <a:pt x="8789319" y="1188595"/>
                  <a:pt x="8962357" y="1107632"/>
                </a:cubicBezTo>
                <a:cubicBezTo>
                  <a:pt x="9135395" y="1026669"/>
                  <a:pt x="10191082" y="347219"/>
                  <a:pt x="8790907" y="193232"/>
                </a:cubicBezTo>
                <a:cubicBezTo>
                  <a:pt x="7390732" y="39245"/>
                  <a:pt x="1870994" y="-146493"/>
                  <a:pt x="561307" y="183707"/>
                </a:cubicBezTo>
                <a:cubicBezTo>
                  <a:pt x="-748380" y="513907"/>
                  <a:pt x="602581" y="2029970"/>
                  <a:pt x="913732" y="2193482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6"/>
          <p:cNvSpPr/>
          <p:nvPr/>
        </p:nvSpPr>
        <p:spPr>
          <a:xfrm rot="5400000">
            <a:off x="-2795647" y="2064399"/>
            <a:ext cx="6292296" cy="1008571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6"/>
          <p:cNvSpPr/>
          <p:nvPr/>
        </p:nvSpPr>
        <p:spPr>
          <a:xfrm rot="5400000">
            <a:off x="5306856" y="1897428"/>
            <a:ext cx="6416939" cy="1659661"/>
          </a:xfrm>
          <a:custGeom>
            <a:rect b="b" l="l" r="r" t="t"/>
            <a:pathLst>
              <a:path extrusionOk="0" h="2212881" w="9506576">
                <a:moveTo>
                  <a:pt x="913732" y="2193482"/>
                </a:moveTo>
                <a:cubicBezTo>
                  <a:pt x="1224883" y="2356995"/>
                  <a:pt x="1966252" y="1441007"/>
                  <a:pt x="2428211" y="1164782"/>
                </a:cubicBezTo>
                <a:cubicBezTo>
                  <a:pt x="2890170" y="888557"/>
                  <a:pt x="3279097" y="717111"/>
                  <a:pt x="3856946" y="707589"/>
                </a:cubicBezTo>
                <a:cubicBezTo>
                  <a:pt x="4434795" y="698068"/>
                  <a:pt x="5246014" y="1112416"/>
                  <a:pt x="5895303" y="1107653"/>
                </a:cubicBezTo>
                <a:cubicBezTo>
                  <a:pt x="6544592" y="1102890"/>
                  <a:pt x="7270081" y="707595"/>
                  <a:pt x="7752680" y="679013"/>
                </a:cubicBezTo>
                <a:cubicBezTo>
                  <a:pt x="8235279" y="650431"/>
                  <a:pt x="8789319" y="1188595"/>
                  <a:pt x="8962357" y="1107632"/>
                </a:cubicBezTo>
                <a:cubicBezTo>
                  <a:pt x="9135395" y="1026669"/>
                  <a:pt x="10191082" y="347219"/>
                  <a:pt x="8790907" y="193232"/>
                </a:cubicBezTo>
                <a:cubicBezTo>
                  <a:pt x="7390732" y="39245"/>
                  <a:pt x="1870994" y="-146493"/>
                  <a:pt x="561307" y="183707"/>
                </a:cubicBezTo>
                <a:cubicBezTo>
                  <a:pt x="-748380" y="513907"/>
                  <a:pt x="602581" y="2029970"/>
                  <a:pt x="913732" y="2193482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flipH="1" rot="-5400000">
            <a:off x="5695109" y="2160651"/>
            <a:ext cx="6292296" cy="1008571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6"/>
          <p:cNvPicPr preferRelativeResize="0"/>
          <p:nvPr/>
        </p:nvPicPr>
        <p:blipFill rotWithShape="1">
          <a:blip r:embed="rId2">
            <a:alphaModFix/>
          </a:blip>
          <a:srcRect b="29451" l="0" r="0" t="0"/>
          <a:stretch/>
        </p:blipFill>
        <p:spPr>
          <a:xfrm>
            <a:off x="918133" y="-440799"/>
            <a:ext cx="1909261" cy="134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-1182023" y="4117118"/>
            <a:ext cx="10693851" cy="1260634"/>
          </a:xfrm>
          <a:custGeom>
            <a:rect b="b" l="l" r="r" t="t"/>
            <a:pathLst>
              <a:path extrusionOk="0" h="1616197" w="7012361">
                <a:moveTo>
                  <a:pt x="569888" y="364780"/>
                </a:moveTo>
                <a:cubicBezTo>
                  <a:pt x="777848" y="129831"/>
                  <a:pt x="1208050" y="-9865"/>
                  <a:pt x="1693823" y="40938"/>
                </a:cubicBezTo>
                <a:cubicBezTo>
                  <a:pt x="2179596" y="91741"/>
                  <a:pt x="2873338" y="676194"/>
                  <a:pt x="3484527" y="669596"/>
                </a:cubicBezTo>
                <a:cubicBezTo>
                  <a:pt x="4095716" y="662998"/>
                  <a:pt x="4835492" y="25162"/>
                  <a:pt x="5360956" y="1347"/>
                </a:cubicBezTo>
                <a:cubicBezTo>
                  <a:pt x="5886420" y="-22468"/>
                  <a:pt x="6456337" y="274045"/>
                  <a:pt x="6637313" y="526705"/>
                </a:cubicBezTo>
                <a:cubicBezTo>
                  <a:pt x="6818289" y="779365"/>
                  <a:pt x="7478688" y="1363318"/>
                  <a:pt x="6446813" y="1517305"/>
                </a:cubicBezTo>
                <a:cubicBezTo>
                  <a:pt x="5414938" y="1671293"/>
                  <a:pt x="1417613" y="1642718"/>
                  <a:pt x="446063" y="1450630"/>
                </a:cubicBezTo>
                <a:cubicBezTo>
                  <a:pt x="-525487" y="1258543"/>
                  <a:pt x="361928" y="599729"/>
                  <a:pt x="569888" y="364780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 flipH="1">
            <a:off x="3222256" y="4495800"/>
            <a:ext cx="6292296" cy="1008571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312212" y="3580086"/>
            <a:ext cx="404700" cy="404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454712" y="3018992"/>
            <a:ext cx="134700" cy="134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582236" y="3232152"/>
            <a:ext cx="269400" cy="269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717011" y="2852304"/>
            <a:ext cx="54000" cy="540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8074359" y="3638835"/>
            <a:ext cx="404700" cy="404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8526783" y="3038879"/>
            <a:ext cx="134700" cy="134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8380575" y="3314720"/>
            <a:ext cx="269400" cy="269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353576" y="2879303"/>
            <a:ext cx="54000" cy="540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granajes con relleno sólido" id="92" name="Google Shape;9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14799" y="2935855"/>
            <a:ext cx="6717600" cy="67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29451" l="0" r="0" t="0"/>
          <a:stretch/>
        </p:blipFill>
        <p:spPr>
          <a:xfrm>
            <a:off x="105537" y="-472893"/>
            <a:ext cx="1909261" cy="134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>
  <p:cSld name="Imagen con título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>
            <a:off x="-1063976" y="-264754"/>
            <a:ext cx="10578839" cy="5798580"/>
            <a:chOff x="-1155600" y="396717"/>
            <a:chExt cx="14105118" cy="7731440"/>
          </a:xfrm>
        </p:grpSpPr>
        <p:sp>
          <p:nvSpPr>
            <p:cNvPr id="99" name="Google Shape;99;p8"/>
            <p:cNvSpPr/>
            <p:nvPr/>
          </p:nvSpPr>
          <p:spPr>
            <a:xfrm>
              <a:off x="-1155600" y="396717"/>
              <a:ext cx="14069424" cy="2212881"/>
            </a:xfrm>
            <a:custGeom>
              <a:rect b="b" l="l" r="r" t="t"/>
              <a:pathLst>
                <a:path extrusionOk="0" h="2212881" w="9571037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674776"/>
                    <a:pt x="3856946" y="707589"/>
                  </a:cubicBezTo>
                  <a:cubicBezTo>
                    <a:pt x="4434795" y="740402"/>
                    <a:pt x="5244575" y="1321972"/>
                    <a:pt x="5895303" y="1361660"/>
                  </a:cubicBezTo>
                  <a:cubicBezTo>
                    <a:pt x="6546031" y="1401348"/>
                    <a:pt x="7220168" y="974345"/>
                    <a:pt x="7761315" y="945720"/>
                  </a:cubicBezTo>
                  <a:cubicBezTo>
                    <a:pt x="8302462" y="917095"/>
                    <a:pt x="8970587" y="1315323"/>
                    <a:pt x="9142186" y="1189908"/>
                  </a:cubicBezTo>
                  <a:cubicBezTo>
                    <a:pt x="9313785" y="1064493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-625984" y="396717"/>
              <a:ext cx="8201827" cy="2499165"/>
            </a:xfrm>
            <a:custGeom>
              <a:rect b="b" l="l" r="r" t="t"/>
              <a:pathLst>
                <a:path extrusionOk="0" h="2303378" w="4882040">
                  <a:moveTo>
                    <a:pt x="468465" y="2291962"/>
                  </a:moveTo>
                  <a:cubicBezTo>
                    <a:pt x="765327" y="2415787"/>
                    <a:pt x="1306665" y="1496624"/>
                    <a:pt x="1792440" y="1263262"/>
                  </a:cubicBezTo>
                  <a:cubicBezTo>
                    <a:pt x="2278215" y="1029899"/>
                    <a:pt x="2692547" y="834917"/>
                    <a:pt x="3383115" y="891787"/>
                  </a:cubicBezTo>
                  <a:cubicBezTo>
                    <a:pt x="4073683" y="948657"/>
                    <a:pt x="5208744" y="193039"/>
                    <a:pt x="4792819" y="61277"/>
                  </a:cubicBezTo>
                  <a:cubicBezTo>
                    <a:pt x="4376894" y="-70485"/>
                    <a:pt x="1679728" y="42474"/>
                    <a:pt x="887565" y="101212"/>
                  </a:cubicBezTo>
                  <a:cubicBezTo>
                    <a:pt x="95402" y="159950"/>
                    <a:pt x="76352" y="155187"/>
                    <a:pt x="11265" y="520312"/>
                  </a:cubicBezTo>
                  <a:cubicBezTo>
                    <a:pt x="-53822" y="885437"/>
                    <a:pt x="171603" y="2168137"/>
                    <a:pt x="468465" y="2291962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 flipH="1">
              <a:off x="4553899" y="6782418"/>
              <a:ext cx="8395619" cy="1345739"/>
            </a:xfrm>
            <a:custGeom>
              <a:rect b="b" l="l" r="r" t="t"/>
              <a:pathLst>
                <a:path extrusionOk="0" h="1172757" w="7069995">
                  <a:moveTo>
                    <a:pt x="641546" y="248504"/>
                  </a:moveTo>
                  <a:cubicBezTo>
                    <a:pt x="908251" y="94526"/>
                    <a:pt x="1247977" y="-38827"/>
                    <a:pt x="1679778" y="10387"/>
                  </a:cubicBezTo>
                  <a:cubicBezTo>
                    <a:pt x="2111579" y="59601"/>
                    <a:pt x="2671963" y="470767"/>
                    <a:pt x="3232353" y="543787"/>
                  </a:cubicBezTo>
                  <a:cubicBezTo>
                    <a:pt x="3792743" y="616808"/>
                    <a:pt x="3891126" y="612132"/>
                    <a:pt x="5042120" y="448510"/>
                  </a:cubicBezTo>
                  <a:cubicBezTo>
                    <a:pt x="6193114" y="284888"/>
                    <a:pt x="7582130" y="948618"/>
                    <a:pt x="6880455" y="1048630"/>
                  </a:cubicBezTo>
                  <a:cubicBezTo>
                    <a:pt x="6178780" y="1148642"/>
                    <a:pt x="1519446" y="1239116"/>
                    <a:pt x="479628" y="1105762"/>
                  </a:cubicBezTo>
                  <a:cubicBezTo>
                    <a:pt x="-560190" y="972408"/>
                    <a:pt x="374841" y="402482"/>
                    <a:pt x="641546" y="248504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Engranajes con relleno sólido" id="102" name="Google Shape;10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2730442">
            <a:off x="7135966" y="-2313709"/>
            <a:ext cx="3721418" cy="37214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granajes con relleno sólido" id="103" name="Google Shape;10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221080">
            <a:off x="-2007027" y="3428269"/>
            <a:ext cx="3721418" cy="372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b="29451" l="0" r="0" t="0"/>
          <a:stretch/>
        </p:blipFill>
        <p:spPr>
          <a:xfrm>
            <a:off x="105458" y="-431274"/>
            <a:ext cx="1785938" cy="12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-666749" y="-264763"/>
            <a:ext cx="6151370" cy="1871495"/>
          </a:xfrm>
          <a:custGeom>
            <a:rect b="b" l="l" r="r" t="t"/>
            <a:pathLst>
              <a:path extrusionOk="0" h="2303378" w="4882040">
                <a:moveTo>
                  <a:pt x="468465" y="2291962"/>
                </a:moveTo>
                <a:cubicBezTo>
                  <a:pt x="765327" y="2415787"/>
                  <a:pt x="1306665" y="1496624"/>
                  <a:pt x="1792440" y="1263262"/>
                </a:cubicBezTo>
                <a:cubicBezTo>
                  <a:pt x="2278215" y="1029899"/>
                  <a:pt x="2692547" y="834917"/>
                  <a:pt x="3383115" y="891787"/>
                </a:cubicBezTo>
                <a:cubicBezTo>
                  <a:pt x="4073683" y="948657"/>
                  <a:pt x="5208744" y="193039"/>
                  <a:pt x="4792819" y="61277"/>
                </a:cubicBezTo>
                <a:cubicBezTo>
                  <a:pt x="4376894" y="-70485"/>
                  <a:pt x="1679728" y="42474"/>
                  <a:pt x="887565" y="101212"/>
                </a:cubicBezTo>
                <a:cubicBezTo>
                  <a:pt x="95402" y="159950"/>
                  <a:pt x="76352" y="155187"/>
                  <a:pt x="11265" y="520312"/>
                </a:cubicBezTo>
                <a:cubicBezTo>
                  <a:pt x="-53822" y="885437"/>
                  <a:pt x="171603" y="2168137"/>
                  <a:pt x="468465" y="2291962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 flipH="1">
            <a:off x="3222256" y="4524375"/>
            <a:ext cx="6292296" cy="1008571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granajes con relleno sólido" id="111" name="Google Shape;11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215560" y="3446024"/>
            <a:ext cx="3721774" cy="372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9"/>
          <p:cNvSpPr/>
          <p:nvPr/>
        </p:nvSpPr>
        <p:spPr>
          <a:xfrm>
            <a:off x="8420775" y="3224495"/>
            <a:ext cx="404700" cy="404700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8563275" y="2663401"/>
            <a:ext cx="134700" cy="134700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8313901" y="2886057"/>
            <a:ext cx="269400" cy="269700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8438589" y="2503089"/>
            <a:ext cx="54000" cy="54000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granajes con relleno sólido"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215559" y="3446393"/>
            <a:ext cx="3721418" cy="372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4">
            <a:alphaModFix/>
          </a:blip>
          <a:srcRect b="29451" l="0" r="0" t="0"/>
          <a:stretch/>
        </p:blipFill>
        <p:spPr>
          <a:xfrm>
            <a:off x="124508" y="-450324"/>
            <a:ext cx="1785938" cy="12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bg>
      <p:bgPr>
        <a:blipFill>
          <a:blip r:embed="rId2">
            <a:alphaModFix amt="20000"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8.xml"/><Relationship Id="rId4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/>
        </p:nvSpPr>
        <p:spPr>
          <a:xfrm>
            <a:off x="1797000" y="680300"/>
            <a:ext cx="55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419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Devs_lutions</a:t>
            </a:r>
            <a:endParaRPr b="1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1797000" y="1283338"/>
            <a:ext cx="55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419" sz="1800" u="none" cap="none" strike="noStrike">
                <a:solidFill>
                  <a:srgbClr val="000000"/>
                </a:solidFill>
                <a:latin typeface="Kalam"/>
                <a:ea typeface="Kalam"/>
                <a:cs typeface="Kalam"/>
                <a:sym typeface="Kalam"/>
              </a:rPr>
              <a:t>Tu idea una realidad</a:t>
            </a:r>
            <a:endParaRPr b="0" i="1" sz="1800" u="none" cap="none" strike="noStrike">
              <a:solidFill>
                <a:srgbClr val="000000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pic>
        <p:nvPicPr>
          <p:cNvPr id="132" name="Google Shape;1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0" y="1741521"/>
            <a:ext cx="646500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2"/>
          <p:cNvSpPr txBox="1"/>
          <p:nvPr/>
        </p:nvSpPr>
        <p:spPr>
          <a:xfrm>
            <a:off x="1797000" y="2388025"/>
            <a:ext cx="555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rPr>
              <a:t>&lt;Requerimientos del Sistema&gt;</a:t>
            </a:r>
            <a:endParaRPr b="0" i="0" sz="2200" u="none" cap="none" strike="noStrike">
              <a:solidFill>
                <a:srgbClr val="000000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34" name="Google Shape;134;p12"/>
          <p:cNvSpPr txBox="1"/>
          <p:nvPr/>
        </p:nvSpPr>
        <p:spPr>
          <a:xfrm>
            <a:off x="1797000" y="2911225"/>
            <a:ext cx="555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</a:pPr>
            <a:r>
              <a:rPr b="0" i="0" lang="es-419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García Vargas Michell Alejandro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</a:pPr>
            <a:r>
              <a:rPr b="0" i="0" lang="es-419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Velázquez Campos Leonardo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</a:pPr>
            <a:r>
              <a:rPr b="0" i="0" lang="es-419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Flores Espinoza Luis Eduardo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</a:pPr>
            <a:r>
              <a:rPr b="0" i="0" lang="es-419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Mendieta Robledo Carlos Abraham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1797000" y="3957925"/>
            <a:ext cx="55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Fecha: Lunes 26 de septiembre de 2022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/>
        </p:nvSpPr>
        <p:spPr>
          <a:xfrm>
            <a:off x="1706950" y="1264350"/>
            <a:ext cx="257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419" sz="2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Contenidos:</a:t>
            </a:r>
            <a:endParaRPr b="1" i="0" sz="28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2195700" y="1879950"/>
            <a:ext cx="4752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Light"/>
              <a:buChar char="●"/>
            </a:pPr>
            <a:r>
              <a:rPr b="0" i="0" lang="es-419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Especificaciones del Cliente</a:t>
            </a:r>
            <a:endParaRPr b="0" i="0" sz="2200" u="none" cap="none" strike="noStrike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Light"/>
              <a:buChar char="●"/>
            </a:pPr>
            <a:r>
              <a:rPr b="0" i="0" lang="es-419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Requerimientos Funcionales</a:t>
            </a:r>
            <a:endParaRPr b="0" i="0" sz="2200" u="none" cap="none" strike="noStrike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Light"/>
              <a:buChar char="●"/>
            </a:pPr>
            <a:r>
              <a:rPr b="0" i="0" lang="es-419" sz="22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Requerimientos no Funcionales</a:t>
            </a:r>
            <a:endParaRPr b="0" i="0" sz="2200" u="none" cap="none" strike="noStrike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Light"/>
              <a:buChar char="●"/>
            </a:pPr>
            <a:r>
              <a:rPr b="0" i="0" lang="es-419" sz="2200" u="none" cap="none" strike="noStrike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action="ppaction://hlinksldjump" r:id="rId3"/>
              </a:rPr>
              <a:t>Conclusión Individual</a:t>
            </a:r>
            <a:endParaRPr b="0" i="0" sz="2200" u="none" cap="none" strike="noStrike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Light"/>
              <a:buChar char="●"/>
            </a:pPr>
            <a:r>
              <a:rPr b="0" i="0" lang="es-419" sz="2200" u="none" cap="none" strike="noStrike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action="ppaction://hlinksldjump" r:id="rId4"/>
              </a:rPr>
              <a:t>Conclusión en Equipo</a:t>
            </a:r>
            <a:endParaRPr b="0" i="0" sz="2200" u="none" cap="none" strike="noStrike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/>
          <p:nvPr/>
        </p:nvSpPr>
        <p:spPr>
          <a:xfrm>
            <a:off x="8004250" y="2411775"/>
            <a:ext cx="1139700" cy="13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>
            <a:hlinkClick action="ppaction://hlinksldjump" r:id="rId3"/>
          </p:cNvPr>
          <p:cNvSpPr txBox="1"/>
          <p:nvPr/>
        </p:nvSpPr>
        <p:spPr>
          <a:xfrm>
            <a:off x="1797000" y="852550"/>
            <a:ext cx="555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rPr>
              <a:t>&lt;Especificaciones del Cliente&gt;</a:t>
            </a:r>
            <a:endParaRPr b="0" i="0" sz="2400" u="none" cap="none" strike="noStrike">
              <a:solidFill>
                <a:srgbClr val="000000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697800" y="1487725"/>
            <a:ext cx="7748400" cy="19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Usuario: </a:t>
            </a: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Al abrir una cuenta en la plataforma, el sistema debe dar acceso al menú del restaurante, poder añadir productos al carrito, y finalmente comprarlos, el sistema debe ofrecer al usuario la función de elegir el método de pago preferido, electrónico o por contra entrega, el sistema debe ofrecer la opción de escoger en cual sucursal ordenar y recoger su pedido.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●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Dar acceso al menú que se ofrece del establecimiento.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●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Posibilitar la instalación de la plataforma en la mayoría de dispositivos móviles.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●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Sugerir bebidas.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●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el mapa con la ubicación de los establecimientos.</a:t>
            </a:r>
            <a:endParaRPr b="0" i="0" sz="1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/>
        </p:nvSpPr>
        <p:spPr>
          <a:xfrm>
            <a:off x="1227600" y="1263963"/>
            <a:ext cx="6688800" cy="2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7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Locatario:</a:t>
            </a:r>
            <a:r>
              <a:rPr b="0" i="0" lang="es-419" sz="1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Al abrir una cuenta en la plataforma, el sistema debe dar acceso a determinadas funciones.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●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Agregar menú: permite añadir el menú de su local, así como el nombre, costo, detalles y especificaciones del producto.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●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Método de pago: debe especificar los pagos aceptados, efectivo en contra entrega o electrónico, si es este último debe proporcionar al sistema los datos bancarios para sus pagos.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Ubuntu"/>
              <a:buChar char="●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Ubicación: debe colocar la ubicación de su establecimiento, de contar con diferentes puntos, deberá especificar en cuales es válido el servicio de pickup.</a:t>
            </a:r>
            <a:endParaRPr b="0" i="0" sz="16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2428075" y="566550"/>
            <a:ext cx="416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419" sz="15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&lt;Requerimientos Funcionales&gt;</a:t>
            </a:r>
            <a:endParaRPr b="0" i="0" sz="15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213625" y="1024100"/>
            <a:ext cx="32343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mapa.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ubicación de las sucursales.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pedidos.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precios.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Permitir realizar pedidos.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Permitir ver comida.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Permitir ver bebidas.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Sugerir una bebida con la comida.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Configurar cuenta.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Registrar usuarios.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Registrar nombres de usuario.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Registrar correos electrónicos.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Registrar números telefónicos.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4786225" y="982050"/>
            <a:ext cx="35994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Registrar establecimientos.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formulario de registro.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Permitir compra.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Permitir agregar al carrito.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carrito.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opciones de pago.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monto a pagar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ubicación del establecimiento.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Confirmar pago del usuario.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Realizar pago al establecimiento.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Recibir pago del usuario.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Cobrar comisión para el equipo.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Permitir aceptar o rechazar pedidos.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confirmación de pedidos.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confirmación de órdenes.</a:t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b="0" i="0" lang="es-419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Notificar al usuario de la orden lista.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1697400" y="566550"/>
            <a:ext cx="5749200" cy="4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419" sz="15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&lt;Requerimientos no Funcionales&gt;</a:t>
            </a:r>
            <a:endParaRPr b="1" i="0" sz="15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 Medium"/>
              <a:buChar char="●"/>
            </a:pPr>
            <a:r>
              <a:rPr b="0" i="0" lang="es-419" sz="1200" u="sng" cap="none" strike="noStrike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Disponibilidad</a:t>
            </a:r>
            <a:r>
              <a:rPr b="0" i="0" lang="es-419" sz="1200" u="none" cap="none" strike="noStrike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: Capacidad del software de ser accesible y utilizable por el sistema o los usuarios, autorizados cuando esto se requiera. En este sentido, la aplicación debe estar disponible y activa en cualquier momento que un usuario desee ordenar en alguno de los establecimientos abiertos, no puede fallar, debido a que es necesaria para realizar los pedidos.</a:t>
            </a:r>
            <a:endParaRPr b="0" i="0" sz="1200" u="none" cap="none" strike="noStrike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 Medium"/>
              <a:buChar char="●"/>
            </a:pPr>
            <a:r>
              <a:rPr b="0" i="0" lang="es-419" sz="1200" u="sng" cap="none" strike="noStrike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Usabilidad</a:t>
            </a:r>
            <a:r>
              <a:rPr b="0" i="0" lang="es-419" sz="1200" u="none" cap="none" strike="noStrike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: Capacidad del software de ser entendido, aprendido, y usado en forma fácil y atractiva. En este sentido, la aplicación debe poder contar con una interfaz clara, la cual tenga inputs y outputs destacables, que si tengan impacto en la experiencia de pedidos del cliente, que no lo dejen estancado sin retroalimentación y permitan un flujo natural a la hora de ordenar.</a:t>
            </a:r>
            <a:endParaRPr b="0" i="0" sz="1200" u="none" cap="none" strike="noStrike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 Medium"/>
              <a:buChar char="●"/>
            </a:pPr>
            <a:r>
              <a:rPr b="0" i="0" lang="es-419" sz="1200" u="sng" cap="none" strike="noStrike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Modificabilidad</a:t>
            </a:r>
            <a:r>
              <a:rPr b="0" i="0" lang="es-419" sz="1200" u="none" cap="none" strike="noStrike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: Capacidad del software de aceptar y realizar de manera satisfactoria una modificación, sin desestabilizar al sistema, incluye codificación, diseño y documentación. En este sentido, la aplicación debe permitir agregar nuevos usuarios y establecimientos, sin que los demás dejen de verse o funcionar.</a:t>
            </a:r>
            <a:endParaRPr b="0" i="0" sz="15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/>
        </p:nvSpPr>
        <p:spPr>
          <a:xfrm>
            <a:off x="1697400" y="1197800"/>
            <a:ext cx="57492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 Medium"/>
              <a:buChar char="●"/>
            </a:pPr>
            <a:r>
              <a:rPr b="0" i="0" lang="es-419" sz="1200" u="sng" cap="none" strike="noStrike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Portabilidad</a:t>
            </a:r>
            <a:r>
              <a:rPr b="0" i="0" lang="es-419" sz="1200" u="none" cap="none" strike="noStrike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: Capacidad que tiene el software para ser trasladado de un entorno a otro. En este sentido, la aplicación debe ser capaz de ejecutarse en múltiples modelos de celulares y de sistemas operativos (Android y iOS), además de ser funcional en múltiples versiones de estos sistemas, para la gran cantidad de usuarios con diferentes dispositivos que existen.</a:t>
            </a:r>
            <a:endParaRPr b="0" i="0" sz="1200" u="none" cap="none" strike="noStrike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 Medium"/>
              <a:buChar char="●"/>
            </a:pPr>
            <a:r>
              <a:rPr b="0" i="0" lang="es-419" sz="1200" u="sng" cap="none" strike="noStrike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Seguridad</a:t>
            </a:r>
            <a:r>
              <a:rPr b="0" i="0" lang="es-419" sz="1200" u="none" cap="none" strike="noStrike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: Capacidad del software de no tener altos niveles de riesgo para causar daños a las personas, instituciones, software o entorno. A estos riesgos se les conoce como deficiencias en la funcionalidad. En este sentido, la aplicación al manejar datos sensibles y financieros, debe ser segura, sin permitir que existan brechas de seguridad por donde un agente malicioso desee robar información, o generar un disgusto a algún usuario y/o establecimiento.</a:t>
            </a:r>
            <a:endParaRPr b="0" i="0" sz="15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7784499" y="2161151"/>
            <a:ext cx="994800" cy="192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0" y="2161150"/>
            <a:ext cx="994800" cy="192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1797000" y="166800"/>
            <a:ext cx="555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rPr>
              <a:t>&lt;Conclusiones Individuales&gt;</a:t>
            </a:r>
            <a:endParaRPr b="0" i="0" sz="2200" u="none" cap="none" strike="noStrike">
              <a:solidFill>
                <a:srgbClr val="000000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14400" y="789800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Michell García</a:t>
            </a:r>
            <a:endParaRPr b="1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2527698" y="789800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Luis Flores</a:t>
            </a:r>
            <a:endParaRPr b="1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4740988" y="789788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Leonardo Velázquez</a:t>
            </a:r>
            <a:endParaRPr b="1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6954300" y="789800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Carlos Mendieta</a:t>
            </a:r>
            <a:endParaRPr b="1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314400" y="1093800"/>
            <a:ext cx="1971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Los requerimientos, tanto funcionales o no funcionales de un sistema, son de suma importancia, nos dan un vistazo de la verdadera funcionalidad en un software, y nos apoyan como desarrolladores a saber qué es lo que se debe construir y cómo, por ello, el tener los requerimientos listos, es de gran ayuda para dar los siguientes pasos en el desarrollo de nuestra aplicación.</a:t>
            </a:r>
            <a:endParaRPr b="0" i="0" sz="11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2502150" y="1093800"/>
            <a:ext cx="2069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Los requerimientos funcionales y no funcionales nos ayudan mucho para saber realmente que necesita y requiere el cliente, y poder hacer así un sistema que se adapte a sus necesidades.</a:t>
            </a:r>
            <a:endParaRPr b="0" i="0" sz="11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4741000" y="1093800"/>
            <a:ext cx="19716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El cliente debe especificar cuales son los requerimientos que se necesitan para la elaboración del sistema y la importancia de los mismos, estos permiten  que el desarrollo sea más exacto y viable.</a:t>
            </a:r>
            <a:endParaRPr b="0" i="0" sz="11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6954300" y="1093800"/>
            <a:ext cx="1971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Los requerimientos son necesarios para tener una correcta estructura a la hora de realizar el proyecto, y una buena asertividad con el cliente y dentro del equipo.</a:t>
            </a:r>
            <a:endParaRPr b="0" i="0" sz="1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Al momento de concretar más a fondo la necesidad del proyecto tendremos un mejor margen para predecir y actuar.</a:t>
            </a:r>
            <a:endParaRPr b="0" i="0" sz="11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>
            <a:hlinkClick action="ppaction://hlinksldjump" r:id="rId3"/>
          </p:cNvPr>
          <p:cNvSpPr txBox="1"/>
          <p:nvPr/>
        </p:nvSpPr>
        <p:spPr>
          <a:xfrm>
            <a:off x="1797000" y="475825"/>
            <a:ext cx="55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419" sz="3000" u="none" cap="none" strike="noStrike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rPr>
              <a:t>&lt;Conclusión&gt;</a:t>
            </a:r>
            <a:endParaRPr b="0" i="0" sz="3000" u="none" cap="none" strike="noStrike">
              <a:solidFill>
                <a:srgbClr val="000000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1168500" y="1122325"/>
            <a:ext cx="6807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Para concluir, podemos mencionar que los requerimientos del sistema son una parte íntegra para saber con certeza qué es lo que el desarrollador va a construir dentro del sistema, sin ellos, todo sistema que se necesite fracasaría o el equipo de desarrollo quedaría en malos términos con el cliente, por ello, es que los requerimientos funcionales y no funcionales se deben de platicar y/o discutir claramente con el cliente, antes de empezar a desarrollar todo el producto, y que de esta forma no exista después un problema con el proyecto a desarrollar, tanto en términos de tiempo, dinero, legales, etc.</a:t>
            </a:r>
            <a:endParaRPr b="0" i="0" sz="1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_lution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