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Ubuntu Medium"/>
      <p:regular r:id="rId23"/>
      <p:bold r:id="rId24"/>
      <p:italic r:id="rId25"/>
      <p:boldItalic r:id="rId26"/>
    </p:embeddedFont>
    <p:embeddedFont>
      <p:font typeface="Kala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7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UbuntuMedium-bold.fntdata"/><Relationship Id="rId23" Type="http://schemas.openxmlformats.org/officeDocument/2006/relationships/font" Target="fonts/Ubuntu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Medium-boldItalic.fntdata"/><Relationship Id="rId25" Type="http://schemas.openxmlformats.org/officeDocument/2006/relationships/font" Target="fonts/UbuntuMedium-italic.fntdata"/><Relationship Id="rId28" Type="http://schemas.openxmlformats.org/officeDocument/2006/relationships/font" Target="fonts/Kalam-bold.fntdata"/><Relationship Id="rId27" Type="http://schemas.openxmlformats.org/officeDocument/2006/relationships/font" Target="fonts/Kala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43aad642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43aad642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3ea75f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b3ea75f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3ea75f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b3ea75f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b3ea75f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b3ea75f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3ea75f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b3ea75f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3ea75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3ea75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5f6b7c1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5f6b7c1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43aad64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43aad64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14" name="Google Shape;14;p2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20;p2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24;p2"/>
          <p:cNvSpPr txBox="1"/>
          <p:nvPr/>
        </p:nvSpPr>
        <p:spPr>
          <a:xfrm>
            <a:off x="7057246" y="49755"/>
            <a:ext cx="2071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 idea una realidad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05458" y="4438364"/>
            <a:ext cx="17550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Av. Valle de Mompani #383-59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Fracc. Valle de Santiago C.P. 76116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+52 (442) 439-2997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33" name="Google Shape;33;p3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" name="Google Shape;35;p3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4078886" y="-532782"/>
                <a:ext cx="8395619" cy="1345739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38" name="Google Shape;38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39;p3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Engranajes con relleno sólido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1063976" y="-264754"/>
            <a:ext cx="10578839" cy="5798580"/>
            <a:chOff x="-1155600" y="396717"/>
            <a:chExt cx="14105118" cy="7731440"/>
          </a:xfrm>
        </p:grpSpPr>
        <p:sp>
          <p:nvSpPr>
            <p:cNvPr id="50" name="Google Shape;50;p4"/>
            <p:cNvSpPr/>
            <p:nvPr/>
          </p:nvSpPr>
          <p:spPr>
            <a:xfrm>
              <a:off x="-1155600" y="396717"/>
              <a:ext cx="14069424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625984" y="396717"/>
              <a:ext cx="8201827" cy="2499165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4553899" y="6782418"/>
              <a:ext cx="8395619" cy="1345739"/>
            </a:xfrm>
            <a:custGeom>
              <a:rect b="b" l="l" r="r" t="t"/>
              <a:pathLst>
                <a:path extrusionOk="0" h="1172757" w="7069995">
                  <a:moveTo>
                    <a:pt x="641546" y="248504"/>
                  </a:moveTo>
                  <a:cubicBezTo>
                    <a:pt x="908251" y="94526"/>
                    <a:pt x="1247977" y="-38827"/>
                    <a:pt x="1679778" y="10387"/>
                  </a:cubicBezTo>
                  <a:cubicBezTo>
                    <a:pt x="2111579" y="59601"/>
                    <a:pt x="2671963" y="470767"/>
                    <a:pt x="3232353" y="543787"/>
                  </a:cubicBezTo>
                  <a:cubicBezTo>
                    <a:pt x="3792743" y="616808"/>
                    <a:pt x="3891126" y="612132"/>
                    <a:pt x="5042120" y="448510"/>
                  </a:cubicBezTo>
                  <a:cubicBezTo>
                    <a:pt x="6193114" y="284888"/>
                    <a:pt x="7582130" y="948618"/>
                    <a:pt x="6880455" y="1048630"/>
                  </a:cubicBezTo>
                  <a:cubicBezTo>
                    <a:pt x="6178780" y="1148642"/>
                    <a:pt x="1519446" y="1239116"/>
                    <a:pt x="479628" y="1105762"/>
                  </a:cubicBezTo>
                  <a:cubicBezTo>
                    <a:pt x="-560190" y="972408"/>
                    <a:pt x="374841" y="402482"/>
                    <a:pt x="641546" y="248504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ngranajes con relleno sólido"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2730442">
            <a:off x="7135966" y="-231370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54" name="Google Shape;5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221080">
            <a:off x="-2007027" y="3428269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458" y="-43127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-666749" y="-264763"/>
            <a:ext cx="6151370" cy="1871495"/>
          </a:xfrm>
          <a:custGeom>
            <a:rect b="b" l="l" r="r" t="t"/>
            <a:pathLst>
              <a:path extrusionOk="0" h="2303378" w="4882040">
                <a:moveTo>
                  <a:pt x="468465" y="2291962"/>
                </a:moveTo>
                <a:cubicBezTo>
                  <a:pt x="765327" y="2415787"/>
                  <a:pt x="1306665" y="1496624"/>
                  <a:pt x="1792440" y="1263262"/>
                </a:cubicBezTo>
                <a:cubicBezTo>
                  <a:pt x="2278215" y="1029899"/>
                  <a:pt x="2692547" y="834917"/>
                  <a:pt x="3383115" y="891787"/>
                </a:cubicBezTo>
                <a:cubicBezTo>
                  <a:pt x="4073683" y="948657"/>
                  <a:pt x="5208744" y="193039"/>
                  <a:pt x="4792819" y="61277"/>
                </a:cubicBezTo>
                <a:cubicBezTo>
                  <a:pt x="4376894" y="-70485"/>
                  <a:pt x="1679728" y="42474"/>
                  <a:pt x="887565" y="101212"/>
                </a:cubicBezTo>
                <a:cubicBezTo>
                  <a:pt x="95402" y="159950"/>
                  <a:pt x="76352" y="155187"/>
                  <a:pt x="11265" y="520312"/>
                </a:cubicBezTo>
                <a:cubicBezTo>
                  <a:pt x="-53822" y="885437"/>
                  <a:pt x="171603" y="2168137"/>
                  <a:pt x="468465" y="2291962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flipH="1">
            <a:off x="3222256" y="4524375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2" name="Google Shape;6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215560" y="3446024"/>
            <a:ext cx="3721774" cy="37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/>
          <p:nvPr/>
        </p:nvSpPr>
        <p:spPr>
          <a:xfrm>
            <a:off x="8420775" y="3224495"/>
            <a:ext cx="404700" cy="40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8563275" y="2663401"/>
            <a:ext cx="134700" cy="134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313901" y="2886057"/>
            <a:ext cx="269400" cy="269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438589" y="2503089"/>
            <a:ext cx="54000" cy="540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24508" y="-450324"/>
            <a:ext cx="1785938" cy="12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-1182055" y="-264754"/>
            <a:ext cx="12119745" cy="7432787"/>
            <a:chOff x="-1313038" y="396717"/>
            <a:chExt cx="16159660" cy="9910383"/>
          </a:xfrm>
        </p:grpSpPr>
        <p:sp>
          <p:nvSpPr>
            <p:cNvPr id="74" name="Google Shape;74;p6"/>
            <p:cNvSpPr/>
            <p:nvPr/>
          </p:nvSpPr>
          <p:spPr>
            <a:xfrm>
              <a:off x="-1155600" y="396717"/>
              <a:ext cx="13974667" cy="2212881"/>
            </a:xfrm>
            <a:custGeom>
              <a:rect b="b" l="l" r="r" t="t"/>
              <a:pathLst>
                <a:path extrusionOk="0" h="2212881" w="9506576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717111"/>
                    <a:pt x="3856946" y="707589"/>
                  </a:cubicBezTo>
                  <a:cubicBezTo>
                    <a:pt x="4434795" y="698068"/>
                    <a:pt x="5246014" y="1112416"/>
                    <a:pt x="5895303" y="1107653"/>
                  </a:cubicBezTo>
                  <a:cubicBezTo>
                    <a:pt x="6544592" y="1102890"/>
                    <a:pt x="7270081" y="707595"/>
                    <a:pt x="7752680" y="679013"/>
                  </a:cubicBezTo>
                  <a:cubicBezTo>
                    <a:pt x="8235279" y="650431"/>
                    <a:pt x="8789319" y="1188595"/>
                    <a:pt x="8962357" y="1107632"/>
                  </a:cubicBezTo>
                  <a:cubicBezTo>
                    <a:pt x="9135395" y="1026669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75;p6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-1788051" y="-1037705"/>
                <a:ext cx="14270155" cy="1680845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77" name="Google Shape;77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6"/>
              <p:cNvSpPr/>
              <p:nvPr/>
            </p:nvSpPr>
            <p:spPr>
              <a:xfrm>
                <a:off x="204326" y="-1753769"/>
                <a:ext cx="539700" cy="53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394332" y="-2501916"/>
                <a:ext cx="179700" cy="1797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61822" y="-2205032"/>
                <a:ext cx="359400" cy="3594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1" y="64222"/>
            <a:ext cx="916654" cy="9166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215559" y="3446393"/>
            <a:ext cx="3721418" cy="372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 flipH="1" rot="5400000">
            <a:off x="-2795647" y="207053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90" name="Google Shape;9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180920" y="73819"/>
            <a:ext cx="7803610" cy="7803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180920" y="102394"/>
            <a:ext cx="7803000" cy="78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88106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7" name="Google Shape;97;p8"/>
          <p:cNvSpPr/>
          <p:nvPr/>
        </p:nvSpPr>
        <p:spPr>
          <a:xfrm rot="-5400000">
            <a:off x="-2353660" y="2133899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 rot="5400000">
            <a:off x="-2795647" y="2064399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 rot="5400000">
            <a:off x="5306856" y="1897428"/>
            <a:ext cx="6416939" cy="1659661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flipH="1" rot="-5400000">
            <a:off x="5695109" y="2160651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29451" l="0" r="0" t="0"/>
          <a:stretch/>
        </p:blipFill>
        <p:spPr>
          <a:xfrm>
            <a:off x="918133" y="-440799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-1182023" y="4117118"/>
            <a:ext cx="10693851" cy="1260634"/>
          </a:xfrm>
          <a:custGeom>
            <a:rect b="b" l="l" r="r" t="t"/>
            <a:pathLst>
              <a:path extrusionOk="0" h="1616197" w="7012361">
                <a:moveTo>
                  <a:pt x="569888" y="364780"/>
                </a:moveTo>
                <a:cubicBezTo>
                  <a:pt x="777848" y="129831"/>
                  <a:pt x="1208050" y="-9865"/>
                  <a:pt x="1693823" y="40938"/>
                </a:cubicBezTo>
                <a:cubicBezTo>
                  <a:pt x="2179596" y="91741"/>
                  <a:pt x="2873338" y="676194"/>
                  <a:pt x="3484527" y="669596"/>
                </a:cubicBezTo>
                <a:cubicBezTo>
                  <a:pt x="4095716" y="662998"/>
                  <a:pt x="4835492" y="25162"/>
                  <a:pt x="5360956" y="1347"/>
                </a:cubicBezTo>
                <a:cubicBezTo>
                  <a:pt x="5886420" y="-22468"/>
                  <a:pt x="6456337" y="274045"/>
                  <a:pt x="6637313" y="526705"/>
                </a:cubicBezTo>
                <a:cubicBezTo>
                  <a:pt x="6818289" y="779365"/>
                  <a:pt x="7478688" y="1363318"/>
                  <a:pt x="6446813" y="1517305"/>
                </a:cubicBezTo>
                <a:cubicBezTo>
                  <a:pt x="5414938" y="1671293"/>
                  <a:pt x="1417613" y="1642718"/>
                  <a:pt x="446063" y="1450630"/>
                </a:cubicBezTo>
                <a:cubicBezTo>
                  <a:pt x="-525487" y="1258543"/>
                  <a:pt x="361928" y="599729"/>
                  <a:pt x="569888" y="364780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 flipH="1">
            <a:off x="3222256" y="4495800"/>
            <a:ext cx="6292296" cy="1008571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312212" y="3580086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454712" y="3018992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582236" y="3232152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717011" y="2852304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8074359" y="3638835"/>
            <a:ext cx="404700" cy="40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8526783" y="3038879"/>
            <a:ext cx="134700" cy="134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8380575" y="3314720"/>
            <a:ext cx="269400" cy="26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8353576" y="2879303"/>
            <a:ext cx="54000" cy="540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116" name="Google Shape;1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014799" y="2935855"/>
            <a:ext cx="6717600" cy="6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05537" y="-472893"/>
            <a:ext cx="1909261" cy="134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bg>
      <p:bgPr>
        <a:blipFill>
          <a:blip r:embed="rId2">
            <a:alphaModFix amt="20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/>
        </p:nvSpPr>
        <p:spPr>
          <a:xfrm>
            <a:off x="1797000" y="680300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Ubuntu"/>
                <a:ea typeface="Ubuntu"/>
                <a:cs typeface="Ubuntu"/>
                <a:sym typeface="Ubuntu"/>
              </a:rPr>
              <a:t>Devs_lutions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1797000" y="1283338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latin typeface="Kalam"/>
                <a:ea typeface="Kalam"/>
                <a:cs typeface="Kalam"/>
                <a:sym typeface="Kalam"/>
              </a:rPr>
              <a:t>Tu idea una realidad</a:t>
            </a:r>
            <a:endParaRPr i="1" sz="1800"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id="132" name="Google Shape;1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0" y="1741521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2"/>
          <p:cNvSpPr txBox="1"/>
          <p:nvPr/>
        </p:nvSpPr>
        <p:spPr>
          <a:xfrm>
            <a:off x="1797000" y="2388025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&lt;Functional Points Analysis&gt;</a:t>
            </a:r>
            <a:endParaRPr sz="22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1797000" y="2911225"/>
            <a:ext cx="55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García Vargas Michell Alejandro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Velázquez Campos Leonardo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Flores Espinoza Luis Eduardo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Mendieta Robledo Carlos Abraham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1797000" y="3957925"/>
            <a:ext cx="55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Ubuntu"/>
                <a:ea typeface="Ubuntu"/>
                <a:cs typeface="Ubuntu"/>
                <a:sym typeface="Ubuntu"/>
              </a:rPr>
              <a:t>Fecha: Miercoles 28 de septiembre de 2022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1774200" y="902300"/>
            <a:ext cx="257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latin typeface="Ubuntu"/>
                <a:ea typeface="Ubuntu"/>
                <a:cs typeface="Ubuntu"/>
                <a:sym typeface="Ubuntu"/>
              </a:rPr>
              <a:t>Contenidos:</a:t>
            </a:r>
            <a:endParaRPr b="1" sz="2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2243200" y="1517900"/>
            <a:ext cx="4752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Cálculo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de Complejidad de Componentes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Cálculo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de las 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Características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Generales del Sistema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Cálculo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de los Puntos Funcionales y el Esfuerzo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Conclusiones Individuales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Ubuntu Light"/>
              <a:buChar char="●"/>
            </a:pP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Conclusión</a:t>
            </a:r>
            <a:r>
              <a:rPr lang="es-419" sz="220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en Equipo</a:t>
            </a:r>
            <a:endParaRPr sz="220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9450"/>
            <a:ext cx="8839201" cy="289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1797000" y="760825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&lt;</a:t>
            </a: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Cálculo</a:t>
            </a: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 de la Complejidad de los Componentes&gt;</a:t>
            </a:r>
            <a:endParaRPr sz="1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295400"/>
            <a:ext cx="86487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1797000" y="760825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&lt;Tabla de Complejidad&gt;</a:t>
            </a:r>
            <a:endParaRPr sz="1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7425"/>
            <a:ext cx="8839200" cy="366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797000" y="581075"/>
            <a:ext cx="555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Ubuntu Medium"/>
                <a:ea typeface="Ubuntu Medium"/>
                <a:cs typeface="Ubuntu Medium"/>
                <a:sym typeface="Ubuntu Medium"/>
              </a:rPr>
              <a:t>&lt;Cálculo de las </a:t>
            </a:r>
            <a:r>
              <a:rPr lang="es-419" sz="1600">
                <a:latin typeface="Ubuntu Medium"/>
                <a:ea typeface="Ubuntu Medium"/>
                <a:cs typeface="Ubuntu Medium"/>
                <a:sym typeface="Ubuntu Medium"/>
              </a:rPr>
              <a:t>Características</a:t>
            </a:r>
            <a:r>
              <a:rPr lang="es-419" sz="1600">
                <a:latin typeface="Ubuntu Medium"/>
                <a:ea typeface="Ubuntu Medium"/>
                <a:cs typeface="Ubuntu Medium"/>
                <a:sym typeface="Ubuntu Medium"/>
              </a:rPr>
              <a:t> Generales del Sistema&gt;</a:t>
            </a:r>
            <a:endParaRPr sz="16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52063"/>
            <a:ext cx="86868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797000" y="675575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&lt;Tabla de Importancia&gt;</a:t>
            </a:r>
            <a:endParaRPr sz="1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2063"/>
            <a:ext cx="8839199" cy="27114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797000" y="865288"/>
            <a:ext cx="55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Ubuntu Medium"/>
                <a:ea typeface="Ubuntu Medium"/>
                <a:cs typeface="Ubuntu Medium"/>
                <a:sym typeface="Ubuntu Medium"/>
              </a:rPr>
              <a:t>&lt;Cálculo de los Puntos Funcionales y el Esfuerzo&gt;</a:t>
            </a:r>
            <a:endParaRPr sz="18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7931100" y="2237775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0" y="2161150"/>
            <a:ext cx="994800" cy="192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797000" y="166800"/>
            <a:ext cx="55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Ubuntu Medium"/>
                <a:ea typeface="Ubuntu Medium"/>
                <a:cs typeface="Ubuntu Medium"/>
                <a:sym typeface="Ubuntu Medium"/>
              </a:rPr>
              <a:t>&lt;Conclusiones Individuales&gt;</a:t>
            </a:r>
            <a:endParaRPr sz="22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144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Michell García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527698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Luis Flores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740988" y="789788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Leonardo Velázquez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6954300" y="789800"/>
            <a:ext cx="19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Ubuntu"/>
                <a:ea typeface="Ubuntu"/>
                <a:cs typeface="Ubuntu"/>
                <a:sym typeface="Ubuntu"/>
              </a:rPr>
              <a:t>Carlos Mendieta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14400" y="1093800"/>
            <a:ext cx="1971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Puedo concluir que el FPA, es una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técnica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 medición de la funcionalidad de un producto de software, una herramienta bastante poderosa, que puede ayudar a personas que no son del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área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desarrollo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 software a entender y estimar lo que vale el producto, tanto monetariamente, como de tiempo.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502150" y="1093800"/>
            <a:ext cx="2069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Como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conclusión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podemos observar que es una buena forma de evaluar un software ya que esta permite tener estimaciones en diferentes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ámbitos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sin tener gran conocimiento del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área de software permitiendo a más gente el utilizar esta metodología ya que tiene un enfoque independiente de la tecnología para medir el soporte de ala aplicación de software.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741000" y="1093800"/>
            <a:ext cx="197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Los puntos funcionales,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brinda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demasiadas ventajas, hace el proceso más creativo y funcional, al igual que ayuda a estimar el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tiempo y el costo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del proyecto. Sin embargo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también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puede llegar a presentar inconvenientes como puede llegar a ser costoso en implementación de software, al igual que sus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parámetros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pueden llegar a ser subjetivos. 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954300" y="1093800"/>
            <a:ext cx="1971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Los puntos funcionales son una buena herramienta la cual nos ayuda a obtener mejores predicciones basadas en un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método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comprobado. El no contar con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predicciones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adecuadas puede comprometer el resultado o la existencia del proyecto por lo cual es muy importante la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medición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del tiempo en un proyecto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tan preciso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 como lo es un proyecto de 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software</a:t>
            </a:r>
            <a:r>
              <a:rPr lang="es-419" sz="1100">
                <a:latin typeface="Ubuntu"/>
                <a:ea typeface="Ubuntu"/>
                <a:cs typeface="Ubuntu"/>
                <a:sym typeface="Ubuntu"/>
              </a:rPr>
              <a:t>.</a:t>
            </a:r>
            <a:endParaRPr sz="11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>
            <a:hlinkClick action="ppaction://hlinksldjump" r:id="rId3"/>
          </p:cNvPr>
          <p:cNvSpPr txBox="1"/>
          <p:nvPr/>
        </p:nvSpPr>
        <p:spPr>
          <a:xfrm>
            <a:off x="1797000" y="391325"/>
            <a:ext cx="555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Ubuntu Medium"/>
                <a:ea typeface="Ubuntu Medium"/>
                <a:cs typeface="Ubuntu Medium"/>
                <a:sym typeface="Ubuntu Medium"/>
              </a:rPr>
              <a:t>&lt;Conclusión&gt;</a:t>
            </a:r>
            <a:endParaRPr sz="300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168500" y="1037825"/>
            <a:ext cx="6807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Los puntos 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funcionales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 se consideran como la mejor forma para medir y evaluar un software, su proceso es estandarizado lo que permite establecer estimaciones de calidad, c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ostos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 y tiempos. Sin embargo, si bien padece de cierto debate de su confiabilidad 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debido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 que el proceso de medición se considera subjetivo a la hora de aplicar factores de peso, por lo que puede generar desviaciones en los resultados finales si los 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cálculos</a:t>
            </a:r>
            <a:r>
              <a:rPr lang="es-419" sz="1700">
                <a:latin typeface="Ubuntu"/>
                <a:ea typeface="Ubuntu"/>
                <a:cs typeface="Ubuntu"/>
                <a:sym typeface="Ubuntu"/>
              </a:rPr>
              <a:t> son realizados por distintas personas.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_lutio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