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Ubuntu Medium"/>
      <p:regular r:id="rId23"/>
      <p:bold r:id="rId24"/>
      <p:italic r:id="rId25"/>
      <p:boldItalic r:id="rId26"/>
    </p:embeddedFont>
    <p:embeddedFont>
      <p:font typeface="Kala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UbuntuMedium-bold.fntdata"/><Relationship Id="rId23" Type="http://schemas.openxmlformats.org/officeDocument/2006/relationships/font" Target="fonts/Ubuntu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edium-boldItalic.fntdata"/><Relationship Id="rId25" Type="http://schemas.openxmlformats.org/officeDocument/2006/relationships/font" Target="fonts/UbuntuMedium-italic.fntdata"/><Relationship Id="rId28" Type="http://schemas.openxmlformats.org/officeDocument/2006/relationships/font" Target="fonts/Kalam-bold.fntdata"/><Relationship Id="rId27" Type="http://schemas.openxmlformats.org/officeDocument/2006/relationships/font" Target="fonts/Kala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3aad642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3aad642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43aad642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43aad642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84a75e4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84a75e4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84a75e40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84a75e40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a78a5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da78a5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dd099f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dd099f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f6b7c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f6b7c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43aad64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43aad64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14" name="Google Shape;14;p2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>
                <a:off x="4078886" y="-532782"/>
                <a:ext cx="8395619" cy="1345739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19" name="Google Shape;1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20;p2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" name="Google Shape;24;p2"/>
          <p:cNvSpPr txBox="1"/>
          <p:nvPr/>
        </p:nvSpPr>
        <p:spPr>
          <a:xfrm>
            <a:off x="7057246" y="49755"/>
            <a:ext cx="207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 idea una realidad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05458" y="4438364"/>
            <a:ext cx="175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Av. Valle de Mompani #383-59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Fracc. Valle de Santiago C.P. 76116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+52 (442) 439-2997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33" name="Google Shape;33;p3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" name="Google Shape;35;p3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>
                <a:off x="4078886" y="-532782"/>
                <a:ext cx="8395619" cy="1345739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38" name="Google Shape;38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Google Shape;39;p3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Engranajes con relleno sólido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-1063976" y="-264754"/>
            <a:ext cx="10578839" cy="5798580"/>
            <a:chOff x="-1155600" y="396717"/>
            <a:chExt cx="14105118" cy="7731440"/>
          </a:xfrm>
        </p:grpSpPr>
        <p:sp>
          <p:nvSpPr>
            <p:cNvPr id="50" name="Google Shape;50;p4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4553899" y="6782418"/>
              <a:ext cx="8395619" cy="1345739"/>
            </a:xfrm>
            <a:custGeom>
              <a:rect b="b" l="l" r="r" t="t"/>
              <a:pathLst>
                <a:path extrusionOk="0" h="1172757" w="7069995">
                  <a:moveTo>
                    <a:pt x="641546" y="248504"/>
                  </a:moveTo>
                  <a:cubicBezTo>
                    <a:pt x="908251" y="94526"/>
                    <a:pt x="1247977" y="-38827"/>
                    <a:pt x="1679778" y="10387"/>
                  </a:cubicBezTo>
                  <a:cubicBezTo>
                    <a:pt x="2111579" y="59601"/>
                    <a:pt x="2671963" y="470767"/>
                    <a:pt x="3232353" y="543787"/>
                  </a:cubicBezTo>
                  <a:cubicBezTo>
                    <a:pt x="3792743" y="616808"/>
                    <a:pt x="3891126" y="612132"/>
                    <a:pt x="5042120" y="448510"/>
                  </a:cubicBezTo>
                  <a:cubicBezTo>
                    <a:pt x="6193114" y="284888"/>
                    <a:pt x="7582130" y="948618"/>
                    <a:pt x="6880455" y="1048630"/>
                  </a:cubicBezTo>
                  <a:cubicBezTo>
                    <a:pt x="6178780" y="1148642"/>
                    <a:pt x="1519446" y="1239116"/>
                    <a:pt x="479628" y="1105762"/>
                  </a:cubicBezTo>
                  <a:cubicBezTo>
                    <a:pt x="-560190" y="972408"/>
                    <a:pt x="374841" y="402482"/>
                    <a:pt x="641546" y="248504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ngranajes con relleno sólido" id="53" name="Google Shape;5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2730442">
            <a:off x="7135966" y="-2313709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54" name="Google Shape;5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221080">
            <a:off x="-2007027" y="3428269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-666749" y="-264763"/>
            <a:ext cx="6151370" cy="1871495"/>
          </a:xfrm>
          <a:custGeom>
            <a:rect b="b" l="l" r="r" t="t"/>
            <a:pathLst>
              <a:path extrusionOk="0" h="2303378" w="4882040">
                <a:moveTo>
                  <a:pt x="468465" y="2291962"/>
                </a:moveTo>
                <a:cubicBezTo>
                  <a:pt x="765327" y="2415787"/>
                  <a:pt x="1306665" y="1496624"/>
                  <a:pt x="1792440" y="1263262"/>
                </a:cubicBezTo>
                <a:cubicBezTo>
                  <a:pt x="2278215" y="1029899"/>
                  <a:pt x="2692547" y="834917"/>
                  <a:pt x="3383115" y="891787"/>
                </a:cubicBezTo>
                <a:cubicBezTo>
                  <a:pt x="4073683" y="948657"/>
                  <a:pt x="5208744" y="193039"/>
                  <a:pt x="4792819" y="61277"/>
                </a:cubicBezTo>
                <a:cubicBezTo>
                  <a:pt x="4376894" y="-70485"/>
                  <a:pt x="1679728" y="42474"/>
                  <a:pt x="887565" y="101212"/>
                </a:cubicBezTo>
                <a:cubicBezTo>
                  <a:pt x="95402" y="159950"/>
                  <a:pt x="76352" y="155187"/>
                  <a:pt x="11265" y="520312"/>
                </a:cubicBezTo>
                <a:cubicBezTo>
                  <a:pt x="-53822" y="885437"/>
                  <a:pt x="171603" y="2168137"/>
                  <a:pt x="468465" y="2291962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flipH="1">
            <a:off x="3222256" y="4524375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62" name="Google Shape;6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215560" y="3446024"/>
            <a:ext cx="3721774" cy="37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/>
          <p:nvPr/>
        </p:nvSpPr>
        <p:spPr>
          <a:xfrm>
            <a:off x="8420775" y="3224495"/>
            <a:ext cx="404700" cy="404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8563275" y="2663401"/>
            <a:ext cx="134700" cy="134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313901" y="2886057"/>
            <a:ext cx="269400" cy="269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8438589" y="2503089"/>
            <a:ext cx="54000" cy="540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24508" y="-45032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74" name="Google Shape;74;p6"/>
            <p:cNvSpPr/>
            <p:nvPr/>
          </p:nvSpPr>
          <p:spPr>
            <a:xfrm>
              <a:off x="-1155600" y="396717"/>
              <a:ext cx="13974667" cy="2212881"/>
            </a:xfrm>
            <a:custGeom>
              <a:rect b="b" l="l" r="r" t="t"/>
              <a:pathLst>
                <a:path extrusionOk="0" h="2212881" w="9506576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717111"/>
                    <a:pt x="3856946" y="707589"/>
                  </a:cubicBezTo>
                  <a:cubicBezTo>
                    <a:pt x="4434795" y="698068"/>
                    <a:pt x="5246014" y="1112416"/>
                    <a:pt x="5895303" y="1107653"/>
                  </a:cubicBezTo>
                  <a:cubicBezTo>
                    <a:pt x="6544592" y="1102890"/>
                    <a:pt x="7270081" y="707595"/>
                    <a:pt x="7752680" y="679013"/>
                  </a:cubicBezTo>
                  <a:cubicBezTo>
                    <a:pt x="8235279" y="650431"/>
                    <a:pt x="8789319" y="1188595"/>
                    <a:pt x="8962357" y="1107632"/>
                  </a:cubicBezTo>
                  <a:cubicBezTo>
                    <a:pt x="9135395" y="1026669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75;p6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77" name="Google Shape;77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6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71" y="64222"/>
            <a:ext cx="916654" cy="916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8" name="Google Shape;88;p7"/>
          <p:cNvSpPr/>
          <p:nvPr/>
        </p:nvSpPr>
        <p:spPr>
          <a:xfrm rot="-5400000">
            <a:off x="-2353660" y="2133899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 flipH="1" rot="5400000">
            <a:off x="-2795647" y="2070531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90" name="Google Shape;9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180920" y="73819"/>
            <a:ext cx="7803610" cy="7803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80920" y="102394"/>
            <a:ext cx="7803000" cy="78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881063" y="-440799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7" name="Google Shape;97;p8"/>
          <p:cNvSpPr/>
          <p:nvPr/>
        </p:nvSpPr>
        <p:spPr>
          <a:xfrm rot="-5400000">
            <a:off x="-2353660" y="2133899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 rot="5400000">
            <a:off x="-2795647" y="2064399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 rot="5400000">
            <a:off x="5306856" y="1897428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flipH="1" rot="-5400000">
            <a:off x="5695109" y="2160651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29451" l="0" r="0" t="0"/>
          <a:stretch/>
        </p:blipFill>
        <p:spPr>
          <a:xfrm>
            <a:off x="918133" y="-440799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-1182023" y="4117118"/>
            <a:ext cx="10693851" cy="1260634"/>
          </a:xfrm>
          <a:custGeom>
            <a:rect b="b" l="l" r="r" t="t"/>
            <a:pathLst>
              <a:path extrusionOk="0" h="1616197" w="7012361">
                <a:moveTo>
                  <a:pt x="569888" y="364780"/>
                </a:moveTo>
                <a:cubicBezTo>
                  <a:pt x="777848" y="129831"/>
                  <a:pt x="1208050" y="-9865"/>
                  <a:pt x="1693823" y="40938"/>
                </a:cubicBezTo>
                <a:cubicBezTo>
                  <a:pt x="2179596" y="91741"/>
                  <a:pt x="2873338" y="676194"/>
                  <a:pt x="3484527" y="669596"/>
                </a:cubicBezTo>
                <a:cubicBezTo>
                  <a:pt x="4095716" y="662998"/>
                  <a:pt x="4835492" y="25162"/>
                  <a:pt x="5360956" y="1347"/>
                </a:cubicBezTo>
                <a:cubicBezTo>
                  <a:pt x="5886420" y="-22468"/>
                  <a:pt x="6456337" y="274045"/>
                  <a:pt x="6637313" y="526705"/>
                </a:cubicBezTo>
                <a:cubicBezTo>
                  <a:pt x="6818289" y="779365"/>
                  <a:pt x="7478688" y="1363318"/>
                  <a:pt x="6446813" y="1517305"/>
                </a:cubicBezTo>
                <a:cubicBezTo>
                  <a:pt x="5414938" y="1671293"/>
                  <a:pt x="1417613" y="1642718"/>
                  <a:pt x="446063" y="1450630"/>
                </a:cubicBezTo>
                <a:cubicBezTo>
                  <a:pt x="-525487" y="1258543"/>
                  <a:pt x="361928" y="599729"/>
                  <a:pt x="569888" y="364780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 flipH="1">
            <a:off x="3222256" y="4495800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312212" y="3580086"/>
            <a:ext cx="404700" cy="40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454712" y="3018992"/>
            <a:ext cx="134700" cy="13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582236" y="3232152"/>
            <a:ext cx="269400" cy="26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717011" y="2852304"/>
            <a:ext cx="54000" cy="540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8074359" y="3638835"/>
            <a:ext cx="404700" cy="40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8526783" y="3038879"/>
            <a:ext cx="134700" cy="13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8380575" y="3314720"/>
            <a:ext cx="269400" cy="26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8353576" y="2879303"/>
            <a:ext cx="54000" cy="540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116" name="Google Shape;1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14799" y="2935855"/>
            <a:ext cx="6717600" cy="6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537" y="-472893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bg>
      <p:bgPr>
        <a:blipFill>
          <a:blip r:embed="rId2">
            <a:alphaModFix amt="20000"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/>
        </p:nvSpPr>
        <p:spPr>
          <a:xfrm>
            <a:off x="1797000" y="680300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Ubuntu"/>
                <a:ea typeface="Ubuntu"/>
                <a:cs typeface="Ubuntu"/>
                <a:sym typeface="Ubuntu"/>
              </a:rPr>
              <a:t>Devs_lutions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1797000" y="1283338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latin typeface="Kalam"/>
                <a:ea typeface="Kalam"/>
                <a:cs typeface="Kalam"/>
                <a:sym typeface="Kalam"/>
              </a:rPr>
              <a:t>Tu idea una realidad</a:t>
            </a:r>
            <a:endParaRPr i="1" sz="1800">
              <a:latin typeface="Kalam"/>
              <a:ea typeface="Kalam"/>
              <a:cs typeface="Kalam"/>
              <a:sym typeface="Kalam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50" y="1741521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/>
        </p:nvSpPr>
        <p:spPr>
          <a:xfrm>
            <a:off x="1797000" y="2388025"/>
            <a:ext cx="5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Ubuntu Medium"/>
                <a:ea typeface="Ubuntu Medium"/>
                <a:cs typeface="Ubuntu Medium"/>
                <a:sym typeface="Ubuntu Medium"/>
              </a:rPr>
              <a:t>&lt;</a:t>
            </a:r>
            <a:r>
              <a:rPr lang="es-419" sz="2200">
                <a:latin typeface="Ubuntu Medium"/>
                <a:ea typeface="Ubuntu Medium"/>
                <a:cs typeface="Ubuntu Medium"/>
                <a:sym typeface="Ubuntu Medium"/>
              </a:rPr>
              <a:t>Requerimientos</a:t>
            </a:r>
            <a:r>
              <a:rPr lang="es-419" sz="2200">
                <a:latin typeface="Ubuntu Medium"/>
                <a:ea typeface="Ubuntu Medium"/>
                <a:cs typeface="Ubuntu Medium"/>
                <a:sym typeface="Ubuntu Medium"/>
              </a:rPr>
              <a:t> del Sistema&gt;</a:t>
            </a:r>
            <a:endParaRPr sz="22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1797000" y="2911225"/>
            <a:ext cx="55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García Vargas Michell Alejandro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Velázquez Campos Leonardo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Flores Espinoza Luis Eduardo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Mendieta Robledo Carlos Abraham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1797000" y="3957925"/>
            <a:ext cx="55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Fecha: Lunes 26 de septiembre de 2022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1706950" y="1264350"/>
            <a:ext cx="25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latin typeface="Ubuntu"/>
                <a:ea typeface="Ubuntu"/>
                <a:cs typeface="Ubuntu"/>
                <a:sym typeface="Ubuntu"/>
              </a:rPr>
              <a:t>Contenidos:</a:t>
            </a:r>
            <a:endParaRPr b="1" sz="2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2195700" y="1879950"/>
            <a:ext cx="4752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Especificaciones del Cliente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Requerimientos Funcionales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Requerimientos no Funcionales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Conclusión Individual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Conclusión en Equipo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8004250" y="2411775"/>
            <a:ext cx="1139700" cy="13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>
            <a:hlinkClick action="ppaction://hlinksldjump" r:id="rId3"/>
          </p:cNvPr>
          <p:cNvSpPr txBox="1"/>
          <p:nvPr/>
        </p:nvSpPr>
        <p:spPr>
          <a:xfrm>
            <a:off x="1797000" y="852550"/>
            <a:ext cx="555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Ubuntu Medium"/>
                <a:ea typeface="Ubuntu Medium"/>
                <a:cs typeface="Ubuntu Medium"/>
                <a:sym typeface="Ubuntu Medium"/>
              </a:rPr>
              <a:t>&lt;Especificaciones del Cliente</a:t>
            </a:r>
            <a:r>
              <a:rPr lang="es-419" sz="2400">
                <a:latin typeface="Ubuntu Medium"/>
                <a:ea typeface="Ubuntu Medium"/>
                <a:cs typeface="Ubuntu Medium"/>
                <a:sym typeface="Ubuntu Medium"/>
              </a:rPr>
              <a:t>&gt;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97800" y="1487725"/>
            <a:ext cx="77484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Usuario: </a:t>
            </a: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 abrir una cuenta en la plataforma, el sistema debe dar acceso al menú del restaurante, poder añadir productos al carrito, y finalmente comprarlos, el sistema debe ofrecer al usuario la función de elegir el método de pago preferido, electrónico o por contra entrega, el sistema debe ofrecer la opción de escoger en cual sucursal ordenar y recoger su pedido.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Dar acceso al menú que se ofrece del establecimiento.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Posibilitar la instalación de la plataforma en la mayoría de dispositivos móviles.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Sugerir bebidas.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el mapa con la ubicación de los establecimientos.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/>
        </p:nvSpPr>
        <p:spPr>
          <a:xfrm>
            <a:off x="1227600" y="1263963"/>
            <a:ext cx="66888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Locatario:</a:t>
            </a:r>
            <a:r>
              <a:rPr lang="es-419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 abrir una cuenta en la plataforma, el sistema debe dar acceso a determinadas funciones.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Agregar menú: permite añadir el menú de su local, así como el nombre, costo, detalles y especificaciones del producto.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Método de pago: debe especificar los pagos aceptados, efectivo en contra entrega o electrónico, si es este último debe proporcionar al sistema los datos bancarios para sus pagos.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Ubuntu"/>
              <a:buChar char="●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Ubicación: debe colocar la ubicación de su establecimiento, de contar con diferentes puntos, deberá especificar en cuales es válido el servicio de pickup.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428075" y="566550"/>
            <a:ext cx="416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&lt;Requerimientos Funcionales&gt;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213625" y="1024100"/>
            <a:ext cx="3234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mapa.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ubicación de las sucursales.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pedidos.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precios.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realizar pedidos.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ver comida.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ver bebidas.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Sugerir una bebida con la comida.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Configurar cuenta.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usuarios.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nombres de usuario.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correos electrónicos.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números telefónicos.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4786225" y="982050"/>
            <a:ext cx="3599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Registrar establecimientos.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formulario de registro.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compra.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agregar al carrito.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carrito.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opciones de pago.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monto a pagar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ubicación del establecimiento.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Confirmar pago del usuario.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Realizar pago al establecimiento.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Recibir pago del usuario.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Cobrar comisión para el equipo.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Permitir aceptar o rechazar pedidos.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 confirmación de pedidos.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Mostrar</a:t>
            </a: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confirmación de órdenes.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Ubuntu"/>
              <a:buAutoNum type="arabicPeriod"/>
            </a:pPr>
            <a:r>
              <a:rPr lang="es-419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Notificar al usuario de la orden lista.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697400" y="566550"/>
            <a:ext cx="57492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&lt;Requerimientos no Funcionales&gt;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lang="es-419" sz="1200" u="sng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Disponibilidad</a:t>
            </a:r>
            <a:r>
              <a:rPr lang="es-419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ser accesible y utilizable por el sistema o los usuarios, autorizados cuando esto se requiera. En este sentido, la aplicación debe estar disponible y activa en cualquier momento que un usuario desee ordenar en alguno de los establecimientos abiertos, no puede fallar, debido a que es necesaria para realizar los pedidos.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lang="es-419" sz="1200" u="sng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Usabilidad</a:t>
            </a:r>
            <a:r>
              <a:rPr lang="es-419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ser entendido, aprendido, y usado en forma fácil y atractiva. En este sentido, la aplicación debe poder contar con una interfaz clara, la cual tenga inputs y outputs destacables, que si tengan impacto en la experiencia de pedidos del cliente, que no lo dejen estancado sin retroalimentación y permitan un flujo natural a la hora de ordenar.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lang="es-419" sz="1200" u="sng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Modificabilidad</a:t>
            </a:r>
            <a:r>
              <a:rPr lang="es-419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aceptar y realizar de manera satisfactoria una modificación, sin desestabilizar al sistema, incluye codificación, diseño y documentación. En este sentido, la aplicación debe permitir agregar nuevos usuarios y establecimientos, sin que los demás dejen de verse o funcionar.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697400" y="1197800"/>
            <a:ext cx="5749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lang="es-419" sz="1200" u="sng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Portabilidad</a:t>
            </a:r>
            <a:r>
              <a:rPr lang="es-419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que tiene el software para ser trasladado de un entorno a otro. En este sentido, la aplicación debe ser capaz de ejecutarse en múltiples modelos de celulares y de sistemas operativos (Android y iOS), además de ser funcional en múltiples versiones de estos sistemas, para la gran cantidad de usuarios con diferentes dispositivos que existen.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buntu Medium"/>
              <a:buChar char="●"/>
            </a:pPr>
            <a:r>
              <a:rPr lang="es-419" sz="1200" u="sng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Seguridad</a:t>
            </a:r>
            <a:r>
              <a:rPr lang="es-419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: Capacidad del software de no tener altos niveles de riesgo para causar daños a las personas, instituciones, software o entorno. A estos riesgos se les conoce como deficiencias en la funcionalidad. En este sentido, la aplicación al manejar datos sensibles y financieros, debe ser segura, sin permitir que existan brechas de seguridad por donde un agente malicioso desee robar información, o generar un disgusto a algún usuario y/o establecimiento.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7784499" y="2161151"/>
            <a:ext cx="994800" cy="19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0" y="2161150"/>
            <a:ext cx="994800" cy="19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797000" y="166800"/>
            <a:ext cx="5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Ubuntu Medium"/>
                <a:ea typeface="Ubuntu Medium"/>
                <a:cs typeface="Ubuntu Medium"/>
                <a:sym typeface="Ubuntu Medium"/>
              </a:rPr>
              <a:t>&lt;Conclusiones Individuales&gt;</a:t>
            </a:r>
            <a:endParaRPr sz="22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14400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Michell García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527698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Luis Flores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740988" y="789788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Leonardo Velázquez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954300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Carlos Mendieta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14400" y="1093800"/>
            <a:ext cx="1971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Los requerimientos, tanto funcionales o no funcionales de un sistema, son de suma importancia, nos dan un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vistazo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la verdadera funcionalidad en un software, y nos apoyan como desarrolladores a saber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qué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es lo que se debe construir y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cómo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por ello, el tener los requerimientos listos, es de gran ayuda para dar los siguientes pasos en el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desarrollo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nuestra aplicación.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502150" y="1093800"/>
            <a:ext cx="2069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Los requerimientos funcionales y no funcionales nos ayudan mucho para saber realmente que necesita y requiere el cliente, y poder hacer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así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un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sistema que se adapte a sus necesidades.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741000" y="1093800"/>
            <a:ext cx="1971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El cliente debe especificar cuales son los requerimientos que se necesitan para la elaboración del sistema y la importancia de los mismos, estos permiten  que el desarrollo sea más exacto y viable.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954300" y="1093800"/>
            <a:ext cx="19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Los requerimientos son necesarios para tener una correcta estructura a la hora de realizar el proyecto, y una buena asertividad con el cliente y dentro del equipo.</a:t>
            </a: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 momento de concretar más a fondo la 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necesidad</a:t>
            </a:r>
            <a:r>
              <a:rPr lang="es-419" sz="11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del proyecto tendremos un mejor margen para predecir y actuar.</a:t>
            </a:r>
            <a:endParaRPr sz="11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>
            <a:hlinkClick action="ppaction://hlinksldjump" r:id="rId3"/>
          </p:cNvPr>
          <p:cNvSpPr txBox="1"/>
          <p:nvPr/>
        </p:nvSpPr>
        <p:spPr>
          <a:xfrm>
            <a:off x="1797000" y="475825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Ubuntu Medium"/>
                <a:ea typeface="Ubuntu Medium"/>
                <a:cs typeface="Ubuntu Medium"/>
                <a:sym typeface="Ubuntu Medium"/>
              </a:rPr>
              <a:t>&lt;Conclusión&gt;</a:t>
            </a:r>
            <a:endParaRPr sz="30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168500" y="1122325"/>
            <a:ext cx="6807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 concluir, podemos mencionar que los requerimientos del sistema son una parte 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íntegra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para saber con certeza 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qué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es lo que el desarrollador va a construir dentro del sistema, sin ellos, todo sistema que se necesite fracasaría o el equipo de desarrollo quedaría en malos 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términos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con el cliente, por ello, es que los requerimientos funcionales y no funcionales se deben de platicar y/o discutir claramente con el cliente, antes de empezar a desarrollar todo el producto, y que de esta forma no exista 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después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un problema con el proyecto a desarrollar, tanto en 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términos</a:t>
            </a:r>
            <a:r>
              <a:rPr lang="es-419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tiempo, dinero, legales, etc.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_lutio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