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49" d="100"/>
          <a:sy n="49" d="100"/>
        </p:scale>
        <p:origin x="8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Marcador de notas 104873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0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5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5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  <p:sp>
        <p:nvSpPr>
          <p:cNvPr id="1048657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8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9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4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  <p:sp>
        <p:nvSpPr>
          <p:cNvPr id="1048648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9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7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7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1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7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704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0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82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68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8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8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3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8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718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7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72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6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6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D87C-4026-4D4D-91F8-1AEC0E3840B0}" type="datetimeFigureOut">
              <a:rPr lang="es-ES" smtClean="0"/>
              <a:t>19/03/2024</a:t>
            </a:fld>
            <a:endParaRPr lang="es-E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E6801C-E1FF-4D10-BFB1-D2E65600F0F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ítulo 1"/>
          <p:cNvSpPr>
            <a:spLocks noGrp="1"/>
          </p:cNvSpPr>
          <p:nvPr>
            <p:ph type="ctrTitle"/>
          </p:nvPr>
        </p:nvSpPr>
        <p:spPr>
          <a:xfrm>
            <a:off x="2377179" y="949527"/>
            <a:ext cx="8915400" cy="2262188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s-ES" dirty="0"/>
              <a:t>Generador de señales basado en el conversor DAC y AGP.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FB71F-DDF1-4010-B417-354A9C66E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Diamela Naranjo Lima </a:t>
            </a:r>
          </a:p>
          <a:p>
            <a:r>
              <a:rPr lang="es-ES" b="1" dirty="0"/>
              <a:t>Alejandro González Barrero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U" sz="2800" b="1" dirty="0">
                <a:latin typeface="Arial Black" panose="020B0A04020102020204" pitchFamily="34" charset="0"/>
              </a:rPr>
              <a:t>La síntesis digital directa (DDS) es un método de elaboración de formas de onda analógicas</a:t>
            </a:r>
            <a:endParaRPr lang="es-ES" sz="2800" b="1" dirty="0">
              <a:latin typeface="Arial Black" panose="020B0A04020102020204" pitchFamily="34" charset="0"/>
            </a:endParaRPr>
          </a:p>
        </p:txBody>
      </p:sp>
      <p:pic>
        <p:nvPicPr>
          <p:cNvPr id="2097157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539" y="2122953"/>
            <a:ext cx="6440557" cy="327068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ítulo 1"/>
          <p:cNvSpPr>
            <a:spLocks noGrp="1"/>
          </p:cNvSpPr>
          <p:nvPr>
            <p:ph type="title"/>
          </p:nvPr>
        </p:nvSpPr>
        <p:spPr>
          <a:xfrm>
            <a:off x="2515221" y="42635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CU" sz="4000" b="1" dirty="0"/>
              <a:t>La estructura para el generador de señales</a:t>
            </a:r>
            <a:r>
              <a:rPr lang="es-CU" dirty="0"/>
              <a:t>.</a:t>
            </a:r>
            <a:endParaRPr lang="es-ES" dirty="0"/>
          </a:p>
        </p:txBody>
      </p:sp>
      <p:pic>
        <p:nvPicPr>
          <p:cNvPr id="2097158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022" y="2422303"/>
            <a:ext cx="9485590" cy="336889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           Acumulador de fase:</a:t>
            </a:r>
          </a:p>
        </p:txBody>
      </p:sp>
      <p:pic>
        <p:nvPicPr>
          <p:cNvPr id="2097159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939" y="1931504"/>
            <a:ext cx="9084662" cy="407173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 de señal:</a:t>
            </a:r>
          </a:p>
        </p:txBody>
      </p:sp>
      <p:pic>
        <p:nvPicPr>
          <p:cNvPr id="2097160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673" y="1802023"/>
            <a:ext cx="8680172" cy="421910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C80E7A-42E6-4637-9D23-D367DA48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15" y="1219201"/>
            <a:ext cx="8180268" cy="4532242"/>
          </a:xfrm>
        </p:spPr>
      </p:pic>
    </p:spTree>
    <p:extLst>
      <p:ext uri="{BB962C8B-B14F-4D97-AF65-F5344CB8AC3E}">
        <p14:creationId xmlns:p14="http://schemas.microsoft.com/office/powerpoint/2010/main" val="12024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82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/>
              <a:t>Posibles</a:t>
            </a:r>
            <a:r>
              <a:rPr lang="en-US" sz="4000" b="1" dirty="0"/>
              <a:t> </a:t>
            </a:r>
            <a:r>
              <a:rPr lang="en-US" sz="4000" b="1" dirty="0" err="1"/>
              <a:t>descripciones</a:t>
            </a:r>
            <a:r>
              <a:rPr lang="en-US" sz="4000" b="1" dirty="0"/>
              <a:t> para </a:t>
            </a:r>
            <a:r>
              <a:rPr lang="en-US" sz="4000" b="1" dirty="0" err="1"/>
              <a:t>generar</a:t>
            </a:r>
            <a:r>
              <a:rPr lang="en-US" sz="4000" b="1" dirty="0"/>
              <a:t> las </a:t>
            </a:r>
            <a:r>
              <a:rPr lang="en-US" sz="4000" b="1" dirty="0" err="1"/>
              <a:t>ondas</a:t>
            </a:r>
            <a:endParaRPr lang="es-ES" sz="4000" b="1" dirty="0"/>
          </a:p>
        </p:txBody>
      </p:sp>
      <p:sp>
        <p:nvSpPr>
          <p:cNvPr id="1048631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ONDA CUADRADA</a:t>
            </a:r>
          </a:p>
          <a:p>
            <a:r>
              <a:rPr lang="en-US" sz="2000" b="1" dirty="0"/>
              <a:t>when x"0" =&gt; sign &lt;= x"000";</a:t>
            </a:r>
          </a:p>
          <a:p>
            <a:r>
              <a:rPr lang="en-US" sz="2000" b="1" dirty="0"/>
              <a:t> when x"1" =&gt; sign &lt;= x"000"</a:t>
            </a:r>
            <a:r>
              <a:rPr lang="es-CU" sz="2000" b="1" dirty="0"/>
              <a:t>;</a:t>
            </a:r>
          </a:p>
          <a:p>
            <a:r>
              <a:rPr lang="es-CU" sz="2000" b="1" dirty="0"/>
              <a:t>----(…)</a:t>
            </a:r>
          </a:p>
          <a:p>
            <a:r>
              <a:rPr lang="en-US" sz="2000" b="1" dirty="0"/>
              <a:t>when </a:t>
            </a:r>
            <a:r>
              <a:rPr lang="en-US" sz="2000" b="1" dirty="0" err="1"/>
              <a:t>x"F</a:t>
            </a:r>
            <a:r>
              <a:rPr lang="en-US" sz="2000" b="1" dirty="0"/>
              <a:t>" =&gt; sign &lt;= </a:t>
            </a:r>
            <a:r>
              <a:rPr lang="en-US" sz="2000" b="1" dirty="0" err="1"/>
              <a:t>x"FFF</a:t>
            </a:r>
            <a:r>
              <a:rPr lang="en-US" sz="2000" b="1" dirty="0"/>
              <a:t>";</a:t>
            </a:r>
            <a:endParaRPr lang="es-CU" sz="2000" b="1" dirty="0"/>
          </a:p>
          <a:p>
            <a:r>
              <a:rPr lang="es-CU" sz="2000" b="1" dirty="0"/>
              <a:t>----Función cuadrada. Como se puede ver, la salida nada más puede tener los valores de FFF y 000. Que son el máximo y mínimo valor que el DAC puede convertir. Esto se puede ver como un 1 y un 0</a:t>
            </a:r>
            <a:r>
              <a:rPr lang="es-CU" sz="2400" dirty="0"/>
              <a:t>. </a:t>
            </a:r>
            <a:endParaRPr lang="es-ES" sz="24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3E3B56CD-FAAA-408D-B695-B148A430AC0E}"/>
              </a:ext>
            </a:extLst>
          </p:cNvPr>
          <p:cNvCxnSpPr/>
          <p:nvPr/>
        </p:nvCxnSpPr>
        <p:spPr>
          <a:xfrm flipV="1">
            <a:off x="5459896" y="2173357"/>
            <a:ext cx="543339" cy="2385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786275" cy="914404"/>
          </a:xfrm>
        </p:spPr>
        <p:txBody>
          <a:bodyPr>
            <a:normAutofit/>
          </a:bodyPr>
          <a:lstStyle/>
          <a:p>
            <a:r>
              <a:rPr lang="en-US" sz="4000" b="1" dirty="0"/>
              <a:t>ONDA SENOIDAL :</a:t>
            </a:r>
            <a:endParaRPr lang="es-ES" sz="4000" b="1" dirty="0"/>
          </a:p>
        </p:txBody>
      </p:sp>
      <p:sp>
        <p:nvSpPr>
          <p:cNvPr id="1048633" name="Marcador de contenido 2"/>
          <p:cNvSpPr>
            <a:spLocks noGrp="1"/>
          </p:cNvSpPr>
          <p:nvPr>
            <p:ph idx="1"/>
          </p:nvPr>
        </p:nvSpPr>
        <p:spPr>
          <a:xfrm>
            <a:off x="2592925" y="1632855"/>
            <a:ext cx="9125710" cy="4333461"/>
          </a:xfrm>
        </p:spPr>
        <p:txBody>
          <a:bodyPr>
            <a:noAutofit/>
          </a:bodyPr>
          <a:lstStyle/>
          <a:p>
            <a:r>
              <a:rPr lang="en-US" sz="2000" b="1" dirty="0"/>
              <a:t>when x"0" =&gt; sign &lt;= x"000";</a:t>
            </a:r>
          </a:p>
          <a:p>
            <a:r>
              <a:rPr lang="en-US" sz="2000" b="1" dirty="0"/>
              <a:t> when x"1" =&gt; sign &lt;= x"400”</a:t>
            </a:r>
          </a:p>
          <a:p>
            <a:r>
              <a:rPr lang="en-US" sz="2000" b="1" dirty="0"/>
              <a:t>----(…)</a:t>
            </a:r>
          </a:p>
          <a:p>
            <a:r>
              <a:rPr lang="en-US" sz="2000" b="1" dirty="0"/>
              <a:t>when x"9" =&gt; sign &lt;= </a:t>
            </a:r>
            <a:r>
              <a:rPr lang="en-US" sz="2000" b="1" dirty="0" err="1"/>
              <a:t>x"FFF</a:t>
            </a:r>
            <a:r>
              <a:rPr lang="en-US" sz="2000" b="1" dirty="0"/>
              <a:t>"; </a:t>
            </a:r>
          </a:p>
          <a:p>
            <a:r>
              <a:rPr lang="en-US" sz="2000" b="1" dirty="0"/>
              <a:t>When </a:t>
            </a:r>
            <a:r>
              <a:rPr lang="en-US" sz="2000" b="1" dirty="0" err="1"/>
              <a:t>x"A</a:t>
            </a:r>
            <a:r>
              <a:rPr lang="en-US" sz="2000" b="1" dirty="0"/>
              <a:t>" =&gt; sign &lt;= </a:t>
            </a:r>
            <a:r>
              <a:rPr lang="en-US" sz="2000" b="1" dirty="0" err="1"/>
              <a:t>x"FFF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----(…)</a:t>
            </a:r>
          </a:p>
          <a:p>
            <a:r>
              <a:rPr lang="en-US" sz="2000" b="1" dirty="0"/>
              <a:t>when </a:t>
            </a:r>
            <a:r>
              <a:rPr lang="en-US" sz="2000" b="1" dirty="0" err="1"/>
              <a:t>x"E</a:t>
            </a:r>
            <a:r>
              <a:rPr lang="en-US" sz="2000" b="1" dirty="0"/>
              <a:t>" =&gt; sign &lt;= x"400";</a:t>
            </a:r>
          </a:p>
          <a:p>
            <a:r>
              <a:rPr lang="en-US" sz="2000" b="1" dirty="0"/>
              <a:t> when </a:t>
            </a:r>
            <a:r>
              <a:rPr lang="en-US" sz="2000" b="1" dirty="0" err="1"/>
              <a:t>x"F</a:t>
            </a:r>
            <a:r>
              <a:rPr lang="en-US" sz="2000" b="1" dirty="0"/>
              <a:t>" =&gt; sign &lt;= x"000";</a:t>
            </a:r>
          </a:p>
          <a:p>
            <a:r>
              <a:rPr lang="en-US" sz="2000" b="1" dirty="0"/>
              <a:t>“----</a:t>
            </a:r>
            <a:r>
              <a:rPr lang="es-CU" sz="2000" b="1" dirty="0"/>
              <a:t>Como nos podemos dar cuenta la señal aumenta y disminuye de igual manera. Lo que hace que se parezca a una señal cuadrada pero con una pronunciación menos brusca.</a:t>
            </a:r>
            <a:endParaRPr lang="es-ES" sz="2000" b="1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D68EEDBE-8E8D-4541-B20E-C980649DFFC8}"/>
              </a:ext>
            </a:extLst>
          </p:cNvPr>
          <p:cNvSpPr/>
          <p:nvPr/>
        </p:nvSpPr>
        <p:spPr>
          <a:xfrm>
            <a:off x="7416800" y="812787"/>
            <a:ext cx="595086" cy="333842"/>
          </a:xfrm>
          <a:custGeom>
            <a:avLst/>
            <a:gdLst>
              <a:gd name="connsiteX0" fmla="*/ 0 w 435429"/>
              <a:gd name="connsiteY0" fmla="*/ 348356 h 348356"/>
              <a:gd name="connsiteX1" fmla="*/ 130629 w 435429"/>
              <a:gd name="connsiteY1" fmla="*/ 13 h 348356"/>
              <a:gd name="connsiteX2" fmla="*/ 319314 w 435429"/>
              <a:gd name="connsiteY2" fmla="*/ 333842 h 348356"/>
              <a:gd name="connsiteX3" fmla="*/ 435429 w 435429"/>
              <a:gd name="connsiteY3" fmla="*/ 14527 h 34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9" h="348356">
                <a:moveTo>
                  <a:pt x="0" y="348356"/>
                </a:moveTo>
                <a:cubicBezTo>
                  <a:pt x="38705" y="175394"/>
                  <a:pt x="77410" y="2432"/>
                  <a:pt x="130629" y="13"/>
                </a:cubicBezTo>
                <a:cubicBezTo>
                  <a:pt x="183848" y="-2406"/>
                  <a:pt x="268514" y="331423"/>
                  <a:pt x="319314" y="333842"/>
                </a:cubicBezTo>
                <a:cubicBezTo>
                  <a:pt x="370114" y="336261"/>
                  <a:pt x="416077" y="67746"/>
                  <a:pt x="435429" y="145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La </a:t>
            </a:r>
            <a:r>
              <a:rPr lang="en-US" sz="4000" b="1" dirty="0" err="1"/>
              <a:t>memoria</a:t>
            </a:r>
            <a:r>
              <a:rPr lang="en-US" sz="4000" b="1" dirty="0"/>
              <a:t> para </a:t>
            </a:r>
            <a:r>
              <a:rPr lang="en-US" sz="4000" b="1" dirty="0" err="1"/>
              <a:t>almacenar</a:t>
            </a:r>
            <a:r>
              <a:rPr lang="en-US" sz="4000" b="1" dirty="0"/>
              <a:t> los </a:t>
            </a:r>
            <a:r>
              <a:rPr lang="en-US" sz="4000" b="1" dirty="0" err="1"/>
              <a:t>datos</a:t>
            </a:r>
            <a:r>
              <a:rPr lang="en-US" sz="4000" b="1" dirty="0"/>
              <a:t> ser</a:t>
            </a:r>
            <a:r>
              <a:rPr lang="es-US" sz="4000" b="1" dirty="0" err="1"/>
              <a:t>í</a:t>
            </a:r>
            <a:r>
              <a:rPr lang="es-CU" sz="4000" b="1" dirty="0" err="1"/>
              <a:t>a</a:t>
            </a:r>
            <a:r>
              <a:rPr lang="en-US" sz="4000" b="1" dirty="0"/>
              <a:t> </a:t>
            </a:r>
            <a:r>
              <a:rPr lang="en-US" sz="4000" b="1" dirty="0" err="1"/>
              <a:t>el</a:t>
            </a:r>
            <a:r>
              <a:rPr lang="en-US" sz="4000" b="1" dirty="0"/>
              <a:t> AGP</a:t>
            </a:r>
            <a:endParaRPr lang="es-ES" sz="4000" b="1" dirty="0"/>
          </a:p>
        </p:txBody>
      </p:sp>
      <p:sp>
        <p:nvSpPr>
          <p:cNvPr id="1048635" name="Marcador de contenido 2"/>
          <p:cNvSpPr>
            <a:spLocks noGrp="1"/>
          </p:cNvSpPr>
          <p:nvPr>
            <p:ph idx="1"/>
          </p:nvPr>
        </p:nvSpPr>
        <p:spPr>
          <a:xfrm>
            <a:off x="2592925" y="3080378"/>
            <a:ext cx="8915400" cy="3777622"/>
          </a:xfrm>
        </p:spPr>
        <p:txBody>
          <a:bodyPr anchor="t" anchorCtr="1">
            <a:normAutofit/>
          </a:bodyPr>
          <a:lstStyle/>
          <a:p>
            <a:r>
              <a:rPr lang="en-US" sz="2800" b="1" dirty="0"/>
              <a:t>Es un Puerto q</a:t>
            </a:r>
            <a:r>
              <a:rPr lang="en-US" altLang="es-US" sz="2800" b="1" dirty="0"/>
              <a:t>ue</a:t>
            </a:r>
            <a:r>
              <a:rPr lang="en-US" sz="2800" b="1" dirty="0"/>
              <a:t> solo </a:t>
            </a:r>
            <a:r>
              <a:rPr lang="en-US" sz="2800" b="1" dirty="0" err="1"/>
              <a:t>tiene</a:t>
            </a:r>
            <a:r>
              <a:rPr lang="en-US" sz="2800" b="1" dirty="0"/>
              <a:t> una </a:t>
            </a:r>
            <a:r>
              <a:rPr lang="en-US" sz="2800" b="1" dirty="0" err="1"/>
              <a:t>ranura</a:t>
            </a:r>
            <a:r>
              <a:rPr lang="en-US" sz="2800" b="1" dirty="0"/>
              <a:t> . </a:t>
            </a:r>
            <a:r>
              <a:rPr lang="en-US" sz="2800" b="1" dirty="0" err="1"/>
              <a:t>Proporciona</a:t>
            </a:r>
            <a:r>
              <a:rPr lang="en-US" sz="2800" b="1" dirty="0"/>
              <a:t> una </a:t>
            </a:r>
            <a:r>
              <a:rPr lang="en-US" sz="2800" b="1" dirty="0" err="1"/>
              <a:t>conexi</a:t>
            </a:r>
            <a:r>
              <a:rPr lang="es-US" sz="2800" b="1" dirty="0" err="1"/>
              <a:t>ó</a:t>
            </a:r>
            <a:r>
              <a:rPr lang="en-US" sz="2800" b="1" dirty="0" err="1"/>
              <a:t>n</a:t>
            </a:r>
            <a:r>
              <a:rPr lang="en-US" sz="2800" b="1" dirty="0"/>
              <a:t> de </a:t>
            </a:r>
            <a:r>
              <a:rPr lang="en-US" sz="2800" b="1" dirty="0" err="1"/>
              <a:t>directa</a:t>
            </a:r>
            <a:r>
              <a:rPr lang="en-US" sz="2800" b="1" dirty="0"/>
              <a:t> entre </a:t>
            </a:r>
            <a:r>
              <a:rPr lang="en-US" sz="2800" b="1" dirty="0" err="1"/>
              <a:t>el</a:t>
            </a:r>
            <a:r>
              <a:rPr lang="en-US" sz="2800" b="1" dirty="0"/>
              <a:t> </a:t>
            </a:r>
            <a:r>
              <a:rPr lang="en-US" sz="2800" b="1" dirty="0" err="1"/>
              <a:t>adaptador</a:t>
            </a:r>
            <a:r>
              <a:rPr lang="en-US" sz="2800" b="1" dirty="0"/>
              <a:t> de</a:t>
            </a:r>
            <a:r>
              <a:rPr lang="en-US" altLang="es-US" sz="2800" b="1" dirty="0"/>
              <a:t> </a:t>
            </a:r>
            <a:r>
              <a:rPr lang="en-US" sz="2800" b="1" dirty="0" err="1"/>
              <a:t>gr</a:t>
            </a:r>
            <a:r>
              <a:rPr lang="es-US" sz="2800" b="1" dirty="0" err="1"/>
              <a:t>á</a:t>
            </a:r>
            <a:r>
              <a:rPr lang="en-US" sz="2800" b="1" dirty="0" err="1"/>
              <a:t>ficos</a:t>
            </a:r>
            <a:r>
              <a:rPr lang="en-US" sz="2800" b="1" dirty="0"/>
              <a:t> y la </a:t>
            </a:r>
            <a:r>
              <a:rPr lang="en-US" sz="2800" b="1" dirty="0" err="1"/>
              <a:t>memoria</a:t>
            </a:r>
            <a:r>
              <a:rPr lang="en-US" sz="2800" b="1" dirty="0"/>
              <a:t>.</a:t>
            </a:r>
            <a:endParaRPr lang="es-E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Marcador de contenido 2"/>
          <p:cNvSpPr>
            <a:spLocks noGrp="1"/>
          </p:cNvSpPr>
          <p:nvPr>
            <p:ph idx="1"/>
          </p:nvPr>
        </p:nvSpPr>
        <p:spPr>
          <a:xfrm>
            <a:off x="1727821" y="1263738"/>
            <a:ext cx="9311240" cy="4330524"/>
          </a:xfrm>
        </p:spPr>
        <p:txBody>
          <a:bodyPr>
            <a:normAutofit fontScale="92500" lnSpcReduction="10000"/>
          </a:bodyPr>
          <a:lstStyle/>
          <a:p>
            <a:r>
              <a:rPr lang="es-CU" sz="4400" b="1" dirty="0">
                <a:latin typeface="+mj-lt"/>
              </a:rPr>
              <a:t>Se denomina generador de señal a toda fuente de señal electrónica cuyas características forma de onda, frecuencia, tensión, etc. Se pueden establecer a valores fijos o se pueden controlar dentro de unos límites especificados</a:t>
            </a:r>
            <a:endParaRPr lang="es-ES" sz="44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 Black" panose="020B0A04020102020204" pitchFamily="34" charset="0"/>
              </a:rPr>
              <a:t>                 Caracter</a:t>
            </a:r>
            <a:r>
              <a:rPr lang="es-CU" sz="4000" b="1" dirty="0">
                <a:latin typeface="Arial Black" panose="020B0A04020102020204" pitchFamily="34" charset="0"/>
              </a:rPr>
              <a:t>í</a:t>
            </a:r>
            <a:r>
              <a:rPr lang="en-US" sz="4000" b="1" dirty="0" err="1">
                <a:latin typeface="Arial Black" panose="020B0A04020102020204" pitchFamily="34" charset="0"/>
              </a:rPr>
              <a:t>stcas</a:t>
            </a:r>
            <a:r>
              <a:rPr lang="en-US" sz="4000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:   </a:t>
            </a:r>
            <a:endParaRPr lang="es-ES" b="1" dirty="0">
              <a:latin typeface="Arial Black" panose="020B0A04020102020204" pitchFamily="34" charset="0"/>
            </a:endParaRPr>
          </a:p>
        </p:txBody>
      </p:sp>
      <p:sp>
        <p:nvSpPr>
          <p:cNvPr id="1048621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Posibilidad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generar</a:t>
            </a:r>
            <a:r>
              <a:rPr lang="en-US" sz="2800" dirty="0">
                <a:solidFill>
                  <a:schemeClr val="tx1"/>
                </a:solidFill>
              </a:rPr>
              <a:t> hasta </a:t>
            </a:r>
            <a:r>
              <a:rPr lang="en-US" sz="2800" dirty="0" err="1">
                <a:solidFill>
                  <a:schemeClr val="tx1"/>
                </a:solidFill>
              </a:rPr>
              <a:t>cuatro</a:t>
            </a:r>
            <a:r>
              <a:rPr lang="en-US" sz="2800" dirty="0">
                <a:solidFill>
                  <a:schemeClr val="tx1"/>
                </a:solidFill>
              </a:rPr>
              <a:t> se</a:t>
            </a:r>
            <a:r>
              <a:rPr lang="es-ES" sz="2800" dirty="0">
                <a:solidFill>
                  <a:schemeClr val="tx1"/>
                </a:solidFill>
              </a:rPr>
              <a:t>ñ</a:t>
            </a:r>
            <a:r>
              <a:rPr lang="en-US" sz="2800" dirty="0">
                <a:solidFill>
                  <a:schemeClr val="tx1"/>
                </a:solidFill>
              </a:rPr>
              <a:t>ales :</a:t>
            </a:r>
            <a:r>
              <a:rPr lang="en-US" sz="2800" dirty="0" err="1">
                <a:solidFill>
                  <a:schemeClr val="tx1"/>
                </a:solidFill>
              </a:rPr>
              <a:t>onda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cuadrada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diente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sierra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sinusoide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personalizada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Frecuencia</a:t>
            </a:r>
            <a:r>
              <a:rPr lang="en-US" sz="2800" dirty="0">
                <a:solidFill>
                  <a:schemeClr val="tx1"/>
                </a:solidFill>
              </a:rPr>
              <a:t> de se</a:t>
            </a:r>
            <a:r>
              <a:rPr lang="es-ES" sz="2800" dirty="0">
                <a:solidFill>
                  <a:schemeClr val="tx1"/>
                </a:solidFill>
              </a:rPr>
              <a:t>ñ</a:t>
            </a:r>
            <a:r>
              <a:rPr lang="en-US" sz="2800" dirty="0">
                <a:solidFill>
                  <a:schemeClr val="tx1"/>
                </a:solidFill>
              </a:rPr>
              <a:t>ales configurable.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Memoria para </a:t>
            </a:r>
            <a:r>
              <a:rPr lang="en-US" sz="2800" dirty="0" err="1">
                <a:solidFill>
                  <a:schemeClr val="tx1"/>
                </a:solidFill>
              </a:rPr>
              <a:t>almacenar</a:t>
            </a:r>
            <a:r>
              <a:rPr lang="en-US" sz="2800" dirty="0">
                <a:solidFill>
                  <a:schemeClr val="tx1"/>
                </a:solidFill>
              </a:rPr>
              <a:t> los </a:t>
            </a:r>
            <a:r>
              <a:rPr lang="en-US" sz="2800" dirty="0" err="1">
                <a:solidFill>
                  <a:schemeClr val="tx1"/>
                </a:solidFill>
              </a:rPr>
              <a:t>valores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digitales</a:t>
            </a:r>
            <a:r>
              <a:rPr lang="en-US" sz="2800" dirty="0">
                <a:solidFill>
                  <a:schemeClr val="tx1"/>
                </a:solidFill>
              </a:rPr>
              <a:t> de la se</a:t>
            </a:r>
            <a:r>
              <a:rPr lang="es-ES" sz="2800" dirty="0">
                <a:solidFill>
                  <a:schemeClr val="tx1"/>
                </a:solidFill>
              </a:rPr>
              <a:t>ñ</a:t>
            </a:r>
            <a:r>
              <a:rPr lang="en-US" sz="2800" dirty="0">
                <a:solidFill>
                  <a:schemeClr val="tx1"/>
                </a:solidFill>
              </a:rPr>
              <a:t>al </a:t>
            </a:r>
            <a:r>
              <a:rPr lang="en-US" sz="2800" dirty="0" err="1">
                <a:solidFill>
                  <a:schemeClr val="tx1"/>
                </a:solidFill>
              </a:rPr>
              <a:t>personalizada</a:t>
            </a:r>
            <a:r>
              <a:rPr lang="en-US" sz="2800" dirty="0">
                <a:solidFill>
                  <a:schemeClr val="tx1"/>
                </a:solidFill>
              </a:rPr>
              <a:t> (AGP).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Interfaz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paralela</a:t>
            </a:r>
            <a:r>
              <a:rPr lang="en-US" sz="2800" dirty="0">
                <a:solidFill>
                  <a:schemeClr val="tx1"/>
                </a:solidFill>
              </a:rPr>
              <a:t> para </a:t>
            </a:r>
            <a:r>
              <a:rPr lang="en-US" sz="2800" dirty="0" err="1">
                <a:solidFill>
                  <a:schemeClr val="tx1"/>
                </a:solidFill>
              </a:rPr>
              <a:t>escritura</a:t>
            </a:r>
            <a:r>
              <a:rPr lang="en-US" sz="2800" dirty="0">
                <a:solidFill>
                  <a:schemeClr val="tx1"/>
                </a:solidFill>
              </a:rPr>
              <a:t> de los </a:t>
            </a:r>
            <a:r>
              <a:rPr lang="en-US" sz="2800" dirty="0" err="1">
                <a:solidFill>
                  <a:schemeClr val="tx1"/>
                </a:solidFill>
              </a:rPr>
              <a:t>valores</a:t>
            </a:r>
            <a:r>
              <a:rPr lang="en-US" sz="2800" dirty="0">
                <a:solidFill>
                  <a:schemeClr val="tx1"/>
                </a:solidFill>
              </a:rPr>
              <a:t> de la se</a:t>
            </a:r>
            <a:r>
              <a:rPr lang="es-ES" sz="2800" dirty="0">
                <a:solidFill>
                  <a:schemeClr val="tx1"/>
                </a:solidFill>
              </a:rPr>
              <a:t>ñ</a:t>
            </a:r>
            <a:r>
              <a:rPr lang="en-US" sz="2800" dirty="0">
                <a:solidFill>
                  <a:schemeClr val="tx1"/>
                </a:solidFill>
              </a:rPr>
              <a:t>al </a:t>
            </a:r>
            <a:r>
              <a:rPr lang="en-US" sz="2800" dirty="0" err="1">
                <a:solidFill>
                  <a:schemeClr val="tx1"/>
                </a:solidFill>
              </a:rPr>
              <a:t>personalizada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</a:t>
            </a:r>
            <a:r>
              <a:rPr lang="es-ES" b="1" dirty="0">
                <a:latin typeface="Arial Black" panose="020B0A04020102020204" pitchFamily="34" charset="0"/>
              </a:rPr>
              <a:t>La estructura básica</a:t>
            </a:r>
          </a:p>
        </p:txBody>
      </p:sp>
      <p:pic>
        <p:nvPicPr>
          <p:cNvPr id="2097152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840" y="2542840"/>
            <a:ext cx="5955985" cy="310258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uadroTexto 1048622"/>
          <p:cNvSpPr txBox="1"/>
          <p:nvPr/>
        </p:nvSpPr>
        <p:spPr>
          <a:xfrm>
            <a:off x="910790" y="215785"/>
            <a:ext cx="10370420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Elementos a utilizar: </a:t>
            </a:r>
          </a:p>
          <a:p>
            <a:pPr marL="571500" indent="-457200" algn="just">
              <a:lnSpc>
                <a:spcPct val="100000"/>
              </a:lnSpc>
              <a:buFont typeface="Arial"/>
              <a:buChar char="•"/>
            </a:pP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Conversor DAC. </a:t>
            </a:r>
          </a:p>
          <a:p>
            <a:pPr marL="571500" indent="-457200" algn="just">
              <a:lnSpc>
                <a:spcPct val="100000"/>
              </a:lnSpc>
              <a:buFont typeface="Arial"/>
              <a:buChar char="•"/>
            </a:pP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Comunicación SPI. </a:t>
            </a:r>
          </a:p>
          <a:p>
            <a:pPr marL="571500" indent="-457200" algn="just">
              <a:lnSpc>
                <a:spcPct val="100000"/>
              </a:lnSpc>
              <a:buFont typeface="Arial"/>
              <a:buChar char="•"/>
            </a:pP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AGP (Memoria para almacenar los datos de las señales).  </a:t>
            </a:r>
          </a:p>
        </p:txBody>
      </p:sp>
      <p:pic>
        <p:nvPicPr>
          <p:cNvPr id="2097153" name="Imagen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1" y="3119661"/>
            <a:ext cx="11380350" cy="2853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n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24" y="420354"/>
            <a:ext cx="8202353" cy="6017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3568B7-D9E2-4973-A610-E37E86621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358" y="893807"/>
            <a:ext cx="7554363" cy="5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uadroTexto 1048623"/>
          <p:cNvSpPr txBox="1"/>
          <p:nvPr/>
        </p:nvSpPr>
        <p:spPr>
          <a:xfrm>
            <a:off x="741125" y="560664"/>
            <a:ext cx="10709750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Un Conversor Digital/Analógico (DAC) es un elemento que recibe información de entrada digital, en forma de una palabra de n bits y la transforma a señal analógica. Cada una de las combinaciones binarias de entrada es convertida en niveles de tensión de salida.</a:t>
            </a:r>
          </a:p>
          <a:p>
            <a:pPr algn="just">
              <a:lnSpc>
                <a:spcPct val="100000"/>
              </a:lnSpc>
            </a:pPr>
            <a:endParaRPr lang="es-AR" sz="2800" b="0" i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US" altLang="es-US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Comunicación SPI: La SPI permite comunicar los valores digitales a cada uno de los cuatro canales del DAC.</a:t>
            </a: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</a:t>
            </a:r>
          </a:p>
        </p:txBody>
      </p:sp>
      <p:pic>
        <p:nvPicPr>
          <p:cNvPr id="2097155" name="Imagen 209715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56" y="3585804"/>
            <a:ext cx="6887888" cy="3130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uadroTexto 1048624"/>
          <p:cNvSpPr txBox="1"/>
          <p:nvPr/>
        </p:nvSpPr>
        <p:spPr>
          <a:xfrm>
            <a:off x="307477" y="420332"/>
            <a:ext cx="11577046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AR" sz="2800" b="0" i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Voltajes de salida (DAC). Cada nivel de salida analógica proporcionada por el DAC equivale a un valor digital de 12 bits sin signo ( D[11:0] ), escrito por el FPGA a la salida correspondiente mediante el bus SPI, el voltaje de salida está descrito por la siguiente ecuación. </a:t>
            </a:r>
          </a:p>
        </p:txBody>
      </p:sp>
      <p:pic>
        <p:nvPicPr>
          <p:cNvPr id="2097156" name="Image 175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5152" y="3428999"/>
            <a:ext cx="9681696" cy="1401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542</Words>
  <Application>Microsoft Office PowerPoint</Application>
  <PresentationFormat>Panorámica</PresentationFormat>
  <Paragraphs>41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Times New Roman</vt:lpstr>
      <vt:lpstr>Wingdings 3</vt:lpstr>
      <vt:lpstr>Espiral</vt:lpstr>
      <vt:lpstr>Generador de señales basado en el conversor DAC y AGP.</vt:lpstr>
      <vt:lpstr>Presentación de PowerPoint</vt:lpstr>
      <vt:lpstr>                 Característcas :   </vt:lpstr>
      <vt:lpstr>            La estructura básica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síntesis digital directa (DDS) es un método de elaboración de formas de onda analógicas</vt:lpstr>
      <vt:lpstr>La estructura para el generador de señales.</vt:lpstr>
      <vt:lpstr>           Acumulador de fase:</vt:lpstr>
      <vt:lpstr>Tipo de señal:</vt:lpstr>
      <vt:lpstr>Presentación de PowerPoint</vt:lpstr>
      <vt:lpstr>Posibles descripciones para generar las ondas</vt:lpstr>
      <vt:lpstr>ONDA SENOIDAL :</vt:lpstr>
      <vt:lpstr>La memoria para almacenar los datos sería el AGP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de señales basado en el conversor DAC y AGP.</dc:title>
  <dc:creator>DANIELA</dc:creator>
  <cp:lastModifiedBy>Alejandro</cp:lastModifiedBy>
  <cp:revision>9</cp:revision>
  <dcterms:created xsi:type="dcterms:W3CDTF">2024-03-05T13:43:45Z</dcterms:created>
  <dcterms:modified xsi:type="dcterms:W3CDTF">2024-03-19T01:51:40Z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4ad25dbd5d6b4f1ba2c178dadde74c89</vt:lpwstr>
  </property>
</Properties>
</file>