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Average"/>
      <p:regular r:id="rId23"/>
    </p:embeddedFont>
    <p:embeddedFont>
      <p:font typeface="Oswald SemiBold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OswaldSemiBo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OswaldSemiBold-bold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presentación</a:t>
            </a:r>
            <a:r>
              <a:rPr lang="es-419"/>
              <a:t> del grupo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d290633a0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d290633a0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mostrar análisis un poco más complejos, ej. mapas, relaciones o correlaciones entre variables, etc.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4d290633a0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4d290633a0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dejar al final la pregunta o </a:t>
            </a:r>
            <a:r>
              <a:rPr lang="es-419"/>
              <a:t>análisis</a:t>
            </a:r>
            <a:r>
              <a:rPr lang="es-419"/>
              <a:t> </a:t>
            </a:r>
            <a:r>
              <a:rPr lang="es-419"/>
              <a:t>más</a:t>
            </a:r>
            <a:r>
              <a:rPr lang="es-419"/>
              <a:t> complejo con el que pensaban seguir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4d290633a0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4d290633a0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bases de datos eligieron y porque?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d290633a0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4d290633a0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tuvieron dificultades para entenderla, cuales? </a:t>
            </a:r>
            <a:r>
              <a:rPr lang="es-419">
                <a:solidFill>
                  <a:schemeClr val="dk1"/>
                </a:solidFill>
              </a:rPr>
              <a:t>usaron todos los datos o eliminaron, y por que?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4d290633a0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4d290633a0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explicar brevemente las variables en la base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d290633a0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d290633a0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mostrar algunos de los </a:t>
            </a:r>
            <a:r>
              <a:rPr lang="es-419"/>
              <a:t>gráficos</a:t>
            </a:r>
            <a:r>
              <a:rPr lang="es-419"/>
              <a:t> descriptivos que lograron hacer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d290633a0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d290633a0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mostrar algunos de los gráficos descriptivos que lograron hacer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d290633a0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d290633a0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mostrar algunos de los gráficos descriptivos que lograron hacer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d290633a0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4d290633a0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mostrar </a:t>
            </a:r>
            <a:r>
              <a:rPr lang="es-419"/>
              <a:t>análisis</a:t>
            </a:r>
            <a:r>
              <a:rPr lang="es-419"/>
              <a:t> un poco </a:t>
            </a:r>
            <a:r>
              <a:rPr lang="es-419"/>
              <a:t>más</a:t>
            </a:r>
            <a:r>
              <a:rPr lang="es-419"/>
              <a:t> complejos, ej. mapas, relaciones o correlaciones entre variables, etc.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d290633a0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d290633a0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mostrar algunos de los gráficos descriptivos que lograron hacer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1941700" y="0"/>
            <a:ext cx="48477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/>
        </p:nvSpPr>
        <p:spPr>
          <a:xfrm>
            <a:off x="868650" y="321475"/>
            <a:ext cx="7406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4600" u="sng"/>
              <a:t>Introducción a Bases de Datos y Minería de Datos</a:t>
            </a:r>
            <a:endParaRPr b="1" u="sng"/>
          </a:p>
        </p:txBody>
      </p:sp>
      <p:sp>
        <p:nvSpPr>
          <p:cNvPr id="279" name="Google Shape;279;p13"/>
          <p:cNvSpPr txBox="1"/>
          <p:nvPr/>
        </p:nvSpPr>
        <p:spPr>
          <a:xfrm>
            <a:off x="334325" y="3021800"/>
            <a:ext cx="3549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es-419" sz="2300">
                <a:latin typeface="Average"/>
                <a:ea typeface="Average"/>
                <a:cs typeface="Average"/>
                <a:sym typeface="Average"/>
              </a:rPr>
              <a:t>Yanina De Los Santos</a:t>
            </a:r>
            <a:endParaRPr sz="2300"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es-419" sz="2300">
                <a:latin typeface="Average"/>
                <a:ea typeface="Average"/>
                <a:cs typeface="Average"/>
                <a:sym typeface="Average"/>
              </a:rPr>
              <a:t>Alejandro Gomez</a:t>
            </a:r>
            <a:endParaRPr sz="2300"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verage"/>
              <a:buChar char="●"/>
            </a:pPr>
            <a:r>
              <a:rPr lang="es-419" sz="2300">
                <a:latin typeface="Average"/>
                <a:ea typeface="Average"/>
                <a:cs typeface="Average"/>
                <a:sym typeface="Average"/>
              </a:rPr>
              <a:t>Silvina Rothar</a:t>
            </a:r>
            <a:endParaRPr sz="1600"/>
          </a:p>
        </p:txBody>
      </p:sp>
      <p:sp>
        <p:nvSpPr>
          <p:cNvPr id="280" name="Google Shape;280;p13"/>
          <p:cNvSpPr txBox="1"/>
          <p:nvPr/>
        </p:nvSpPr>
        <p:spPr>
          <a:xfrm>
            <a:off x="6030750" y="3394700"/>
            <a:ext cx="313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latin typeface="Average"/>
                <a:ea typeface="Average"/>
                <a:cs typeface="Average"/>
                <a:sym typeface="Average"/>
              </a:rPr>
              <a:t>Prof. Franco Marsico</a:t>
            </a:r>
            <a:endParaRPr sz="2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22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2"/>
          <p:cNvSpPr txBox="1"/>
          <p:nvPr/>
        </p:nvSpPr>
        <p:spPr>
          <a:xfrm>
            <a:off x="604350" y="244325"/>
            <a:ext cx="708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Oswald SemiBold"/>
                <a:ea typeface="Oswald SemiBold"/>
                <a:cs typeface="Oswald SemiBold"/>
                <a:sym typeface="Oswald SemiBold"/>
              </a:rPr>
              <a:t>Detector de Anomalías: BOXPLOT </a:t>
            </a:r>
            <a:endParaRPr sz="2400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125" y="798425"/>
            <a:ext cx="5992200" cy="43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2"/>
          <p:cNvSpPr txBox="1"/>
          <p:nvPr/>
        </p:nvSpPr>
        <p:spPr>
          <a:xfrm>
            <a:off x="7072325" y="3260900"/>
            <a:ext cx="195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Average"/>
                <a:ea typeface="Average"/>
                <a:cs typeface="Average"/>
                <a:sym typeface="Average"/>
              </a:rPr>
              <a:t>Figura 6: Detector de outliers.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3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3"/>
          <p:cNvSpPr txBox="1"/>
          <p:nvPr/>
        </p:nvSpPr>
        <p:spPr>
          <a:xfrm>
            <a:off x="1041375" y="808275"/>
            <a:ext cx="6776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s-419" sz="2400" u="sng">
                <a:latin typeface="Average"/>
                <a:ea typeface="Average"/>
                <a:cs typeface="Average"/>
                <a:sym typeface="Average"/>
              </a:rPr>
              <a:t>Objetivo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: desarrollar un detector de anomalías especialmente en la estadía de camas para determinar cuál es el tiempo estándar de internación dentro de los efectores en la provincia de Buenos Aires.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verage"/>
              <a:buChar char="●"/>
            </a:pPr>
            <a:r>
              <a:rPr lang="es-419" sz="2400" u="sng">
                <a:latin typeface="Average"/>
                <a:ea typeface="Average"/>
                <a:cs typeface="Average"/>
                <a:sym typeface="Average"/>
              </a:rPr>
              <a:t>A futuro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: una vez 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determinados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 los valores 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atípicos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 en nuestra dataframe, poder localizar a qué 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efectores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 pertenecen para implementar 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políticas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necesarias</a:t>
            </a:r>
            <a:r>
              <a:rPr lang="es-419" sz="2400">
                <a:latin typeface="Average"/>
                <a:ea typeface="Average"/>
                <a:cs typeface="Average"/>
                <a:sym typeface="Average"/>
              </a:rPr>
              <a:t> y mejorar su rendimiento hospitalario.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88625" y="77150"/>
            <a:ext cx="6366900" cy="15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-419" sz="332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Rendi</a:t>
            </a:r>
            <a:r>
              <a:rPr b="0" lang="es-419" sz="340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miento de Establecim</a:t>
            </a:r>
            <a:r>
              <a:rPr b="0" lang="es-419" sz="332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ientos de Salud PBA </a:t>
            </a:r>
            <a:r>
              <a:rPr b="0" lang="es-419" sz="287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(2018-2020)</a:t>
            </a:r>
            <a:endParaRPr sz="6200">
              <a:solidFill>
                <a:srgbClr val="000000"/>
              </a:solidFill>
            </a:endParaRPr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03725" y="1594550"/>
            <a:ext cx="89367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s-419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 materia Taller de Proyectos I y II contempla el trabajo en terreno concurriendo a un efector de salud donde nos profundizamos en el manejo de estos datos a través de la carga de diversos formularios.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s-419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 pareció oportuno la selección de dicho tema, ya que es de vital importancia para la toma de decisiones en las políticas públicas a implementar.</a:t>
            </a:r>
            <a:endParaRPr sz="22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365800" y="1183000"/>
            <a:ext cx="7535400" cy="320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78.290 filas X 23 columnas.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del 51% de nuestra base se encuentra sin datos, ya sea por omisión o por falta de carga.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falla en el registro al cargar el dato con espacios entre los números de 4 dígitos.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de proceder con la eliminación o reemplazo de los valores nulos, se trabajó con las variables que no  presentaban NAN.</a:t>
            </a:r>
            <a:endParaRPr b="0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787250" y="354688"/>
            <a:ext cx="34206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 u="sng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Valores faltantes</a:t>
            </a:r>
            <a:endParaRPr sz="2100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ctrTitle"/>
          </p:nvPr>
        </p:nvSpPr>
        <p:spPr>
          <a:xfrm>
            <a:off x="585600" y="1504475"/>
            <a:ext cx="7534200" cy="28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●"/>
            </a:pP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Detalla el rendimiento con información sobre cantidad de consultas odontológicas, médicas y paramédicas, interconsultas, egresos, c</a:t>
            </a: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amas disponibles, días de estadía, etc. de los efectores de la pcia. Bs</a:t>
            </a: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As.</a:t>
            </a:r>
            <a:endParaRPr b="0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verage"/>
              <a:buChar char="●"/>
            </a:pPr>
            <a:r>
              <a:rPr b="0" lang="es-419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importante es que mediante este registro permite relevar los rendimientos, servicios y la estructura prestacional de los establecimientos del subsector público.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1002975" y="450050"/>
            <a:ext cx="6339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300" u="sng">
                <a:latin typeface="Oswald"/>
                <a:ea typeface="Oswald"/>
                <a:cs typeface="Oswald"/>
                <a:sym typeface="Oswald"/>
              </a:rPr>
              <a:t>Descripción general de la BD  ARES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17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>
            <p:ph idx="1" type="subTitle"/>
          </p:nvPr>
        </p:nvSpPr>
        <p:spPr>
          <a:xfrm>
            <a:off x="5439250" y="2970375"/>
            <a:ext cx="3511200" cy="19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Figura 1: Dependencias</a:t>
            </a:r>
            <a:endParaRPr sz="21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Graficamos el porcentaje de dependencias de los establecimientos sanitarios: nacional, provincial, municipal.</a:t>
            </a:r>
            <a:r>
              <a:rPr lang="es-419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 rotWithShape="1">
          <a:blip r:embed="rId4">
            <a:alphaModFix/>
          </a:blip>
          <a:srcRect b="0" l="0" r="56657" t="0"/>
          <a:stretch/>
        </p:blipFill>
        <p:spPr>
          <a:xfrm>
            <a:off x="123325" y="185975"/>
            <a:ext cx="5174476" cy="47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ctrTitle"/>
          </p:nvPr>
        </p:nvSpPr>
        <p:spPr>
          <a:xfrm>
            <a:off x="5799300" y="2288850"/>
            <a:ext cx="3008400" cy="23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9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Figura 2: Porcentaje de establecimientos</a:t>
            </a:r>
            <a:endParaRPr b="0" sz="19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Región sanitaria V, </a:t>
            </a:r>
            <a:endParaRPr b="0" sz="20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20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conocer qué municipios presentan mayor cantidad de efectores.</a:t>
            </a:r>
            <a:endParaRPr sz="39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 rotWithShape="1">
          <a:blip r:embed="rId4">
            <a:alphaModFix/>
          </a:blip>
          <a:srcRect b="0" l="42886" r="0" t="0"/>
          <a:stretch/>
        </p:blipFill>
        <p:spPr>
          <a:xfrm>
            <a:off x="81825" y="309599"/>
            <a:ext cx="5717476" cy="44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9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5979325" y="3073250"/>
            <a:ext cx="3164700" cy="18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Figura 3: Cantidad de establecimientos por región sanitaria, concluyendo que las regiones V y VI presentan mayor cantidad de efectores.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50" y="308600"/>
            <a:ext cx="5691325" cy="47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0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 txBox="1"/>
          <p:nvPr>
            <p:ph idx="1" type="subTitle"/>
          </p:nvPr>
        </p:nvSpPr>
        <p:spPr>
          <a:xfrm>
            <a:off x="6133625" y="2571750"/>
            <a:ext cx="28221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Figura 4: Rendimiento Hospitalario según la región sanitaria, que a simple vista se observa como en el gráfico anterior como las regiones V y VI son las que presentan mayor desarrollo.</a:t>
            </a:r>
            <a:endParaRPr sz="18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50" y="372900"/>
            <a:ext cx="5974275" cy="43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1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7901200" y="77150"/>
            <a:ext cx="1139225" cy="12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127100" y="77150"/>
            <a:ext cx="34449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Figura 5:Promedio de días de estada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424" y="835825"/>
            <a:ext cx="6888825" cy="42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