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25429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25429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61f72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61f72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1a7f06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1a7f06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b25429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b25429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b25429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b25429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1b25429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1b25429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d61f726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d61f726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b25429e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b25429e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91a7f060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91a7f06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9.png"/><Relationship Id="rId7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40386"/>
            <a:ext cx="85206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MONITOREO DE </a:t>
            </a:r>
            <a:r>
              <a:rPr b="1" lang="en"/>
              <a:t>TENSIÓN</a:t>
            </a:r>
            <a:r>
              <a:rPr b="1" lang="en"/>
              <a:t> Y PRESENCIA DE </a:t>
            </a:r>
            <a:r>
              <a:rPr b="1" lang="en"/>
              <a:t>OBSTÁCULOS</a:t>
            </a:r>
            <a:r>
              <a:rPr b="1" lang="en"/>
              <a:t> DE FORMA REMOTA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444275"/>
            <a:ext cx="12306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Autor: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990525" y="166550"/>
            <a:ext cx="51135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Protocolos de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sistemas embebidos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2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Especialización de Sistemas Embebidos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75" y="166550"/>
            <a:ext cx="3720804" cy="12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1365475" y="3444275"/>
            <a:ext cx="28740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Alejandro Gorrin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753300" y="4591325"/>
            <a:ext cx="16374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Junio, 2020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175"/>
            <a:ext cx="9144001" cy="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0850"/>
            <a:ext cx="9144001" cy="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75" y="1953850"/>
            <a:ext cx="1693450" cy="20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53925"/>
            <a:ext cx="9143999" cy="1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53925"/>
            <a:ext cx="142750" cy="43895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142750" y="169100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DESCRIPCIÓN DEL </a:t>
            </a:r>
            <a:r>
              <a:rPr b="1" lang="en" sz="2400"/>
              <a:t>PROYECTO</a:t>
            </a:r>
            <a:endParaRPr b="1" sz="24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8625" y="2154838"/>
            <a:ext cx="31813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7746" y="3314675"/>
            <a:ext cx="851329" cy="50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20927" y="1102050"/>
            <a:ext cx="1170800" cy="8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2963513" y="2773250"/>
            <a:ext cx="2274900" cy="796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963513" y="2871450"/>
            <a:ext cx="227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SUPERVISOR</a:t>
            </a:r>
            <a:endParaRPr b="1" sz="2400">
              <a:solidFill>
                <a:srgbClr val="FFFFFF"/>
              </a:solidFill>
            </a:endParaRPr>
          </a:p>
        </p:txBody>
      </p:sp>
      <p:cxnSp>
        <p:nvCxnSpPr>
          <p:cNvPr id="75" name="Google Shape;75;p14"/>
          <p:cNvCxnSpPr>
            <a:stCxn id="73" idx="0"/>
            <a:endCxn id="72" idx="1"/>
          </p:cNvCxnSpPr>
          <p:nvPr/>
        </p:nvCxnSpPr>
        <p:spPr>
          <a:xfrm flipH="1" rot="10800000">
            <a:off x="4100963" y="1527950"/>
            <a:ext cx="519900" cy="12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72" idx="3"/>
            <a:endCxn id="70" idx="0"/>
          </p:cNvCxnSpPr>
          <p:nvPr/>
        </p:nvCxnSpPr>
        <p:spPr>
          <a:xfrm>
            <a:off x="5791727" y="1527950"/>
            <a:ext cx="1537500" cy="627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348800" y="1462900"/>
            <a:ext cx="2344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Monitoreo de un </a:t>
            </a:r>
            <a:r>
              <a:rPr lang="en"/>
              <a:t>área</a:t>
            </a:r>
            <a:r>
              <a:rPr lang="en"/>
              <a:t> rural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8771" y="3314675"/>
            <a:ext cx="851329" cy="50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8021" y="3968450"/>
            <a:ext cx="851329" cy="50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8396" y="3968450"/>
            <a:ext cx="851329" cy="5070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8649600" y="4592200"/>
            <a:ext cx="290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3925"/>
            <a:ext cx="9143999" cy="1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53925"/>
            <a:ext cx="142750" cy="43895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idx="4294967295" type="title"/>
          </p:nvPr>
        </p:nvSpPr>
        <p:spPr>
          <a:xfrm>
            <a:off x="142750" y="169100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DESCRIPCIÓN DEL </a:t>
            </a:r>
            <a:r>
              <a:rPr b="1" lang="en" sz="2400"/>
              <a:t>PROYECTO</a:t>
            </a:r>
            <a:endParaRPr b="1" sz="2400"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7971" y="3485000"/>
            <a:ext cx="851329" cy="5070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3334913" y="2641663"/>
            <a:ext cx="2274900" cy="796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334913" y="2739863"/>
            <a:ext cx="227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SUPERVISOR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649600" y="4592200"/>
            <a:ext cx="290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1525" y="1813176"/>
            <a:ext cx="947775" cy="8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5"/>
          <p:cNvCxnSpPr>
            <a:stCxn id="93" idx="1"/>
            <a:endCxn id="91" idx="3"/>
          </p:cNvCxnSpPr>
          <p:nvPr/>
        </p:nvCxnSpPr>
        <p:spPr>
          <a:xfrm flipH="1">
            <a:off x="5609925" y="2227426"/>
            <a:ext cx="17316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91" idx="3"/>
            <a:endCxn id="89" idx="1"/>
          </p:cNvCxnSpPr>
          <p:nvPr/>
        </p:nvCxnSpPr>
        <p:spPr>
          <a:xfrm>
            <a:off x="5609813" y="3062963"/>
            <a:ext cx="1828200" cy="6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89" idx="1"/>
            <a:endCxn id="91" idx="3"/>
          </p:cNvCxnSpPr>
          <p:nvPr/>
        </p:nvCxnSpPr>
        <p:spPr>
          <a:xfrm rot="10800000">
            <a:off x="5609771" y="3062900"/>
            <a:ext cx="1828200" cy="6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7" name="Google Shape;9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54938" y="2016599"/>
            <a:ext cx="1494550" cy="72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5"/>
          <p:cNvCxnSpPr>
            <a:stCxn id="97" idx="1"/>
            <a:endCxn id="91" idx="1"/>
          </p:cNvCxnSpPr>
          <p:nvPr/>
        </p:nvCxnSpPr>
        <p:spPr>
          <a:xfrm>
            <a:off x="2049488" y="2378236"/>
            <a:ext cx="12855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stCxn id="91" idx="3"/>
            <a:endCxn id="93" idx="1"/>
          </p:cNvCxnSpPr>
          <p:nvPr/>
        </p:nvCxnSpPr>
        <p:spPr>
          <a:xfrm flipH="1" rot="10800000">
            <a:off x="5609813" y="2227463"/>
            <a:ext cx="17316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0" name="Google Shape;10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2425" y="3485000"/>
            <a:ext cx="807575" cy="102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5"/>
          <p:cNvCxnSpPr>
            <a:stCxn id="100" idx="3"/>
            <a:endCxn id="91" idx="1"/>
          </p:cNvCxnSpPr>
          <p:nvPr/>
        </p:nvCxnSpPr>
        <p:spPr>
          <a:xfrm flipH="1" rot="10800000">
            <a:off x="1780000" y="3062837"/>
            <a:ext cx="1554900" cy="9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2" name="Google Shape;10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01689" y="2434825"/>
            <a:ext cx="244473" cy="3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91950" y="1017400"/>
            <a:ext cx="77601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Desarrollar complementos para </a:t>
            </a:r>
            <a:r>
              <a:rPr lang="en">
                <a:solidFill>
                  <a:schemeClr val="dk1"/>
                </a:solidFill>
              </a:rPr>
              <a:t>el desarrollo del proyecto.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8649600" y="4592200"/>
            <a:ext cx="290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3925"/>
            <a:ext cx="9143999" cy="1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0" y="2694050"/>
            <a:ext cx="142750" cy="24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type="title"/>
          </p:nvPr>
        </p:nvSpPr>
        <p:spPr>
          <a:xfrm>
            <a:off x="142750" y="169100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PROPÓSITO</a:t>
            </a:r>
            <a:endParaRPr b="1" sz="24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5125"/>
            <a:ext cx="9143999" cy="1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type="title"/>
          </p:nvPr>
        </p:nvSpPr>
        <p:spPr>
          <a:xfrm>
            <a:off x="241800" y="2131213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ALCANCE</a:t>
            </a:r>
            <a:endParaRPr b="1" sz="24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3050"/>
            <a:ext cx="9143999" cy="1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0" y="753925"/>
            <a:ext cx="142750" cy="13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91950" y="2973900"/>
            <a:ext cx="77601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Establecer </a:t>
            </a:r>
            <a:r>
              <a:rPr lang="en">
                <a:solidFill>
                  <a:schemeClr val="dk1"/>
                </a:solidFill>
              </a:rPr>
              <a:t>conexión</a:t>
            </a:r>
            <a:r>
              <a:rPr lang="en">
                <a:solidFill>
                  <a:schemeClr val="dk1"/>
                </a:solidFill>
              </a:rPr>
              <a:t> entre diferentes componentes </a:t>
            </a:r>
            <a:r>
              <a:rPr lang="en">
                <a:solidFill>
                  <a:schemeClr val="dk1"/>
                </a:solidFill>
              </a:rPr>
              <a:t>electrónicos.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Desarrollar un </a:t>
            </a:r>
            <a:r>
              <a:rPr lang="en">
                <a:solidFill>
                  <a:schemeClr val="dk1"/>
                </a:solidFill>
              </a:rPr>
              <a:t>método</a:t>
            </a:r>
            <a:r>
              <a:rPr lang="en">
                <a:solidFill>
                  <a:schemeClr val="dk1"/>
                </a:solidFill>
              </a:rPr>
              <a:t> de </a:t>
            </a:r>
            <a:r>
              <a:rPr lang="en">
                <a:solidFill>
                  <a:schemeClr val="dk1"/>
                </a:solidFill>
              </a:rPr>
              <a:t>configuración de los parámetros a estudiar en el proceso.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42750" y="169100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MODOS DE TRABAJO</a:t>
            </a:r>
            <a:endParaRPr b="1" sz="240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3925"/>
            <a:ext cx="9143999" cy="1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53925"/>
            <a:ext cx="142750" cy="438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8649600" y="4592200"/>
            <a:ext cx="290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25" name="Google Shape;125;p17"/>
          <p:cNvSpPr txBox="1"/>
          <p:nvPr/>
        </p:nvSpPr>
        <p:spPr>
          <a:xfrm>
            <a:off x="406675" y="1272925"/>
            <a:ext cx="7622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1-     Monitoreo del sistema de forma </a:t>
            </a:r>
            <a:r>
              <a:rPr b="1" lang="en" sz="1500"/>
              <a:t>periódica.</a:t>
            </a:r>
            <a:endParaRPr b="1" sz="1500"/>
          </a:p>
        </p:txBody>
      </p:sp>
      <p:sp>
        <p:nvSpPr>
          <p:cNvPr id="126" name="Google Shape;126;p17"/>
          <p:cNvSpPr txBox="1"/>
          <p:nvPr/>
        </p:nvSpPr>
        <p:spPr>
          <a:xfrm>
            <a:off x="480575" y="2626200"/>
            <a:ext cx="4759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2-     </a:t>
            </a:r>
            <a:r>
              <a:rPr b="1" lang="en" sz="1500">
                <a:solidFill>
                  <a:schemeClr val="dk1"/>
                </a:solidFill>
              </a:rPr>
              <a:t>Detección de obstáculo.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7150" y="1272925"/>
            <a:ext cx="1087900" cy="9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1175" y="2660762"/>
            <a:ext cx="1254077" cy="6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443575" y="3611800"/>
            <a:ext cx="5173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2-     Detección de estado de </a:t>
            </a:r>
            <a:r>
              <a:rPr b="1" lang="en" sz="1500">
                <a:solidFill>
                  <a:schemeClr val="dk1"/>
                </a:solidFill>
              </a:rPr>
              <a:t>batería</a:t>
            </a:r>
            <a:r>
              <a:rPr b="1" lang="en" sz="1500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9125" y="4218700"/>
            <a:ext cx="529525" cy="6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6394" y="2843925"/>
            <a:ext cx="716605" cy="6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56350" y="3853075"/>
            <a:ext cx="716600" cy="73913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7084150" y="2137700"/>
            <a:ext cx="17058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Alertas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6300750" y="3130700"/>
            <a:ext cx="10278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Tiempos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19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CONFIGURACIONES DEL SISTEMA</a:t>
            </a:r>
            <a:endParaRPr b="1" sz="2400"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3925"/>
            <a:ext cx="9143999" cy="1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53925"/>
            <a:ext cx="142750" cy="438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8649600" y="4592200"/>
            <a:ext cx="290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2625" y="1337825"/>
            <a:ext cx="1061725" cy="18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510575" y="1375688"/>
            <a:ext cx="44331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  </a:t>
            </a:r>
            <a:r>
              <a:rPr lang="en"/>
              <a:t>Configuración</a:t>
            </a:r>
            <a:r>
              <a:rPr lang="en"/>
              <a:t> de periodicidad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Posibilidad de cambiar </a:t>
            </a:r>
            <a:r>
              <a:rPr lang="en"/>
              <a:t>parámetros</a:t>
            </a:r>
            <a:r>
              <a:rPr lang="en"/>
              <a:t> de </a:t>
            </a:r>
            <a:r>
              <a:rPr lang="en"/>
              <a:t>envío</a:t>
            </a:r>
            <a:r>
              <a:rPr lang="en"/>
              <a:t> de </a:t>
            </a:r>
            <a:r>
              <a:rPr lang="en"/>
              <a:t>información.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0450" y="2571751"/>
            <a:ext cx="947775" cy="8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8"/>
          <p:cNvCxnSpPr>
            <a:stCxn id="145" idx="3"/>
            <a:endCxn id="143" idx="1"/>
          </p:cNvCxnSpPr>
          <p:nvPr/>
        </p:nvCxnSpPr>
        <p:spPr>
          <a:xfrm flipH="1" rot="10800000">
            <a:off x="5758225" y="2278601"/>
            <a:ext cx="1364400" cy="7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8"/>
          <p:cNvSpPr txBox="1"/>
          <p:nvPr/>
        </p:nvSpPr>
        <p:spPr>
          <a:xfrm>
            <a:off x="510575" y="2875049"/>
            <a:ext cx="44331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-   Configuración de distancia de alerta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Cambiar valores para estado de alerta de un sistema</a:t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162" y="3596150"/>
            <a:ext cx="2564650" cy="99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8"/>
          <p:cNvCxnSpPr>
            <a:stCxn id="145" idx="3"/>
            <a:endCxn id="148" idx="1"/>
          </p:cNvCxnSpPr>
          <p:nvPr/>
        </p:nvCxnSpPr>
        <p:spPr>
          <a:xfrm>
            <a:off x="5758225" y="2986001"/>
            <a:ext cx="612900" cy="11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3925"/>
            <a:ext cx="9143999" cy="1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53925"/>
            <a:ext cx="142750" cy="438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type="title"/>
          </p:nvPr>
        </p:nvSpPr>
        <p:spPr>
          <a:xfrm>
            <a:off x="142750" y="169100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Aplicaci</a:t>
            </a:r>
            <a:r>
              <a:rPr b="1" lang="en" sz="2400"/>
              <a:t>ó</a:t>
            </a:r>
            <a:r>
              <a:rPr b="1" lang="en" sz="2400"/>
              <a:t>n de celular</a:t>
            </a:r>
            <a:endParaRPr b="1" sz="2400"/>
          </a:p>
        </p:txBody>
      </p:sp>
      <p:sp>
        <p:nvSpPr>
          <p:cNvPr id="157" name="Google Shape;157;p19"/>
          <p:cNvSpPr txBox="1"/>
          <p:nvPr/>
        </p:nvSpPr>
        <p:spPr>
          <a:xfrm>
            <a:off x="8649600" y="4592200"/>
            <a:ext cx="290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8" name="Google Shape;158;p19"/>
          <p:cNvSpPr txBox="1"/>
          <p:nvPr/>
        </p:nvSpPr>
        <p:spPr>
          <a:xfrm>
            <a:off x="2627650" y="2151288"/>
            <a:ext cx="35508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Establecer conexi</a:t>
            </a:r>
            <a:r>
              <a:rPr lang="en" sz="1300">
                <a:solidFill>
                  <a:schemeClr val="dk1"/>
                </a:solidFill>
              </a:rPr>
              <a:t>ó</a:t>
            </a:r>
            <a:r>
              <a:rPr lang="en" sz="1300"/>
              <a:t>n bluetooth.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Entrar en modo </a:t>
            </a:r>
            <a:r>
              <a:rPr lang="en" sz="1300"/>
              <a:t>configuración.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Opciones</a:t>
            </a:r>
            <a:r>
              <a:rPr lang="en" sz="1300"/>
              <a:t> de </a:t>
            </a:r>
            <a:r>
              <a:rPr lang="en" sz="1300"/>
              <a:t>configuración</a:t>
            </a:r>
            <a:r>
              <a:rPr lang="en" sz="1300"/>
              <a:t> del sistema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Instrucciones de uso.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Inicializar supervisor</a:t>
            </a:r>
            <a:endParaRPr sz="1300"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838" y="2233975"/>
            <a:ext cx="1334111" cy="22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574150" y="1524225"/>
            <a:ext cx="133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</a:t>
            </a:r>
            <a:r>
              <a:rPr lang="en">
                <a:solidFill>
                  <a:schemeClr val="dk1"/>
                </a:solidFill>
              </a:rPr>
              <a:t>ó</a:t>
            </a:r>
            <a:r>
              <a:rPr lang="en"/>
              <a:t>n </a:t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652" y="1656625"/>
            <a:ext cx="1693500" cy="285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9"/>
          <p:cNvCxnSpPr>
            <a:stCxn id="160" idx="3"/>
          </p:cNvCxnSpPr>
          <p:nvPr/>
        </p:nvCxnSpPr>
        <p:spPr>
          <a:xfrm flipH="1" rot="10800000">
            <a:off x="1908250" y="1761525"/>
            <a:ext cx="45231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 flipH="1" rot="10800000">
            <a:off x="5609750" y="2331325"/>
            <a:ext cx="9030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9"/>
          <p:cNvCxnSpPr/>
          <p:nvPr/>
        </p:nvCxnSpPr>
        <p:spPr>
          <a:xfrm flipH="1" rot="10800000">
            <a:off x="5624550" y="2745775"/>
            <a:ext cx="843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9"/>
          <p:cNvCxnSpPr/>
          <p:nvPr/>
        </p:nvCxnSpPr>
        <p:spPr>
          <a:xfrm flipH="1" rot="10800000">
            <a:off x="6157400" y="2952800"/>
            <a:ext cx="340500" cy="1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4840075" y="3544950"/>
            <a:ext cx="15837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4847475" y="3996400"/>
            <a:ext cx="2827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2227625" y="2287975"/>
            <a:ext cx="48327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Video de funcionamiento </a:t>
            </a:r>
            <a:endParaRPr b="1" sz="3000"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725"/>
            <a:ext cx="9144001" cy="1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04138"/>
            <a:ext cx="9144001" cy="1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681" y="0"/>
            <a:ext cx="17423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81" y="0"/>
            <a:ext cx="1742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574650" y="2065950"/>
            <a:ext cx="19947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GRACIAS</a:t>
            </a:r>
            <a:endParaRPr b="1" sz="3000"/>
          </a:p>
        </p:txBody>
      </p:sp>
      <p:sp>
        <p:nvSpPr>
          <p:cNvPr id="182" name="Google Shape;182;p21"/>
          <p:cNvSpPr txBox="1"/>
          <p:nvPr/>
        </p:nvSpPr>
        <p:spPr>
          <a:xfrm>
            <a:off x="3761850" y="2716650"/>
            <a:ext cx="1535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6D9EEB"/>
                </a:highlight>
              </a:rPr>
              <a:t>¿</a:t>
            </a:r>
            <a:r>
              <a:rPr lang="en" sz="1800">
                <a:solidFill>
                  <a:schemeClr val="dk1"/>
                </a:solidFill>
              </a:rPr>
              <a:t>Preguntas?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725"/>
            <a:ext cx="9144001" cy="1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04138"/>
            <a:ext cx="9144001" cy="1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681" y="0"/>
            <a:ext cx="17423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81" y="0"/>
            <a:ext cx="1742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