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1" r:id="rId13"/>
    <p:sldId id="285" r:id="rId14"/>
    <p:sldId id="266" r:id="rId15"/>
    <p:sldId id="268" r:id="rId16"/>
    <p:sldId id="286" r:id="rId17"/>
    <p:sldId id="287" r:id="rId18"/>
    <p:sldId id="28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6" r:id="rId29"/>
    <p:sldId id="279" r:id="rId30"/>
    <p:sldId id="280" r:id="rId31"/>
    <p:sldId id="281" r:id="rId32"/>
    <p:sldId id="282" r:id="rId33"/>
    <p:sldId id="283" r:id="rId34"/>
    <p:sldId id="292" r:id="rId35"/>
    <p:sldId id="299" r:id="rId36"/>
    <p:sldId id="298" r:id="rId37"/>
    <p:sldId id="297" r:id="rId38"/>
    <p:sldId id="293" r:id="rId39"/>
    <p:sldId id="294" r:id="rId40"/>
    <p:sldId id="300" r:id="rId41"/>
    <p:sldId id="295" r:id="rId4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מציין מיקום של תאריך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מציין מיקום של מספר שקופית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F42607-48ED-49C2-9137-4B4061DF4267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83817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599636" cy="3599636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3"/>
          </p:nvPr>
        </p:nvSpPr>
        <p:spPr>
          <a:xfrm>
            <a:off x="685800" y="4343043"/>
            <a:ext cx="5486043" cy="4114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uFillTx/>
        <a:latin typeface="Arial" pitchFamily="34"/>
        <a:cs typeface="Arial" pitchFamily="34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114800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25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979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2651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261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161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2041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588" y="0"/>
            <a:ext cx="0" cy="0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399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927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0651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522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45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114800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4188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6290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673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1004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114800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204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114800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2222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114800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4122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114800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7533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114800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626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9674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114800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78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542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457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2"/>
          </a:xfrm>
        </p:spPr>
        <p:txBody>
          <a:bodyPr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6402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2"/>
          </a:xfrm>
        </p:spPr>
        <p:txBody>
          <a:bodyPr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460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2"/>
          </a:xfrm>
        </p:spPr>
        <p:txBody>
          <a:bodyPr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9578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2"/>
          </a:xfrm>
        </p:spPr>
        <p:txBody>
          <a:bodyPr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267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2"/>
          </a:xfrm>
        </p:spPr>
        <p:txBody>
          <a:bodyPr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6476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2"/>
          </a:xfrm>
        </p:spPr>
        <p:txBody>
          <a:bodyPr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6493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2"/>
          </a:xfrm>
        </p:spPr>
        <p:txBody>
          <a:bodyPr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9056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2"/>
          </a:xfrm>
        </p:spPr>
        <p:txBody>
          <a:bodyPr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722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2"/>
          </a:xfrm>
        </p:spPr>
        <p:txBody>
          <a:bodyPr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703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205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976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28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038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-598488" y="0"/>
            <a:ext cx="4795838" cy="359886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043"/>
            <a:ext cx="5486043" cy="4024438"/>
          </a:xfrm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079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lIns="0" tIns="0" rIns="0" bIns="0"/>
          <a:lstStyle/>
          <a:p>
            <a:endParaRPr lang="he-IL"/>
          </a:p>
        </p:txBody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5522"/>
          </a:xfrm>
        </p:spPr>
        <p:txBody>
          <a:bodyPr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6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e-IL"/>
          </a:p>
        </p:txBody>
      </p:sp>
      <p:sp>
        <p:nvSpPr>
          <p:cNvPr id="5" name="מציין מיקום של מספר שקופית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7A68C5-1B62-4EFB-9081-39B90312FD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85475" indent="-285475">
              <a:buFontTx/>
              <a:buBlip>
                <a:blip r:embed="rId2"/>
              </a:buBlip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e-IL"/>
          </a:p>
        </p:txBody>
      </p:sp>
      <p:sp>
        <p:nvSpPr>
          <p:cNvPr id="5" name="מציין מיקום של מספר שקופית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98ADC1-9237-4898-8E8C-6C5F3AF7F8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 txBox="1">
            <a:spLocks noGrp="1"/>
          </p:cNvSpPr>
          <p:nvPr>
            <p:ph type="title" orient="vert"/>
          </p:nvPr>
        </p:nvSpPr>
        <p:spPr>
          <a:xfrm>
            <a:off x="6783384" y="152403"/>
            <a:ext cx="2160590" cy="6272217"/>
          </a:xfrm>
        </p:spPr>
        <p:txBody>
          <a:bodyPr vert="eaVert"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 txBox="1">
            <a:spLocks noGrp="1"/>
          </p:cNvSpPr>
          <p:nvPr>
            <p:ph type="body" orient="vert" idx="1"/>
          </p:nvPr>
        </p:nvSpPr>
        <p:spPr>
          <a:xfrm>
            <a:off x="300042" y="152403"/>
            <a:ext cx="6330948" cy="627221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e-IL"/>
          </a:p>
        </p:txBody>
      </p:sp>
      <p:sp>
        <p:nvSpPr>
          <p:cNvPr id="5" name="מציין מיקום של מספר שקופית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4EF050-6EB8-4597-BF17-6ED37F1601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28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/>
          <a:lstStyle>
            <a:lvl1pPr algn="r">
              <a:defRPr lang="he-IL" sz="4000" cap="al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3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4525959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1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2400" b="1"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2400" b="1"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כותרת תחתונה 6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6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כותרת תחתונה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0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7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/>
          <a:lstStyle>
            <a:lvl1pPr algn="r">
              <a:defRPr lang="he-IL" sz="2000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 marL="285475" indent="-285475">
              <a:buFontTx/>
              <a:buBlip>
                <a:blip r:embed="rId2"/>
              </a:buBlip>
              <a:defRPr sz="3200"/>
            </a:lvl1pPr>
            <a:lvl2pPr>
              <a:defRPr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טקסט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1400"/>
            </a:lvl1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8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e-IL"/>
          </a:p>
        </p:txBody>
      </p:sp>
      <p:sp>
        <p:nvSpPr>
          <p:cNvPr id="5" name="מציין מיקום של מספר שקופית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A6247E-2F02-40E1-AC63-15F95AD16B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/>
          <a:lstStyle>
            <a:lvl1pPr algn="r">
              <a:defRPr lang="he-IL" sz="2000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3200"/>
            </a:lvl1pPr>
          </a:lstStyle>
          <a:p>
            <a:pPr lvl="0"/>
            <a:endParaRPr lang="he-IL"/>
          </a:p>
        </p:txBody>
      </p:sp>
      <p:sp>
        <p:nvSpPr>
          <p:cNvPr id="4" name="מציין מיקום טקסט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1400"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8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8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 txBox="1">
            <a:spLocks noGrp="1"/>
          </p:cNvSpPr>
          <p:nvPr>
            <p:ph type="title" orient="vert"/>
          </p:nvPr>
        </p:nvSpPr>
        <p:spPr>
          <a:xfrm>
            <a:off x="6629400" y="1604964"/>
            <a:ext cx="2057400" cy="4525959"/>
          </a:xfrm>
        </p:spPr>
        <p:txBody>
          <a:bodyPr vert="eaVert"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 txBox="1">
            <a:spLocks noGrp="1"/>
          </p:cNvSpPr>
          <p:nvPr>
            <p:ph type="body" orient="vert" idx="1"/>
          </p:nvPr>
        </p:nvSpPr>
        <p:spPr>
          <a:xfrm>
            <a:off x="457200" y="1604964"/>
            <a:ext cx="6019796" cy="45259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41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/>
          <a:lstStyle>
            <a:lvl1pPr algn="r">
              <a:defRPr lang="he-IL" sz="4000" cap="al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e-IL"/>
          </a:p>
        </p:txBody>
      </p:sp>
      <p:sp>
        <p:nvSpPr>
          <p:cNvPr id="5" name="מציין מיקום של מספר שקופית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80D334-7087-48A5-969E-B626ABEC22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 txBox="1">
            <a:spLocks noGrp="1"/>
          </p:cNvSpPr>
          <p:nvPr>
            <p:ph idx="1"/>
          </p:nvPr>
        </p:nvSpPr>
        <p:spPr>
          <a:xfrm>
            <a:off x="300042" y="1311277"/>
            <a:ext cx="4244973" cy="5113333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 txBox="1">
            <a:spLocks noGrp="1"/>
          </p:cNvSpPr>
          <p:nvPr>
            <p:ph idx="2"/>
          </p:nvPr>
        </p:nvSpPr>
        <p:spPr>
          <a:xfrm>
            <a:off x="4697409" y="1311277"/>
            <a:ext cx="4246565" cy="5113333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e-IL"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52FFE7-C496-4D42-A68F-885989220F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2400" b="1"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2400" b="1"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כותרת תחתונה 6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e-IL"/>
          </a:p>
        </p:txBody>
      </p:sp>
      <p:sp>
        <p:nvSpPr>
          <p:cNvPr id="8" name="מציין מיקום של מספר שקופית 7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8603BD-BF84-41FF-9355-E8B7AAE9BD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he-IL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כותרת תחתונה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e-IL"/>
          </a:p>
        </p:txBody>
      </p:sp>
      <p:sp>
        <p:nvSpPr>
          <p:cNvPr id="4" name="מציין מיקום של מספר שקופית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5B7DC5-BD09-4864-B34F-E64069FE29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e-IL"/>
          </a:p>
        </p:txBody>
      </p:sp>
      <p:sp>
        <p:nvSpPr>
          <p:cNvPr id="3" name="מציין מיקום של מספר שקופית 2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3B5051-0483-4041-969D-CDCADA4FF2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5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/>
          <a:lstStyle>
            <a:lvl1pPr algn="r">
              <a:defRPr lang="he-IL" sz="2000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1400"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e-IL"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B93BAE-3AF1-4B14-B29B-8BFE7FAB49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4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/>
          <a:lstStyle>
            <a:lvl1pPr algn="r">
              <a:defRPr lang="he-IL" sz="2000"/>
            </a:lvl1pPr>
          </a:lstStyle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3200"/>
            </a:lvl1pPr>
          </a:lstStyle>
          <a:p>
            <a:pPr lvl="0"/>
            <a:endParaRPr lang="he-IL"/>
          </a:p>
        </p:txBody>
      </p:sp>
      <p:sp>
        <p:nvSpPr>
          <p:cNvPr id="4" name="מציין מיקום טקסט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buNone/>
              <a:tabLst>
                <a:tab pos="914043" algn="l"/>
                <a:tab pos="1828443" algn="l"/>
                <a:tab pos="2742843" algn="l"/>
                <a:tab pos="3657243" algn="l"/>
                <a:tab pos="4571643" algn="l"/>
                <a:tab pos="5486043" algn="l"/>
                <a:tab pos="6400443" algn="l"/>
                <a:tab pos="7314843" algn="l"/>
                <a:tab pos="8229243" algn="l"/>
                <a:tab pos="9143643" algn="l"/>
                <a:tab pos="10058043" algn="l"/>
              </a:tabLst>
              <a:defRPr sz="1400"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he-IL"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F5097E-CA36-40C1-B688-1803BBEE12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 txBox="1">
            <a:spLocks noGrp="1"/>
          </p:cNvSpPr>
          <p:nvPr>
            <p:ph type="title"/>
          </p:nvPr>
        </p:nvSpPr>
        <p:spPr>
          <a:xfrm>
            <a:off x="1211040" y="151918"/>
            <a:ext cx="7732440" cy="1143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/>
          <a:p>
            <a:pPr lvl="0"/>
            <a:endParaRPr lang="en-US"/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1"/>
          </p:nvPr>
        </p:nvSpPr>
        <p:spPr>
          <a:xfrm>
            <a:off x="299520" y="1311121"/>
            <a:ext cx="8643960" cy="5113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3"/>
          </p:nvPr>
        </p:nvSpPr>
        <p:spPr>
          <a:xfrm>
            <a:off x="0" y="6400800"/>
            <a:ext cx="5486400" cy="457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2" tIns="46076" rIns="92162" bIns="46076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he-IL" sz="16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Times New Roman (Hebrew)" pitchFamily="34"/>
                <a:cs typeface="Times New Roman (Hebrew)" pitchFamily="34"/>
              </a:defRPr>
            </a:lvl1pPr>
          </a:lstStyle>
          <a:p>
            <a:pPr lvl="0"/>
            <a:endParaRPr lang="he-IL"/>
          </a:p>
        </p:txBody>
      </p:sp>
      <p:sp>
        <p:nvSpPr>
          <p:cNvPr id="5" name="מציין מיקום של מספר שקופית 4"/>
          <p:cNvSpPr txBox="1">
            <a:spLocks noGrp="1"/>
          </p:cNvSpPr>
          <p:nvPr>
            <p:ph type="sldNum" sz="quarter" idx="4"/>
          </p:nvPr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77730249-ACEC-4544-8514-F60DA8053A6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3600" b="1" i="0" u="none" strike="noStrike" kern="0" cap="none" spc="0" baseline="0">
          <a:solidFill>
            <a:srgbClr val="000099"/>
          </a:solidFill>
          <a:uFillTx/>
          <a:latin typeface="Arial" pitchFamily="34"/>
          <a:cs typeface="Tahoma" pitchFamily="2"/>
        </a:defRPr>
      </a:lvl1pPr>
    </p:titleStyle>
    <p:bodyStyle>
      <a:lvl1pPr marL="285475" marR="0" lvl="0" indent="-285475" algn="l" defTabSz="914400" rtl="0" fontAlgn="auto" hangingPunct="0">
        <a:lnSpc>
          <a:spcPct val="100000"/>
        </a:lnSpc>
        <a:spcBef>
          <a:spcPts val="695"/>
        </a:spcBef>
        <a:spcAft>
          <a:spcPts val="0"/>
        </a:spcAft>
        <a:buClr>
          <a:srgbClr val="474747"/>
        </a:buClr>
        <a:buSzPct val="70000"/>
        <a:buFont typeface="Monotype Sorts" pitchFamily="2"/>
        <a:buChar char=""/>
        <a:tabLst>
          <a:tab pos="914033" algn="l"/>
          <a:tab pos="1828433" algn="l"/>
          <a:tab pos="2742833" algn="l"/>
          <a:tab pos="3657233" algn="l"/>
          <a:tab pos="4571633" algn="l"/>
          <a:tab pos="5486033" algn="l"/>
          <a:tab pos="6400433" algn="l"/>
          <a:tab pos="7314833" algn="l"/>
          <a:tab pos="8229233" algn="l"/>
          <a:tab pos="9143633" algn="l"/>
          <a:tab pos="10058033" algn="l"/>
        </a:tabLst>
        <a:defRPr lang="he-IL" sz="2800" b="0" i="0" u="none" strike="noStrike" kern="0" cap="none" spc="0" baseline="0">
          <a:solidFill>
            <a:srgbClr val="000000"/>
          </a:solidFill>
          <a:uFillTx/>
          <a:latin typeface="Arial" pitchFamily="34"/>
          <a:ea typeface="MS Gothic" pitchFamily="2"/>
          <a:cs typeface="Tahoma" pitchFamily="2"/>
        </a:defRPr>
      </a:lvl1pPr>
      <a:lvl2pPr marL="761759" marR="0" lvl="1" indent="-285841" algn="l" defTabSz="914400" rtl="0" fontAlgn="auto" hangingPunct="0">
        <a:lnSpc>
          <a:spcPct val="100000"/>
        </a:lnSpc>
        <a:spcBef>
          <a:spcPts val="695"/>
        </a:spcBef>
        <a:spcAft>
          <a:spcPts val="0"/>
        </a:spcAft>
        <a:buClr>
          <a:srgbClr val="474747"/>
        </a:buClr>
        <a:buSzPct val="100000"/>
        <a:buFont typeface="Symbol" pitchFamily="18"/>
        <a:buChar char=""/>
        <a:tabLst>
          <a:tab pos="914034" algn="l"/>
          <a:tab pos="1828434" algn="l"/>
          <a:tab pos="2742834" algn="l"/>
          <a:tab pos="3657234" algn="l"/>
          <a:tab pos="4571634" algn="l"/>
          <a:tab pos="5486034" algn="l"/>
          <a:tab pos="6400434" algn="l"/>
          <a:tab pos="7314834" algn="l"/>
          <a:tab pos="8229234" algn="l"/>
          <a:tab pos="9143634" algn="l"/>
          <a:tab pos="10058034" algn="l"/>
        </a:tabLst>
        <a:defRPr lang="he-IL" sz="2800" b="0" i="0" u="none" strike="noStrike" kern="0" cap="none" spc="0" baseline="0">
          <a:solidFill>
            <a:srgbClr val="000000"/>
          </a:solidFill>
          <a:uFillTx/>
          <a:latin typeface="Arial" pitchFamily="34"/>
          <a:ea typeface="MS Gothic" pitchFamily="2"/>
          <a:cs typeface="Tahoma" pitchFamily="2"/>
        </a:defRPr>
      </a:lvl2pPr>
      <a:lvl3pPr marL="1143000" marR="0" lvl="2" indent="-190798" algn="l" defTabSz="914400" rtl="0" fontAlgn="auto" hangingPunct="0">
        <a:lnSpc>
          <a:spcPct val="100000"/>
        </a:lnSpc>
        <a:spcBef>
          <a:spcPts val="695"/>
        </a:spcBef>
        <a:spcAft>
          <a:spcPts val="0"/>
        </a:spcAft>
        <a:buClr>
          <a:srgbClr val="474747"/>
        </a:buClr>
        <a:buSzPct val="75000"/>
        <a:buFont typeface="Symbol" pitchFamily="18"/>
        <a:buChar char=""/>
        <a:tabLst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he-IL" sz="2800" b="0" i="0" u="none" strike="noStrike" kern="0" cap="none" spc="0" baseline="0">
          <a:solidFill>
            <a:srgbClr val="000000"/>
          </a:solidFill>
          <a:uFillTx/>
          <a:latin typeface="Arial" pitchFamily="34"/>
          <a:ea typeface="MS Gothic" pitchFamily="2"/>
          <a:cs typeface="Tahoma" pitchFamily="2"/>
        </a:defRPr>
      </a:lvl3pPr>
      <a:lvl4pPr marL="1523884" marR="0" lvl="3" indent="-190442" algn="l" defTabSz="914400" rtl="0" fontAlgn="auto" hangingPunct="0">
        <a:lnSpc>
          <a:spcPct val="100000"/>
        </a:lnSpc>
        <a:spcBef>
          <a:spcPts val="695"/>
        </a:spcBef>
        <a:spcAft>
          <a:spcPts val="0"/>
        </a:spcAft>
        <a:buClr>
          <a:srgbClr val="474747"/>
        </a:buClr>
        <a:buSzPct val="50000"/>
        <a:buFont typeface="Monotype Sorts" pitchFamily="2"/>
        <a:buChar char=""/>
        <a:tabLst>
          <a:tab pos="1828443" algn="l"/>
          <a:tab pos="2742843" algn="l"/>
          <a:tab pos="3657243" algn="l"/>
          <a:tab pos="4571643" algn="l"/>
          <a:tab pos="5486043" algn="l"/>
          <a:tab pos="6400443" algn="l"/>
          <a:tab pos="7314843" algn="l"/>
          <a:tab pos="8229243" algn="l"/>
          <a:tab pos="9143643" algn="l"/>
          <a:tab pos="10058043" algn="l"/>
        </a:tabLst>
        <a:defRPr lang="he-IL" sz="2800" b="0" i="0" u="none" strike="noStrike" kern="0" cap="none" spc="0" baseline="0">
          <a:solidFill>
            <a:srgbClr val="000000"/>
          </a:solidFill>
          <a:uFillTx/>
          <a:latin typeface="Arial" pitchFamily="34"/>
          <a:ea typeface="MS Gothic" pitchFamily="2"/>
          <a:cs typeface="Tahoma" pitchFamily="2"/>
        </a:defRPr>
      </a:lvl4pPr>
      <a:lvl5pPr marL="1904759" marR="0" lvl="4" indent="-190442" algn="l" defTabSz="914400" rtl="0" fontAlgn="auto" hangingPunct="0">
        <a:lnSpc>
          <a:spcPct val="100000"/>
        </a:lnSpc>
        <a:spcBef>
          <a:spcPts val="695"/>
        </a:spcBef>
        <a:spcAft>
          <a:spcPts val="0"/>
        </a:spcAft>
        <a:buClr>
          <a:srgbClr val="474747"/>
        </a:buClr>
        <a:buSzPct val="100000"/>
        <a:buFont typeface="Arial" pitchFamily="34"/>
        <a:buChar char="•"/>
        <a:tabLst>
          <a:tab pos="2742843" algn="l"/>
          <a:tab pos="3657243" algn="l"/>
          <a:tab pos="4571643" algn="l"/>
          <a:tab pos="5486043" algn="l"/>
          <a:tab pos="6400443" algn="l"/>
          <a:tab pos="7314843" algn="l"/>
          <a:tab pos="8229243" algn="l"/>
          <a:tab pos="9143643" algn="l"/>
          <a:tab pos="10058043" algn="l"/>
        </a:tabLst>
        <a:defRPr lang="he-IL" sz="2800" b="0" i="0" u="none" strike="noStrike" kern="0" cap="none" spc="0" baseline="0">
          <a:solidFill>
            <a:srgbClr val="000000"/>
          </a:solidFill>
          <a:uFillTx/>
          <a:latin typeface="Arial" pitchFamily="34"/>
          <a:ea typeface="MS Gothic" pitchFamily="2"/>
          <a:cs typeface="Tahoma" pitchFamily="2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 txBox="1">
            <a:spLocks noGrp="1"/>
          </p:cNvSpPr>
          <p:nvPr>
            <p:ph type="title"/>
          </p:nvPr>
        </p:nvSpPr>
        <p:spPr>
          <a:xfrm>
            <a:off x="685800" y="2285643"/>
            <a:ext cx="7772400" cy="11433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/>
          <a:p>
            <a:pPr lvl="0"/>
            <a:endParaRPr lang="en-US"/>
          </a:p>
        </p:txBody>
      </p:sp>
      <p:sp>
        <p:nvSpPr>
          <p:cNvPr id="3" name="מציין מיקום של כותרת תחתונה 2"/>
          <p:cNvSpPr txBox="1">
            <a:spLocks noGrp="1"/>
          </p:cNvSpPr>
          <p:nvPr>
            <p:ph type="ftr" sz="quarter" idx="3"/>
          </p:nvPr>
        </p:nvSpPr>
        <p:spPr>
          <a:xfrm>
            <a:off x="0" y="6400800"/>
            <a:ext cx="2641683" cy="457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2" tIns="46076" rIns="92162" bIns="46076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mic Sans MS" pitchFamily="66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4" name="מציין מיקום טקסט 3"/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3600" b="1" i="0" u="none" strike="noStrike" kern="0" cap="none" spc="0" baseline="0">
          <a:solidFill>
            <a:srgbClr val="000099"/>
          </a:solidFill>
          <a:uFillTx/>
          <a:latin typeface="Arial" pitchFamily="34"/>
          <a:cs typeface="Tahoma" pitchFamily="2"/>
        </a:defRPr>
      </a:lvl1pPr>
    </p:titleStyle>
    <p:bodyStyle>
      <a:lvl1pPr marL="285475" marR="0" lvl="0" indent="-285475" algn="l" defTabSz="914400" rtl="0" fontAlgn="auto" hangingPunct="0">
        <a:lnSpc>
          <a:spcPct val="100000"/>
        </a:lnSpc>
        <a:spcBef>
          <a:spcPts val="695"/>
        </a:spcBef>
        <a:spcAft>
          <a:spcPts val="0"/>
        </a:spcAft>
        <a:buClr>
          <a:srgbClr val="474747"/>
        </a:buClr>
        <a:buSzPct val="70000"/>
        <a:buFontTx/>
        <a:buBlip>
          <a:blip r:embed="rId13"/>
        </a:buBlip>
        <a:tabLst>
          <a:tab pos="914033" algn="l"/>
          <a:tab pos="1828433" algn="l"/>
          <a:tab pos="2742833" algn="l"/>
          <a:tab pos="3657233" algn="l"/>
          <a:tab pos="4571633" algn="l"/>
          <a:tab pos="5486033" algn="l"/>
          <a:tab pos="6400433" algn="l"/>
          <a:tab pos="7314833" algn="l"/>
          <a:tab pos="8229233" algn="l"/>
          <a:tab pos="9143633" algn="l"/>
          <a:tab pos="10058033" algn="l"/>
        </a:tabLst>
        <a:defRPr lang="he-IL" sz="2800" b="0" i="0" u="none" strike="noStrike" kern="0" cap="none" spc="0" baseline="0">
          <a:solidFill>
            <a:srgbClr val="000000"/>
          </a:solidFill>
          <a:uFillTx/>
          <a:latin typeface="Arial" pitchFamily="34"/>
          <a:ea typeface="MS Gothic" pitchFamily="2"/>
          <a:cs typeface="Tahoma" pitchFamily="2"/>
        </a:defRPr>
      </a:lvl1pPr>
      <a:lvl2pPr marL="761759" marR="0" lvl="1" indent="-285841" algn="l" defTabSz="914400" rtl="0" fontAlgn="auto" hangingPunct="0">
        <a:lnSpc>
          <a:spcPct val="100000"/>
        </a:lnSpc>
        <a:spcBef>
          <a:spcPts val="695"/>
        </a:spcBef>
        <a:spcAft>
          <a:spcPts val="0"/>
        </a:spcAft>
        <a:buClr>
          <a:srgbClr val="474747"/>
        </a:buClr>
        <a:buSzPct val="100000"/>
        <a:buFont typeface="Symbol" pitchFamily="18"/>
        <a:buChar char=""/>
        <a:tabLst>
          <a:tab pos="914034" algn="l"/>
          <a:tab pos="1828434" algn="l"/>
          <a:tab pos="2742834" algn="l"/>
          <a:tab pos="3657234" algn="l"/>
          <a:tab pos="4571634" algn="l"/>
          <a:tab pos="5486034" algn="l"/>
          <a:tab pos="6400434" algn="l"/>
          <a:tab pos="7314834" algn="l"/>
          <a:tab pos="8229234" algn="l"/>
          <a:tab pos="9143634" algn="l"/>
          <a:tab pos="10058034" algn="l"/>
        </a:tabLst>
        <a:defRPr lang="he-IL" sz="2800" b="0" i="0" u="none" strike="noStrike" kern="0" cap="none" spc="0" baseline="0">
          <a:solidFill>
            <a:srgbClr val="000000"/>
          </a:solidFill>
          <a:uFillTx/>
          <a:latin typeface="Arial" pitchFamily="34"/>
          <a:ea typeface="MS Gothic" pitchFamily="2"/>
          <a:cs typeface="Tahoma" pitchFamily="2"/>
        </a:defRPr>
      </a:lvl2pPr>
      <a:lvl3pPr marL="1143000" marR="0" lvl="2" indent="-190798" algn="l" defTabSz="914400" rtl="0" fontAlgn="auto" hangingPunct="0">
        <a:lnSpc>
          <a:spcPct val="100000"/>
        </a:lnSpc>
        <a:spcBef>
          <a:spcPts val="695"/>
        </a:spcBef>
        <a:spcAft>
          <a:spcPts val="0"/>
        </a:spcAft>
        <a:buClr>
          <a:srgbClr val="474747"/>
        </a:buClr>
        <a:buSzPct val="75000"/>
        <a:buFont typeface="Symbol" pitchFamily="18"/>
        <a:buChar char=""/>
        <a:tabLst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he-IL" sz="2800" b="0" i="0" u="none" strike="noStrike" kern="0" cap="none" spc="0" baseline="0">
          <a:solidFill>
            <a:srgbClr val="000000"/>
          </a:solidFill>
          <a:uFillTx/>
          <a:latin typeface="Arial" pitchFamily="34"/>
          <a:ea typeface="MS Gothic" pitchFamily="2"/>
          <a:cs typeface="Tahoma" pitchFamily="2"/>
        </a:defRPr>
      </a:lvl3pPr>
      <a:lvl4pPr marL="1523884" marR="0" lvl="3" indent="-190442" algn="l" defTabSz="914400" rtl="0" fontAlgn="auto" hangingPunct="0">
        <a:lnSpc>
          <a:spcPct val="100000"/>
        </a:lnSpc>
        <a:spcBef>
          <a:spcPts val="695"/>
        </a:spcBef>
        <a:spcAft>
          <a:spcPts val="0"/>
        </a:spcAft>
        <a:buClr>
          <a:srgbClr val="474747"/>
        </a:buClr>
        <a:buSzPct val="50000"/>
        <a:buFont typeface="Monotype Sorts" pitchFamily="2"/>
        <a:buChar char=""/>
        <a:tabLst>
          <a:tab pos="1828443" algn="l"/>
          <a:tab pos="2742843" algn="l"/>
          <a:tab pos="3657243" algn="l"/>
          <a:tab pos="4571643" algn="l"/>
          <a:tab pos="5486043" algn="l"/>
          <a:tab pos="6400443" algn="l"/>
          <a:tab pos="7314843" algn="l"/>
          <a:tab pos="8229243" algn="l"/>
          <a:tab pos="9143643" algn="l"/>
          <a:tab pos="10058043" algn="l"/>
        </a:tabLst>
        <a:defRPr lang="he-IL" sz="2800" b="0" i="0" u="none" strike="noStrike" kern="0" cap="none" spc="0" baseline="0">
          <a:solidFill>
            <a:srgbClr val="000000"/>
          </a:solidFill>
          <a:uFillTx/>
          <a:latin typeface="Arial" pitchFamily="34"/>
          <a:ea typeface="MS Gothic" pitchFamily="2"/>
          <a:cs typeface="Tahoma" pitchFamily="2"/>
        </a:defRPr>
      </a:lvl4pPr>
      <a:lvl5pPr marL="1904759" marR="0" lvl="4" indent="-190442" algn="l" defTabSz="914400" rtl="0" fontAlgn="auto" hangingPunct="0">
        <a:lnSpc>
          <a:spcPct val="100000"/>
        </a:lnSpc>
        <a:spcBef>
          <a:spcPts val="695"/>
        </a:spcBef>
        <a:spcAft>
          <a:spcPts val="0"/>
        </a:spcAft>
        <a:buClr>
          <a:srgbClr val="474747"/>
        </a:buClr>
        <a:buSzPct val="100000"/>
        <a:buFont typeface="Arial" pitchFamily="34"/>
        <a:buChar char="•"/>
        <a:tabLst>
          <a:tab pos="2742843" algn="l"/>
          <a:tab pos="3657243" algn="l"/>
          <a:tab pos="4571643" algn="l"/>
          <a:tab pos="5486043" algn="l"/>
          <a:tab pos="6400443" algn="l"/>
          <a:tab pos="7314843" algn="l"/>
          <a:tab pos="8229243" algn="l"/>
          <a:tab pos="9143643" algn="l"/>
          <a:tab pos="10058043" algn="l"/>
        </a:tabLst>
        <a:defRPr lang="he-IL" sz="2800" b="0" i="0" u="none" strike="noStrike" kern="0" cap="none" spc="0" baseline="0">
          <a:solidFill>
            <a:srgbClr val="000000"/>
          </a:solidFill>
          <a:uFillTx/>
          <a:latin typeface="Arial" pitchFamily="34"/>
          <a:ea typeface="MS Gothic" pitchFamily="2"/>
          <a:cs typeface="Tahoma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7046547/link-time-optimization-and-inlin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 txBox="1"/>
          <p:nvPr/>
        </p:nvSpPr>
        <p:spPr>
          <a:xfrm>
            <a:off x="0" y="6400800"/>
            <a:ext cx="2641683" cy="457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2" tIns="46076" rIns="92162" bIns="46076" anchor="ctr" anchorCtr="1" compatLnSpc="1"/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mic Sans MS" pitchFamily="66"/>
                <a:ea typeface="Arial Unicode MS" pitchFamily="2"/>
                <a:cs typeface="Tahoma" pitchFamily="2"/>
              </a:rPr>
              <a:t>.</a:t>
            </a: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519989" y="620688"/>
            <a:ext cx="5922841" cy="4829192"/>
          </a:xfrm>
        </p:spPr>
        <p:txBody>
          <a:bodyPr wrap="none" lIns="90361" tIns="44284" rIns="90361" bIns="44284" anchorCtr="1">
            <a:spAutoFit/>
          </a:bodyPr>
          <a:lstStyle/>
          <a:p>
            <a:pPr lvl="0" algn="ctr"/>
            <a:r>
              <a:rPr lang="en-US" sz="4400" dirty="0"/>
              <a:t>Operator </a:t>
            </a:r>
            <a:r>
              <a:rPr lang="en-US" sz="4400" dirty="0" smtClean="0"/>
              <a:t>overloading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Conversions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friend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inline</a:t>
            </a:r>
            <a:endParaRPr lang="en-US" sz="44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4343400" y="1143000"/>
            <a:ext cx="3886200" cy="2743200"/>
          </a:xfrm>
          <a:prstGeom prst="rect">
            <a:avLst/>
          </a:prstGeom>
          <a:solidFill>
            <a:srgbClr val="CCCCCC"/>
          </a:solidFill>
          <a:ln w="18361">
            <a:solidFill>
              <a:srgbClr val="000000"/>
            </a:solidFill>
            <a:prstDash val="solid"/>
          </a:ln>
        </p:spPr>
        <p:txBody>
          <a:bodyPr vert="horz" wrap="square" lIns="99724" tIns="54717" rIns="99724" bIns="54717" anchor="ctr" anchorCtr="1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228600" y="3993120"/>
            <a:ext cx="8915400" cy="2864879"/>
          </a:xfrm>
          <a:prstGeom prst="rect">
            <a:avLst/>
          </a:prstGeom>
          <a:solidFill>
            <a:srgbClr val="9999FF"/>
          </a:solidFill>
          <a:ln w="18361">
            <a:solidFill>
              <a:srgbClr val="000000"/>
            </a:solidFill>
            <a:prstDash val="solid"/>
          </a:ln>
        </p:spPr>
        <p:txBody>
          <a:bodyPr vert="horz" wrap="square" lIns="99724" tIns="54717" rIns="99724" bIns="54717" anchor="ctr" anchorCtr="1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כותרת 3"/>
          <p:cNvSpPr txBox="1">
            <a:spLocks noGrp="1"/>
          </p:cNvSpPr>
          <p:nvPr>
            <p:ph type="title" idx="4294967295"/>
          </p:nvPr>
        </p:nvSpPr>
        <p:spPr>
          <a:xfrm>
            <a:off x="1043608" y="-171400"/>
            <a:ext cx="7732440" cy="1143722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A skeleton for deep copy</a:t>
            </a:r>
          </a:p>
        </p:txBody>
      </p:sp>
      <p:sp>
        <p:nvSpPr>
          <p:cNvPr id="5" name="מלבן 4"/>
          <p:cNvSpPr/>
          <p:nvPr/>
        </p:nvSpPr>
        <p:spPr>
          <a:xfrm>
            <a:off x="228600" y="1143000"/>
            <a:ext cx="3886200" cy="2743200"/>
          </a:xfrm>
          <a:prstGeom prst="rect">
            <a:avLst/>
          </a:prstGeom>
          <a:solidFill>
            <a:srgbClr val="99CCFF"/>
          </a:solidFill>
          <a:ln w="18361">
            <a:solidFill>
              <a:srgbClr val="000000"/>
            </a:solidFill>
            <a:prstDash val="solid"/>
          </a:ln>
        </p:spPr>
        <p:txBody>
          <a:bodyPr vert="horz" wrap="square" lIns="99724" tIns="54717" rIns="99724" bIns="54717" anchor="ctr" anchorCtr="1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מציין מיקום טקסט 5"/>
          <p:cNvSpPr txBox="1">
            <a:spLocks noGrp="1"/>
          </p:cNvSpPr>
          <p:nvPr>
            <p:ph type="body" idx="4294967295"/>
          </p:nvPr>
        </p:nvSpPr>
        <p:spPr>
          <a:xfrm>
            <a:off x="228600" y="44624"/>
            <a:ext cx="9758879" cy="7440498"/>
          </a:xfrm>
        </p:spPr>
        <p:txBody>
          <a:bodyPr>
            <a:spAutoFit/>
          </a:bodyPr>
          <a:lstStyle/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r>
              <a:rPr 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Copy constructor</a:t>
            </a:r>
          </a:p>
          <a:p>
            <a:pPr>
              <a:buNone/>
            </a:pPr>
            <a:r>
              <a:rPr lang="en-US" sz="2700" dirty="0"/>
              <a:t>A (</a:t>
            </a:r>
            <a:r>
              <a:rPr lang="en-US" sz="2700" dirty="0" err="1"/>
              <a:t>const</a:t>
            </a:r>
            <a:r>
              <a:rPr lang="en-US" sz="2700" dirty="0"/>
              <a:t> A&amp; other</a:t>
            </a:r>
            <a:r>
              <a:rPr lang="en-US" sz="2700" dirty="0" smtClean="0"/>
              <a:t>) : </a:t>
            </a:r>
            <a:r>
              <a:rPr lang="en-US" sz="2700" b="1" dirty="0" err="1" smtClean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init</a:t>
            </a:r>
            <a:r>
              <a:rPr lang="en-US" sz="2700" dirty="0" smtClean="0"/>
              <a:t> </a:t>
            </a:r>
            <a:r>
              <a:rPr lang="en-US" sz="2700" dirty="0"/>
              <a:t>{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sz="2700" b="1" dirty="0" err="1" smtClean="0">
                <a:solidFill>
                  <a:srgbClr val="0000FF"/>
                </a:solidFill>
                <a:effectLst>
                  <a:outerShdw dist="17962" dir="2700000">
                    <a:srgbClr val="000000"/>
                  </a:outerShdw>
                </a:effectLst>
              </a:rPr>
              <a:t>copy_other</a:t>
            </a:r>
            <a:r>
              <a:rPr lang="en-US" sz="2700" b="1" dirty="0" smtClean="0">
                <a:solidFill>
                  <a:srgbClr val="0000FF"/>
                </a:solidFill>
                <a:effectLst>
                  <a:outerShdw dist="17962" dir="2700000">
                    <a:srgbClr val="000000"/>
                  </a:outerShdw>
                </a:effectLst>
              </a:rPr>
              <a:t>(other);</a:t>
            </a:r>
            <a:endParaRPr lang="en-US" sz="2700" b="1" dirty="0">
              <a:solidFill>
                <a:srgbClr val="0000FF"/>
              </a:solidFill>
              <a:effectLst>
                <a:outerShdw dist="17962" dir="2700000">
                  <a:srgbClr val="000000"/>
                </a:outerShdw>
              </a:effectLst>
            </a:endParaRPr>
          </a:p>
          <a:p>
            <a:pPr lvl="0">
              <a:buNone/>
            </a:pPr>
            <a:r>
              <a:rPr lang="en-US" sz="2700" dirty="0" smtClean="0"/>
              <a:t>}</a:t>
            </a:r>
          </a:p>
          <a:p>
            <a:pPr lvl="0">
              <a:buNone/>
            </a:pPr>
            <a:endParaRPr lang="en-US" sz="800" dirty="0" smtClean="0"/>
          </a:p>
          <a:p>
            <a:pPr lvl="0">
              <a:buNone/>
            </a:pPr>
            <a:endParaRPr lang="en-US" sz="800" dirty="0" smtClean="0"/>
          </a:p>
          <a:p>
            <a:pPr lvl="0">
              <a:buNone/>
            </a:pPr>
            <a:r>
              <a:rPr 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</a:t>
            </a: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>
              <a:buNone/>
            </a:pPr>
            <a:r>
              <a:rPr lang="en-US" sz="2700" dirty="0" smtClean="0"/>
              <a:t>A</a:t>
            </a:r>
            <a:r>
              <a:rPr lang="en-US" sz="2700" dirty="0"/>
              <a:t>&amp; operator=(</a:t>
            </a:r>
            <a:r>
              <a:rPr lang="en-US" sz="2700" dirty="0" err="1"/>
              <a:t>const</a:t>
            </a:r>
            <a:r>
              <a:rPr lang="en-US" sz="2700" dirty="0"/>
              <a:t> A&amp; other) {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sz="2700" dirty="0"/>
              <a:t>if </a:t>
            </a:r>
            <a:r>
              <a:rPr lang="en-US" sz="2700" dirty="0" smtClean="0"/>
              <a:t>(this!=&amp;other) { </a:t>
            </a: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preventing </a:t>
            </a: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in </a:t>
            </a: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a=a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sz="2700" b="1" dirty="0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  </a:t>
            </a:r>
            <a:r>
              <a:rPr lang="en-US" sz="2700" b="1" dirty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clear</a:t>
            </a:r>
            <a:r>
              <a:rPr lang="en-US" sz="2700" b="1" dirty="0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(); </a:t>
            </a:r>
            <a:r>
              <a:rPr lang="en-US" sz="2700" b="1" dirty="0" err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init</a:t>
            </a:r>
            <a:r>
              <a:rPr lang="en-US" sz="2700" b="1" dirty="0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effectLst>
                  <a:outerShdw dist="17962" dir="2700000">
                    <a:srgbClr val="000000"/>
                  </a:outerShdw>
                </a:effectLst>
              </a:rPr>
              <a:t>// or recycle</a:t>
            </a:r>
            <a:endParaRPr lang="en-US" sz="2700" b="1" dirty="0">
              <a:solidFill>
                <a:srgbClr val="002060"/>
              </a:solidFill>
              <a:effectLst>
                <a:outerShdw dist="17962" dir="2700000">
                  <a:srgbClr val="000000"/>
                </a:outerShdw>
              </a:effectLst>
            </a:endParaRP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sz="2700" b="1" dirty="0" smtClean="0">
                <a:solidFill>
                  <a:srgbClr val="0000FF"/>
                </a:solidFill>
                <a:effectLst>
                  <a:outerShdw dist="17962" dir="2700000">
                    <a:srgbClr val="000000"/>
                  </a:outerShdw>
                </a:effectLst>
              </a:rPr>
              <a:t>  </a:t>
            </a:r>
            <a:r>
              <a:rPr lang="en-US" sz="2700" b="1" dirty="0" err="1">
                <a:solidFill>
                  <a:srgbClr val="0000FF"/>
                </a:solidFill>
                <a:effectLst>
                  <a:outerShdw dist="17962" dir="2700000">
                    <a:srgbClr val="000000"/>
                  </a:outerShdw>
                </a:effectLst>
              </a:rPr>
              <a:t>copy_other</a:t>
            </a:r>
            <a:r>
              <a:rPr lang="en-US" sz="2700" b="1" dirty="0">
                <a:solidFill>
                  <a:srgbClr val="0000FF"/>
                </a:solidFill>
                <a:effectLst>
                  <a:outerShdw dist="17962" dir="2700000">
                    <a:srgbClr val="000000"/>
                  </a:outerShdw>
                </a:effectLst>
              </a:rPr>
              <a:t>(other</a:t>
            </a:r>
            <a:r>
              <a:rPr lang="en-US" sz="2700" b="1" dirty="0" smtClean="0">
                <a:solidFill>
                  <a:srgbClr val="0000FF"/>
                </a:solidFill>
                <a:effectLst>
                  <a:outerShdw dist="17962" dir="2700000">
                    <a:srgbClr val="000000"/>
                  </a:outerShdw>
                </a:effectLst>
              </a:rPr>
              <a:t>);</a:t>
            </a:r>
            <a:endParaRPr lang="en-US" sz="2700" b="1" dirty="0" smtClean="0">
              <a:solidFill>
                <a:srgbClr val="0000FF"/>
              </a:solidFill>
              <a:effectLst>
                <a:outerShdw dist="17962" dir="2700000">
                  <a:srgbClr val="000000"/>
                </a:outerShdw>
              </a:effectLst>
            </a:endParaRP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sz="2700" dirty="0"/>
              <a:t>} r</a:t>
            </a:r>
            <a:r>
              <a:rPr lang="en-US" sz="2700" dirty="0" smtClean="0"/>
              <a:t>eturn *this; } </a:t>
            </a: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allows a= b= c= …</a:t>
            </a:r>
            <a:endParaRPr lang="en-US" sz="27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  <p:sp>
        <p:nvSpPr>
          <p:cNvPr id="7" name="מציין מיקום טקסט 6"/>
          <p:cNvSpPr txBox="1">
            <a:spLocks noGrp="1"/>
          </p:cNvSpPr>
          <p:nvPr>
            <p:ph type="body" idx="4294967295"/>
          </p:nvPr>
        </p:nvSpPr>
        <p:spPr>
          <a:xfrm>
            <a:off x="4427984" y="1114916"/>
            <a:ext cx="3024336" cy="3034164"/>
          </a:xfr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Destructor</a:t>
            </a:r>
          </a:p>
          <a:p>
            <a:pPr lvl="0">
              <a:buNone/>
            </a:pPr>
            <a:r>
              <a:rPr lang="en-US" sz="2700" dirty="0"/>
              <a:t>~A() {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sz="2700" b="1" dirty="0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clear();</a:t>
            </a:r>
            <a:endParaRPr lang="en-US" sz="2700" b="1" dirty="0">
              <a:solidFill>
                <a:srgbClr val="FF0000"/>
              </a:solidFill>
              <a:effectLst>
                <a:outerShdw dist="17962" dir="2700000">
                  <a:srgbClr val="000000"/>
                </a:outerShdw>
              </a:effectLst>
            </a:endParaRPr>
          </a:p>
          <a:p>
            <a:pPr lvl="0">
              <a:buNone/>
            </a:pPr>
            <a:r>
              <a:rPr lang="en-US" sz="2700" dirty="0"/>
              <a:t>}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 txBox="1">
            <a:spLocks noGrp="1"/>
          </p:cNvSpPr>
          <p:nvPr>
            <p:ph type="title" idx="4294967295"/>
          </p:nvPr>
        </p:nvSpPr>
        <p:spPr>
          <a:xfrm>
            <a:off x="1043608" y="123462"/>
            <a:ext cx="7732440" cy="553998"/>
          </a:xfrm>
        </p:spPr>
        <p:txBody>
          <a:bodyPr>
            <a:spAutoFit/>
          </a:bodyPr>
          <a:lstStyle/>
          <a:p>
            <a:pPr lvl="0"/>
            <a:r>
              <a:rPr lang="en-US" dirty="0" err="1" smtClean="0"/>
              <a:t>IntBuffer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2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228600" y="3993120"/>
            <a:ext cx="8915400" cy="2864879"/>
          </a:xfrm>
          <a:prstGeom prst="rect">
            <a:avLst/>
          </a:prstGeom>
          <a:solidFill>
            <a:srgbClr val="9999FF"/>
          </a:solidFill>
          <a:ln w="18361">
            <a:solidFill>
              <a:srgbClr val="000000"/>
            </a:solidFill>
            <a:prstDash val="solid"/>
          </a:ln>
        </p:spPr>
        <p:txBody>
          <a:bodyPr vert="horz" wrap="square" lIns="99724" tIns="54717" rIns="99724" bIns="54717" anchor="ctr" anchorCtr="1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כותרת 3"/>
          <p:cNvSpPr txBox="1">
            <a:spLocks noGrp="1"/>
          </p:cNvSpPr>
          <p:nvPr>
            <p:ph type="title" idx="4294967295"/>
          </p:nvPr>
        </p:nvSpPr>
        <p:spPr>
          <a:xfrm>
            <a:off x="1043608" y="16748"/>
            <a:ext cx="7732440" cy="1107996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C++-11 Move </a:t>
            </a:r>
            <a:r>
              <a:rPr lang="en-US" dirty="0" err="1" smtClean="0"/>
              <a:t>ctor</a:t>
            </a:r>
            <a:r>
              <a:rPr lang="en-US" dirty="0" smtClean="0"/>
              <a:t> and assignment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228600" y="1143000"/>
            <a:ext cx="3886200" cy="2743200"/>
          </a:xfrm>
          <a:prstGeom prst="rect">
            <a:avLst/>
          </a:prstGeom>
          <a:solidFill>
            <a:srgbClr val="99CCFF"/>
          </a:solidFill>
          <a:ln w="18361">
            <a:solidFill>
              <a:srgbClr val="000000"/>
            </a:solidFill>
            <a:prstDash val="solid"/>
          </a:ln>
        </p:spPr>
        <p:txBody>
          <a:bodyPr vert="horz" wrap="square" lIns="99724" tIns="54717" rIns="99724" bIns="54717" anchor="ctr" anchorCtr="1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מציין מיקום טקסט 5"/>
          <p:cNvSpPr txBox="1">
            <a:spLocks noGrp="1"/>
          </p:cNvSpPr>
          <p:nvPr>
            <p:ph type="body" idx="4294967295"/>
          </p:nvPr>
        </p:nvSpPr>
        <p:spPr>
          <a:xfrm>
            <a:off x="228601" y="1143000"/>
            <a:ext cx="8663880" cy="5773375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Move </a:t>
            </a:r>
            <a:r>
              <a:rPr 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</a:p>
          <a:p>
            <a:pPr lvl="0">
              <a:buNone/>
            </a:pPr>
            <a:r>
              <a:rPr lang="en-US" sz="2700" dirty="0"/>
              <a:t>A (</a:t>
            </a:r>
            <a:r>
              <a:rPr lang="en-US" sz="2700" dirty="0" err="1"/>
              <a:t>const</a:t>
            </a:r>
            <a:r>
              <a:rPr lang="en-US" sz="2700" dirty="0"/>
              <a:t> A</a:t>
            </a:r>
            <a:r>
              <a:rPr lang="en-US" sz="2700" dirty="0" smtClean="0"/>
              <a:t>&amp;&amp; </a:t>
            </a:r>
            <a:r>
              <a:rPr lang="en-US" sz="2700" dirty="0"/>
              <a:t>other) {</a:t>
            </a:r>
          </a:p>
          <a:p>
            <a:pPr lvl="0">
              <a:buNone/>
            </a:pPr>
            <a:r>
              <a:rPr lang="en-US" sz="2700" dirty="0" smtClean="0"/>
              <a:t>			?</a:t>
            </a:r>
          </a:p>
          <a:p>
            <a:pPr lvl="0">
              <a:buNone/>
            </a:pPr>
            <a:r>
              <a:rPr lang="en-US" sz="2700" dirty="0" smtClean="0"/>
              <a:t>}</a:t>
            </a:r>
          </a:p>
          <a:p>
            <a:pPr lvl="0">
              <a:buNone/>
            </a:pPr>
            <a:endParaRPr lang="en-US" sz="800" dirty="0" smtClean="0"/>
          </a:p>
          <a:p>
            <a:pPr lvl="0">
              <a:buNone/>
            </a:pPr>
            <a:endParaRPr lang="en-US" sz="800" dirty="0" smtClean="0"/>
          </a:p>
          <a:p>
            <a:pPr lvl="0">
              <a:buNone/>
            </a:pPr>
            <a:endParaRPr lang="en-US" sz="25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None/>
            </a:pPr>
            <a:r>
              <a:rPr lang="en-US" sz="2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Move o</a:t>
            </a: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perator = </a:t>
            </a:r>
            <a:r>
              <a:rPr lang="en-US" sz="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0">
              <a:buNone/>
            </a:pPr>
            <a:r>
              <a:rPr lang="en-US" sz="2700" dirty="0" smtClean="0"/>
              <a:t>A</a:t>
            </a:r>
            <a:r>
              <a:rPr lang="en-US" sz="2700" dirty="0"/>
              <a:t>&amp; operator=(</a:t>
            </a:r>
            <a:r>
              <a:rPr lang="en-US" sz="2700" dirty="0" err="1"/>
              <a:t>const</a:t>
            </a:r>
            <a:r>
              <a:rPr lang="en-US" sz="2700" dirty="0"/>
              <a:t> A</a:t>
            </a:r>
            <a:r>
              <a:rPr lang="en-US" sz="2700" dirty="0" smtClean="0"/>
              <a:t>&amp;&amp; </a:t>
            </a:r>
            <a:r>
              <a:rPr lang="en-US" sz="2700" dirty="0"/>
              <a:t>other) {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sz="2700" dirty="0" smtClean="0"/>
              <a:t>       ?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sz="2700" dirty="0" smtClean="0"/>
              <a:t>}</a:t>
            </a:r>
            <a:endParaRPr lang="en-US" dirty="0"/>
          </a:p>
          <a:p>
            <a:pPr lvl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http</a:t>
            </a:r>
            <a:r>
              <a:rPr lang="en-US" b="1" dirty="0">
                <a:solidFill>
                  <a:srgbClr val="002060"/>
                </a:solidFill>
              </a:rPr>
              <a:t>://www.cprogramming.com/c++11/rvalue-references-and-move-semantics-in-c++11.html</a:t>
            </a:r>
          </a:p>
        </p:txBody>
      </p:sp>
    </p:spTree>
    <p:extLst>
      <p:ext uri="{BB962C8B-B14F-4D97-AF65-F5344CB8AC3E}">
        <p14:creationId xmlns:p14="http://schemas.microsoft.com/office/powerpoint/2010/main" val="17236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446780"/>
            <a:ext cx="7732440" cy="553998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List &amp; Complex examples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05CF40-EB19-4FCF-8A60-1326E284E1E5}" type="slidenum">
              <a:t>14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151918"/>
            <a:ext cx="7732440" cy="1143722"/>
          </a:xfrm>
        </p:spPr>
        <p:txBody>
          <a:bodyPr>
            <a:spAutoFit/>
          </a:bodyPr>
          <a:lstStyle/>
          <a:p>
            <a:pPr lvl="0"/>
            <a:r>
              <a:rPr lang="en-US"/>
              <a:t>Operators ++ -- postfix prefix</a:t>
            </a:r>
          </a:p>
        </p:txBody>
      </p:sp>
      <p:sp>
        <p:nvSpPr>
          <p:cNvPr id="4" name="צורה חופשית 2"/>
          <p:cNvSpPr/>
          <p:nvPr/>
        </p:nvSpPr>
        <p:spPr>
          <a:xfrm>
            <a:off x="-14758" y="1294918"/>
            <a:ext cx="9144000" cy="572867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AED1EE"/>
          </a:solidFill>
          <a:ln w="9363">
            <a:solidFill>
              <a:srgbClr val="000000"/>
            </a:solidFill>
            <a:prstDash val="solid"/>
            <a:miter/>
          </a:ln>
          <a:effectLst>
            <a:outerShdw dist="107926" dir="2700000" algn="tl">
              <a:srgbClr val="919191"/>
            </a:outerShdw>
          </a:effectLst>
        </p:spPr>
        <p:txBody>
          <a:bodyPr vert="horz" wrap="non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// Prefix: ++n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HNum&amp;</a:t>
            </a:r>
            <a:r>
              <a:rPr lang="en-US" sz="28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operator++</a:t>
            </a:r>
            <a:r>
              <a:rPr lang="en-US" sz="2800" b="1" i="0" u="none" strike="noStrike" kern="1200" cap="none" spc="0" baseline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()</a:t>
            </a:r>
            <a:r>
              <a:rPr lang="en-US" sz="28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code that adds one to this HNum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return *this; // return ref to curr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}      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>
              <a:solidFill>
                <a:srgbClr val="00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Cumberland AMT" pitchFamily="49"/>
              <a:ea typeface="Arial" pitchFamily="34"/>
              <a:cs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// Postfix : n++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const HNum</a:t>
            </a:r>
            <a:r>
              <a:rPr lang="en-US" sz="28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operator++</a:t>
            </a:r>
            <a:r>
              <a:rPr lang="en-US" sz="2800" b="1" i="0" u="none" strike="noStrike" kern="1200" cap="none" spc="0" baseline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(int)</a:t>
            </a:r>
            <a:r>
              <a:rPr lang="en-US" sz="28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Hnum cpy(*this); // calling copy ctor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code that adds one to this HNum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return cpy;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}       </a:t>
            </a:r>
          </a:p>
        </p:txBody>
      </p:sp>
      <p:sp>
        <p:nvSpPr>
          <p:cNvPr id="5" name="צורה חופשית 3"/>
          <p:cNvSpPr/>
          <p:nvPr/>
        </p:nvSpPr>
        <p:spPr>
          <a:xfrm>
            <a:off x="5029200" y="2971800"/>
            <a:ext cx="3886200" cy="914400"/>
          </a:xfrm>
          <a:custGeom>
            <a:avLst>
              <a:gd name="f10" fmla="val 0"/>
              <a:gd name="f11" fmla="val 122047"/>
              <a:gd name="f12" fmla="val 0"/>
            </a:avLst>
            <a:gdLst>
              <a:gd name="f3" fmla="val 10800000"/>
              <a:gd name="f4" fmla="val 5400000"/>
              <a:gd name="f5" fmla="val 16200000"/>
              <a:gd name="f6" fmla="val w"/>
              <a:gd name="f7" fmla="val h"/>
              <a:gd name="f8" fmla="val ss"/>
              <a:gd name="f9" fmla="val 0"/>
              <a:gd name="f10" fmla="val 0"/>
              <a:gd name="f11" fmla="val 122047"/>
              <a:gd name="f12" fmla="val 0"/>
              <a:gd name="f13" fmla="abs f6"/>
              <a:gd name="f14" fmla="abs f7"/>
              <a:gd name="f15" fmla="abs f8"/>
              <a:gd name="f16" fmla="val f9"/>
              <a:gd name="f17" fmla="?: f13 f6 1"/>
              <a:gd name="f18" fmla="?: f14 f7 1"/>
              <a:gd name="f19" fmla="?: f15 f8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6 f24 1"/>
              <a:gd name="f30" fmla="+- f28 0 f16"/>
              <a:gd name="f31" fmla="+- f27 0 f16"/>
              <a:gd name="f32" fmla="*/ f27 f24 1"/>
              <a:gd name="f33" fmla="*/ f28 f24 1"/>
              <a:gd name="f34" fmla="*/ f30 1 2"/>
              <a:gd name="f35" fmla="*/ f31 1 2"/>
              <a:gd name="f36" fmla="min f31 f30"/>
              <a:gd name="f37" fmla="+- f16 f34 0"/>
              <a:gd name="f38" fmla="*/ f36 1 21600"/>
              <a:gd name="f39" fmla="*/ f36 f12 1"/>
              <a:gd name="f40" fmla="*/ f39 1 100000"/>
              <a:gd name="f41" fmla="*/ f10 1 f38"/>
              <a:gd name="f42" fmla="*/ f11 1 f38"/>
              <a:gd name="f43" fmla="*/ f37 f24 1"/>
              <a:gd name="f44" fmla="*/ f31 f41 1"/>
              <a:gd name="f45" fmla="*/ f30 f42 1"/>
              <a:gd name="f46" fmla="min f40 f35"/>
              <a:gd name="f47" fmla="min f40 f34"/>
              <a:gd name="f48" fmla="*/ f44 1 100000"/>
              <a:gd name="f49" fmla="*/ f45 1 100000"/>
              <a:gd name="f50" fmla="+- f27 0 f46"/>
              <a:gd name="f51" fmla="+- f28 0 f47"/>
              <a:gd name="f52" fmla="*/ f47 f24 1"/>
              <a:gd name="f53" fmla="*/ f46 f24 1"/>
              <a:gd name="f54" fmla="+- f48 0 f35"/>
              <a:gd name="f55" fmla="*/ f50 f24 1"/>
              <a:gd name="f56" fmla="*/ f51 f24 1"/>
              <a:gd name="f57" fmla="*/ f48 f24 1"/>
              <a:gd name="f58" fmla="*/ f49 f24 1"/>
              <a:gd name="f59" fmla="?: f54 f27 f16"/>
              <a:gd name="f60" fmla="+- f48 0 f59"/>
              <a:gd name="f61" fmla="*/ f59 f24 1"/>
              <a:gd name="f62" fmla="*/ f60 1 2"/>
              <a:gd name="f63" fmla="+- f62 f59 0"/>
              <a:gd name="f64" fmla="*/ f63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9" t="f29" r="f32" b="f33"/>
            <a:pathLst>
              <a:path>
                <a:moveTo>
                  <a:pt x="f29" y="f52"/>
                </a:moveTo>
                <a:arcTo wR="f53" hR="f52" stAng="f3" swAng="f4"/>
                <a:lnTo>
                  <a:pt x="f55" y="f29"/>
                </a:lnTo>
                <a:arcTo wR="f53" hR="f52" stAng="f5" swAng="f4"/>
                <a:lnTo>
                  <a:pt x="f32" y="f56"/>
                </a:lnTo>
                <a:arcTo wR="f53" hR="f52" stAng="f9" swAng="f4"/>
                <a:lnTo>
                  <a:pt x="f53" y="f33"/>
                </a:lnTo>
                <a:arcTo wR="f53" hR="f52" stAng="f4" swAng="f4"/>
                <a:close/>
              </a:path>
              <a:path fill="none">
                <a:moveTo>
                  <a:pt x="f57" y="f58"/>
                </a:moveTo>
                <a:lnTo>
                  <a:pt x="f64" y="f43"/>
                </a:lnTo>
                <a:lnTo>
                  <a:pt x="f61" y="f43"/>
                </a:lnTo>
              </a:path>
            </a:pathLst>
          </a:custGeom>
          <a:solidFill>
            <a:srgbClr val="47B8B8"/>
          </a:solidFill>
          <a:ln w="36722">
            <a:solidFill>
              <a:srgbClr val="000000"/>
            </a:solidFill>
            <a:prstDash val="solid"/>
            <a:headEnd type="arrow"/>
          </a:ln>
        </p:spPr>
        <p:txBody>
          <a:bodyPr vert="eaVert" wrap="square" lIns="8997" tIns="8997" rIns="8997" bIns="8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029200" y="2971800"/>
            <a:ext cx="5943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5724" tIns="90717" rIns="135724" bIns="9071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A flag that makes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it postfix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F05CF40-EB19-4FCF-8A60-1326E284E1E5}" type="slidenum">
              <a:t>15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151918"/>
            <a:ext cx="7732440" cy="1143722"/>
          </a:xfrm>
        </p:spPr>
        <p:txBody>
          <a:bodyPr>
            <a:spAutoFit/>
          </a:bodyPr>
          <a:lstStyle/>
          <a:p>
            <a:pPr lvl="0"/>
            <a:r>
              <a:rPr lang="en-US"/>
              <a:t>Operators ++ -- postfix prefix</a:t>
            </a:r>
          </a:p>
        </p:txBody>
      </p:sp>
      <p:sp>
        <p:nvSpPr>
          <p:cNvPr id="4" name="צורה חופשית 2"/>
          <p:cNvSpPr/>
          <p:nvPr/>
        </p:nvSpPr>
        <p:spPr>
          <a:xfrm>
            <a:off x="-14758" y="1294918"/>
            <a:ext cx="9664105" cy="578940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AED1EE"/>
          </a:solidFill>
          <a:ln w="9363">
            <a:solidFill>
              <a:srgbClr val="000000"/>
            </a:solidFill>
            <a:prstDash val="solid"/>
            <a:miter/>
          </a:ln>
          <a:effectLst>
            <a:outerShdw dist="107926" dir="2700000" algn="tl">
              <a:srgbClr val="919191"/>
            </a:outerShdw>
          </a:effectLst>
        </p:spPr>
        <p:txBody>
          <a:bodyPr vert="horz" wrap="none" lIns="90004" tIns="46798" rIns="90004" bIns="46798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// Prefix: ++n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err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HNum</a:t>
            </a:r>
            <a:r>
              <a:rPr lang="en-US" sz="2800" b="1" i="0" u="none" strike="noStrike" kern="1200" cap="none" spc="0" baseline="0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&amp;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operator++</a:t>
            </a:r>
            <a:r>
              <a:rPr lang="en-US" sz="2800" b="1" i="0" u="none" strike="noStrike" kern="1200" cap="none" spc="0" baseline="0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()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code that adds one to this 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HNum</a:t>
            </a:r>
            <a:endParaRPr lang="en-US" sz="2800" b="1" i="0" u="none" strike="noStrike" kern="1200" cap="none" spc="0" baseline="0" dirty="0">
              <a:solidFill>
                <a:srgbClr val="00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Cumberland AMT" pitchFamily="49"/>
              <a:ea typeface="Arial" pitchFamily="34"/>
              <a:cs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return *this; // return ref to 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curr</a:t>
            </a:r>
            <a:endParaRPr lang="en-US" sz="2800" b="1" i="0" u="none" strike="noStrike" kern="1200" cap="none" spc="0" baseline="0" dirty="0">
              <a:solidFill>
                <a:srgbClr val="00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Cumberland AMT" pitchFamily="49"/>
              <a:ea typeface="Arial" pitchFamily="34"/>
              <a:cs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}       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 dirty="0">
              <a:solidFill>
                <a:srgbClr val="00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Cumberland AMT" pitchFamily="49"/>
              <a:ea typeface="Arial" pitchFamily="34"/>
              <a:cs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// Postfix : n++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err="1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const</a:t>
            </a:r>
            <a:r>
              <a:rPr lang="en-US" sz="2800" b="1" i="0" u="none" strike="noStrike" kern="1200" cap="none" spc="0" baseline="0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</a:t>
            </a:r>
            <a:r>
              <a:rPr lang="en-US" sz="2800" b="1" i="0" u="none" strike="noStrike" kern="1200" cap="none" spc="0" baseline="0" dirty="0" err="1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HNum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operator++</a:t>
            </a:r>
            <a:r>
              <a:rPr lang="en-US" sz="2800" b="1" i="0" u="none" strike="noStrike" kern="1200" cap="none" spc="0" baseline="0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(</a:t>
            </a:r>
            <a:r>
              <a:rPr lang="en-US" sz="2800" b="1" i="0" u="none" strike="noStrike" kern="1200" cap="none" spc="0" baseline="0" dirty="0" err="1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int</a:t>
            </a:r>
            <a:r>
              <a:rPr lang="en-US" sz="2800" b="1" i="0" u="none" strike="noStrike" kern="1200" cap="none" spc="0" baseline="0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)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{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Hnum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cpy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(*this); // calling copy 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ctor</a:t>
            </a:r>
            <a:endParaRPr lang="en-US" sz="2800" b="1" i="0" u="none" strike="noStrike" kern="1200" cap="none" spc="0" baseline="0" dirty="0">
              <a:solidFill>
                <a:srgbClr val="00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Cumberland AMT" pitchFamily="49"/>
              <a:ea typeface="Arial" pitchFamily="34"/>
              <a:cs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code that adds one to this 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HNum</a:t>
            </a:r>
            <a:endParaRPr lang="en-US" sz="2800" b="1" i="0" u="none" strike="noStrike" kern="1200" cap="none" spc="0" baseline="0" dirty="0">
              <a:solidFill>
                <a:srgbClr val="00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Cumberland AMT" pitchFamily="49"/>
              <a:ea typeface="Arial" pitchFamily="34"/>
              <a:cs typeface="Arial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return </a:t>
            </a:r>
            <a:r>
              <a:rPr lang="en-US" sz="2800" b="1" i="0" u="none" strike="noStrike" kern="1200" cap="none" spc="0" baseline="0" dirty="0" err="1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cpy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;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smtClean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}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latin typeface="Cumberland AMT" pitchFamily="49"/>
                <a:ea typeface="Arial" pitchFamily="34"/>
                <a:cs typeface="Arial" pitchFamily="34"/>
              </a:rPr>
              <a:t>// For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latin typeface="Cumberland AMT" pitchFamily="49"/>
                <a:ea typeface="Arial" pitchFamily="34"/>
                <a:cs typeface="Arial" pitchFamily="34"/>
              </a:rPr>
              <a:t>HNum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latin typeface="Cumberland AMT" pitchFamily="49"/>
                <a:ea typeface="Arial" pitchFamily="34"/>
                <a:cs typeface="Arial" pitchFamily="34"/>
              </a:rPr>
              <a:t>, it might be a good idea not to 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latin typeface="Cumberland AMT" pitchFamily="49"/>
                <a:ea typeface="Arial" pitchFamily="34"/>
                <a:cs typeface="Arial" pitchFamily="34"/>
              </a:rPr>
              <a:t>// implement postfix</a:t>
            </a:r>
            <a:r>
              <a:rPr lang="en-US" sz="2800" b="1" i="0" u="none" strike="noStrike" kern="1200" cap="none" spc="0" baseline="0" dirty="0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umberland AMT" pitchFamily="49"/>
                <a:ea typeface="Arial" pitchFamily="34"/>
                <a:cs typeface="Arial" pitchFamily="34"/>
              </a:rPr>
              <a:t>       </a:t>
            </a:r>
            <a:endParaRPr lang="en-US" sz="2800" b="1" i="0" u="none" strike="noStrike" kern="1200" cap="none" spc="0" baseline="0" dirty="0">
              <a:solidFill>
                <a:srgbClr val="FF0000"/>
              </a:solidFill>
              <a:effectLst>
                <a:outerShdw dist="17962" dir="2700000">
                  <a:srgbClr val="000000"/>
                </a:outerShdw>
              </a:effectLst>
              <a:uFillTx/>
              <a:latin typeface="Cumberland AMT" pitchFamily="49"/>
              <a:ea typeface="Arial" pitchFamily="34"/>
              <a:cs typeface="Arial" pitchFamily="34"/>
            </a:endParaRPr>
          </a:p>
        </p:txBody>
      </p:sp>
      <p:sp>
        <p:nvSpPr>
          <p:cNvPr id="5" name="צורה חופשית 3"/>
          <p:cNvSpPr/>
          <p:nvPr/>
        </p:nvSpPr>
        <p:spPr>
          <a:xfrm>
            <a:off x="5029200" y="2971800"/>
            <a:ext cx="3886200" cy="914400"/>
          </a:xfrm>
          <a:custGeom>
            <a:avLst>
              <a:gd name="f10" fmla="val 0"/>
              <a:gd name="f11" fmla="val 122047"/>
              <a:gd name="f12" fmla="val 0"/>
            </a:avLst>
            <a:gdLst>
              <a:gd name="f3" fmla="val 10800000"/>
              <a:gd name="f4" fmla="val 5400000"/>
              <a:gd name="f5" fmla="val 16200000"/>
              <a:gd name="f6" fmla="val w"/>
              <a:gd name="f7" fmla="val h"/>
              <a:gd name="f8" fmla="val ss"/>
              <a:gd name="f9" fmla="val 0"/>
              <a:gd name="f10" fmla="val 0"/>
              <a:gd name="f11" fmla="val 122047"/>
              <a:gd name="f12" fmla="val 0"/>
              <a:gd name="f13" fmla="abs f6"/>
              <a:gd name="f14" fmla="abs f7"/>
              <a:gd name="f15" fmla="abs f8"/>
              <a:gd name="f16" fmla="val f9"/>
              <a:gd name="f17" fmla="?: f13 f6 1"/>
              <a:gd name="f18" fmla="?: f14 f7 1"/>
              <a:gd name="f19" fmla="?: f15 f8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6 f24 1"/>
              <a:gd name="f30" fmla="+- f28 0 f16"/>
              <a:gd name="f31" fmla="+- f27 0 f16"/>
              <a:gd name="f32" fmla="*/ f27 f24 1"/>
              <a:gd name="f33" fmla="*/ f28 f24 1"/>
              <a:gd name="f34" fmla="*/ f30 1 2"/>
              <a:gd name="f35" fmla="*/ f31 1 2"/>
              <a:gd name="f36" fmla="min f31 f30"/>
              <a:gd name="f37" fmla="+- f16 f34 0"/>
              <a:gd name="f38" fmla="*/ f36 1 21600"/>
              <a:gd name="f39" fmla="*/ f36 f12 1"/>
              <a:gd name="f40" fmla="*/ f39 1 100000"/>
              <a:gd name="f41" fmla="*/ f10 1 f38"/>
              <a:gd name="f42" fmla="*/ f11 1 f38"/>
              <a:gd name="f43" fmla="*/ f37 f24 1"/>
              <a:gd name="f44" fmla="*/ f31 f41 1"/>
              <a:gd name="f45" fmla="*/ f30 f42 1"/>
              <a:gd name="f46" fmla="min f40 f35"/>
              <a:gd name="f47" fmla="min f40 f34"/>
              <a:gd name="f48" fmla="*/ f44 1 100000"/>
              <a:gd name="f49" fmla="*/ f45 1 100000"/>
              <a:gd name="f50" fmla="+- f27 0 f46"/>
              <a:gd name="f51" fmla="+- f28 0 f47"/>
              <a:gd name="f52" fmla="*/ f47 f24 1"/>
              <a:gd name="f53" fmla="*/ f46 f24 1"/>
              <a:gd name="f54" fmla="+- f48 0 f35"/>
              <a:gd name="f55" fmla="*/ f50 f24 1"/>
              <a:gd name="f56" fmla="*/ f51 f24 1"/>
              <a:gd name="f57" fmla="*/ f48 f24 1"/>
              <a:gd name="f58" fmla="*/ f49 f24 1"/>
              <a:gd name="f59" fmla="?: f54 f27 f16"/>
              <a:gd name="f60" fmla="+- f48 0 f59"/>
              <a:gd name="f61" fmla="*/ f59 f24 1"/>
              <a:gd name="f62" fmla="*/ f60 1 2"/>
              <a:gd name="f63" fmla="+- f62 f59 0"/>
              <a:gd name="f64" fmla="*/ f63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9" t="f29" r="f32" b="f33"/>
            <a:pathLst>
              <a:path>
                <a:moveTo>
                  <a:pt x="f29" y="f52"/>
                </a:moveTo>
                <a:arcTo wR="f53" hR="f52" stAng="f3" swAng="f4"/>
                <a:lnTo>
                  <a:pt x="f55" y="f29"/>
                </a:lnTo>
                <a:arcTo wR="f53" hR="f52" stAng="f5" swAng="f4"/>
                <a:lnTo>
                  <a:pt x="f32" y="f56"/>
                </a:lnTo>
                <a:arcTo wR="f53" hR="f52" stAng="f9" swAng="f4"/>
                <a:lnTo>
                  <a:pt x="f53" y="f33"/>
                </a:lnTo>
                <a:arcTo wR="f53" hR="f52" stAng="f4" swAng="f4"/>
                <a:close/>
              </a:path>
              <a:path fill="none">
                <a:moveTo>
                  <a:pt x="f57" y="f58"/>
                </a:moveTo>
                <a:lnTo>
                  <a:pt x="f64" y="f43"/>
                </a:lnTo>
                <a:lnTo>
                  <a:pt x="f61" y="f43"/>
                </a:lnTo>
              </a:path>
            </a:pathLst>
          </a:custGeom>
          <a:solidFill>
            <a:srgbClr val="47B8B8"/>
          </a:solidFill>
          <a:ln w="36722">
            <a:solidFill>
              <a:srgbClr val="000000"/>
            </a:solidFill>
            <a:prstDash val="solid"/>
            <a:headEnd type="arrow"/>
          </a:ln>
        </p:spPr>
        <p:txBody>
          <a:bodyPr vert="eaVert" wrap="square" lIns="8997" tIns="8997" rIns="8997" bIns="8997" anchor="t" anchorCtr="1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029200" y="2971800"/>
            <a:ext cx="5943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5724" tIns="90717" rIns="135724" bIns="9071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A flag that makes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Arial" pitchFamily="34"/>
                <a:ea typeface="Arial" pitchFamily="34"/>
                <a:cs typeface="Arial" pitchFamily="34"/>
              </a:rPr>
              <a:t>it postfix</a:t>
            </a:r>
          </a:p>
        </p:txBody>
      </p:sp>
    </p:spTree>
    <p:extLst>
      <p:ext uri="{BB962C8B-B14F-4D97-AF65-F5344CB8AC3E}">
        <p14:creationId xmlns:p14="http://schemas.microsoft.com/office/powerpoint/2010/main" val="187044192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320BEE-BA81-4CF8-88BD-A5C7E60D45CA}" type="slidenum">
              <a:t>16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683568" y="188640"/>
            <a:ext cx="7732440" cy="1661993"/>
          </a:xfrm>
        </p:spPr>
        <p:txBody>
          <a:bodyPr>
            <a:spAutoFit/>
          </a:bodyPr>
          <a:lstStyle/>
          <a:p>
            <a:r>
              <a:rPr lang="en-US" dirty="0" smtClean="0"/>
              <a:t>Conversions </a:t>
            </a:r>
            <a:r>
              <a:rPr lang="en-US" dirty="0"/>
              <a:t>of types is done in two cases:</a:t>
            </a:r>
            <a:br>
              <a:rPr lang="en-US" dirty="0"/>
            </a:br>
            <a:endParaRPr lang="en-US" dirty="0"/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-36512" y="1311121"/>
            <a:ext cx="8643960" cy="1382430"/>
          </a:xfrm>
        </p:spPr>
        <p:txBody>
          <a:bodyPr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990268" lvl="1" indent="-514350">
              <a:buFont typeface="+mj-lt"/>
              <a:buAutoNum type="arabicPeriod"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Explicit casting (we'll learn more about it in next lessons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5319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E320BEE-BA81-4CF8-88BD-A5C7E60D45CA}" type="slidenum">
              <a:t>17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683568" y="188640"/>
            <a:ext cx="7732440" cy="1661993"/>
          </a:xfrm>
        </p:spPr>
        <p:txBody>
          <a:bodyPr>
            <a:spAutoFit/>
          </a:bodyPr>
          <a:lstStyle/>
          <a:p>
            <a:r>
              <a:rPr lang="en-US" dirty="0" smtClean="0"/>
              <a:t>Conversions </a:t>
            </a:r>
            <a:r>
              <a:rPr lang="en-US" dirty="0"/>
              <a:t>of types is done in two cases:</a:t>
            </a:r>
            <a:br>
              <a:rPr lang="en-US" dirty="0"/>
            </a:br>
            <a:endParaRPr lang="en-US" dirty="0"/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-36512" y="1311121"/>
            <a:ext cx="8643960" cy="5368136"/>
          </a:xfrm>
        </p:spPr>
        <p:txBody>
          <a:bodyPr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990268" lvl="1" indent="-514350">
              <a:buFont typeface="+mj-lt"/>
              <a:buAutoNum type="arabicPeriod"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Explicit casting (we'll learn more about it in next lessons)</a:t>
            </a:r>
          </a:p>
          <a:p>
            <a:pPr marL="990268" lvl="1" indent="-514350">
              <a:buFont typeface="+mj-lt"/>
              <a:buAutoNum type="arabicPeriod"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When a function gets 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X</a:t>
            </a:r>
            <a:r>
              <a:rPr lang="en-US" dirty="0"/>
              <a:t> type while it was expecting to get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Y</a:t>
            </a:r>
            <a:r>
              <a:rPr lang="en-US" dirty="0"/>
              <a:t> type, and there is a casting from 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X </a:t>
            </a:r>
            <a:r>
              <a:rPr lang="en-US" dirty="0"/>
              <a:t>to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Y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endParaRPr lang="en-US" dirty="0"/>
          </a:p>
          <a:p>
            <a:pPr marL="952202" lvl="2" indent="0">
              <a:buNone/>
            </a:pPr>
            <a:r>
              <a:rPr lang="en-US" dirty="0" smtClean="0"/>
              <a:t>	void </a:t>
            </a:r>
            <a:r>
              <a:rPr lang="en-US" dirty="0"/>
              <a:t>foo(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Y y</a:t>
            </a:r>
            <a:r>
              <a:rPr lang="en-US" dirty="0"/>
              <a:t>)</a:t>
            </a:r>
          </a:p>
          <a:p>
            <a:pPr marL="952202" lvl="2" indent="0">
              <a:buNone/>
            </a:pPr>
            <a:r>
              <a:rPr lang="en-US" dirty="0" smtClean="0"/>
              <a:t>	...</a:t>
            </a:r>
            <a:endParaRPr lang="en-US" dirty="0"/>
          </a:p>
          <a:p>
            <a:pPr marL="952202" lvl="2" indent="0">
              <a:buNone/>
            </a:pPr>
            <a:r>
              <a:rPr lang="en-US" b="1" dirty="0" smtClean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	X </a:t>
            </a:r>
            <a:r>
              <a:rPr lang="en-US" b="1" dirty="0" err="1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x</a:t>
            </a:r>
            <a:r>
              <a:rPr lang="en-US" dirty="0"/>
              <a:t>;</a:t>
            </a:r>
          </a:p>
          <a:p>
            <a:pPr marL="952202" lvl="2" indent="0">
              <a:buNone/>
            </a:pPr>
            <a:r>
              <a:rPr lang="en-US" dirty="0" smtClean="0"/>
              <a:t>	foo(x</a:t>
            </a:r>
            <a:r>
              <a:rPr lang="en-US" dirty="0"/>
              <a:t>); // a conversion from 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X </a:t>
            </a:r>
            <a:r>
              <a:rPr lang="en-US" dirty="0"/>
              <a:t>to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Y</a:t>
            </a:r>
            <a:r>
              <a:rPr lang="en-US" dirty="0"/>
              <a:t> is done</a:t>
            </a:r>
          </a:p>
        </p:txBody>
      </p:sp>
    </p:spTree>
    <p:extLst>
      <p:ext uri="{BB962C8B-B14F-4D97-AF65-F5344CB8AC3E}">
        <p14:creationId xmlns:p14="http://schemas.microsoft.com/office/powerpoint/2010/main" val="270396698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6E9750-6149-49C7-B18E-1D5AD8F7813C}" type="slidenum">
              <a:t>18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196916"/>
            <a:ext cx="7732440" cy="1053361"/>
          </a:xfrm>
        </p:spPr>
        <p:txBody>
          <a:bodyPr/>
          <a:lstStyle/>
          <a:p>
            <a:pPr lvl="0"/>
            <a:r>
              <a:rPr lang="en-US" dirty="0"/>
              <a:t>Conversion example (</a:t>
            </a:r>
            <a:r>
              <a:rPr lang="en-US" dirty="0" smtClean="0"/>
              <a:t>conv.cpp)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E5D3D3-A6D6-4EB7-9C18-AB3B4133810C}" type="slidenum">
              <a:t>19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251520" y="188640"/>
            <a:ext cx="9361040" cy="1661993"/>
          </a:xfrm>
        </p:spPr>
        <p:txBody>
          <a:bodyPr wrap="square">
            <a:spAutoFit/>
          </a:bodyPr>
          <a:lstStyle/>
          <a:p>
            <a:r>
              <a:rPr lang="en-US" dirty="0"/>
              <a:t>Conversions danger: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unexpected </a:t>
            </a:r>
            <a:r>
              <a:rPr lang="en-US" dirty="0"/>
              <a:t>behavior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299520" y="1311121"/>
            <a:ext cx="8643960" cy="5670783"/>
          </a:xfrm>
        </p:spPr>
        <p:txBody>
          <a:bodyPr>
            <a:spAutoFit/>
          </a:bodyPr>
          <a:lstStyle/>
          <a:p>
            <a:pPr lvl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Buffer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size_t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length</a:t>
            </a:r>
            <a:r>
              <a:rPr lang="en-US" b="1" dirty="0" smtClean="0">
                <a:solidFill>
                  <a:schemeClr val="tx1"/>
                </a:solidFill>
              </a:rPr>
              <a:t>) // </a:t>
            </a:r>
            <a:r>
              <a:rPr lang="en-US" b="1" dirty="0" err="1" smtClean="0">
                <a:solidFill>
                  <a:schemeClr val="tx1"/>
                </a:solidFill>
              </a:rPr>
              <a:t>ctor</a:t>
            </a:r>
            <a:endParaRPr lang="en-US" b="1" dirty="0">
              <a:solidFill>
                <a:schemeClr val="tx1"/>
              </a:solidFill>
            </a:endParaRPr>
          </a:p>
          <a:p>
            <a:pPr lvl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void foo(</a:t>
            </a:r>
            <a:r>
              <a:rPr lang="en-US" b="1" dirty="0" err="1">
                <a:solidFill>
                  <a:srgbClr val="00B050"/>
                </a:solidFill>
              </a:rPr>
              <a:t>const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Buffer&amp; </a:t>
            </a:r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dirty="0" smtClean="0">
                <a:solidFill>
                  <a:schemeClr val="tx1"/>
                </a:solidFill>
              </a:rPr>
              <a:t>) // function</a:t>
            </a:r>
            <a:endParaRPr lang="en-US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...</a:t>
            </a:r>
          </a:p>
          <a:p>
            <a:pPr marL="0" lv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foo(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 smtClean="0">
                <a:solidFill>
                  <a:schemeClr val="tx1"/>
                </a:solidFill>
              </a:rPr>
              <a:t>);</a:t>
            </a:r>
            <a:r>
              <a:rPr lang="en-US" b="1" dirty="0" smtClean="0">
                <a:solidFill>
                  <a:srgbClr val="80008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// </a:t>
            </a:r>
            <a:r>
              <a:rPr lang="en-US" b="1" dirty="0" smtClean="0">
                <a:solidFill>
                  <a:srgbClr val="FF0000"/>
                </a:solidFill>
              </a:rPr>
              <a:t>Equivalent to: </a:t>
            </a:r>
            <a:r>
              <a:rPr lang="en-US" b="1" dirty="0" smtClean="0">
                <a:solidFill>
                  <a:schemeClr val="tx1"/>
                </a:solidFill>
              </a:rPr>
              <a:t>foo(</a:t>
            </a:r>
            <a:r>
              <a:rPr lang="en-US" b="1" dirty="0" smtClean="0">
                <a:solidFill>
                  <a:srgbClr val="00B050"/>
                </a:solidFill>
              </a:rPr>
              <a:t>Buffer(</a:t>
            </a:r>
            <a:r>
              <a:rPr lang="en-US" b="1" dirty="0" smtClean="0">
                <a:solidFill>
                  <a:srgbClr val="7030A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// Did </a:t>
            </a:r>
            <a:r>
              <a:rPr lang="en-US" b="1" dirty="0">
                <a:solidFill>
                  <a:srgbClr val="FF0000"/>
                </a:solidFill>
              </a:rPr>
              <a:t>the user really wanted </a:t>
            </a:r>
            <a:r>
              <a:rPr lang="en-US" b="1" dirty="0" smtClean="0">
                <a:solidFill>
                  <a:srgbClr val="FF0000"/>
                </a:solidFill>
              </a:rPr>
              <a:t>this?</a:t>
            </a:r>
            <a:endParaRPr lang="en-US" b="1" dirty="0">
              <a:solidFill>
                <a:srgbClr val="FF0000"/>
              </a:solidFill>
            </a:endParaRPr>
          </a:p>
          <a:p>
            <a:pPr lvl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sz="3200" b="1" dirty="0" smtClean="0"/>
              <a:t>The Buffer and the </a:t>
            </a:r>
            <a:r>
              <a:rPr lang="en-US" sz="3200" b="1" dirty="0" err="1" smtClean="0"/>
              <a:t>size_t</a:t>
            </a:r>
            <a:r>
              <a:rPr lang="en-US" sz="3200" b="1" dirty="0" smtClean="0"/>
              <a:t> objects are </a:t>
            </a:r>
            <a:r>
              <a:rPr lang="en-US" sz="3200" b="1" dirty="0"/>
              <a:t>not logically the same </a:t>
            </a:r>
            <a:r>
              <a:rPr lang="en-US" sz="3200" b="1" dirty="0" smtClean="0"/>
              <a:t>objects!</a:t>
            </a:r>
            <a:endParaRPr lang="en-US" sz="3200" b="1" dirty="0"/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/>
        <p:txBody>
          <a:bodyPr wrap="none" lIns="90361" tIns="44284" rIns="90361" bIns="44284">
            <a:spAutoFit/>
          </a:bodyPr>
          <a:lstStyle/>
          <a:p>
            <a:pPr lvl="0"/>
            <a:r>
              <a:rPr lang="en-US"/>
              <a:t>Operator Overloading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266757" y="1397157"/>
            <a:ext cx="7830414" cy="2865065"/>
          </a:xfrm>
        </p:spPr>
        <p:txBody>
          <a:bodyPr wrap="none" lIns="90361" tIns="44284" rIns="90361" bIns="44284">
            <a:spAutoFit/>
          </a:bodyPr>
          <a:lstStyle/>
          <a:p>
            <a:pPr lvl="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Operators</a:t>
            </a:r>
            <a:r>
              <a:rPr lang="en-US" dirty="0"/>
              <a:t> like +, - , * , are actually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methods</a:t>
            </a:r>
            <a:r>
              <a:rPr lang="en-US" dirty="0"/>
              <a:t>, </a:t>
            </a:r>
            <a:endParaRPr lang="en-US" dirty="0" smtClean="0"/>
          </a:p>
          <a:p>
            <a:pPr lvl="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dirty="0" smtClean="0"/>
              <a:t>and </a:t>
            </a:r>
            <a:r>
              <a:rPr lang="en-US" dirty="0"/>
              <a:t>can be overloaded.</a:t>
            </a:r>
          </a:p>
          <a:p>
            <a:pPr lvl="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008000"/>
              </a:solidFill>
              <a:effectLst>
                <a:outerShdw dist="17962" dir="2700000">
                  <a:srgbClr val="000000"/>
                </a:outerShdw>
              </a:effectLst>
            </a:endParaRPr>
          </a:p>
          <a:p>
            <a:pPr lvl="0">
              <a:lnSpc>
                <a:spcPct val="90000"/>
              </a:lnSpc>
              <a:buSzPct val="450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Syntactic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sugar.</a:t>
            </a:r>
          </a:p>
          <a:p>
            <a:pPr lvl="1">
              <a:lnSpc>
                <a:spcPct val="90000"/>
              </a:lnSpc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endParaRPr lang="en-US" dirty="0"/>
          </a:p>
          <a:p>
            <a:pPr lvl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F8EDEFE-010E-41B4-B829-8C11DCDF4363}" type="slidenum">
              <a:t>20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196916"/>
            <a:ext cx="7732440" cy="1053361"/>
          </a:xfrm>
        </p:spPr>
        <p:txBody>
          <a:bodyPr/>
          <a:lstStyle/>
          <a:p>
            <a:pPr lvl="0"/>
            <a:r>
              <a:rPr lang="en-US" dirty="0"/>
              <a:t>Conversion example (</a:t>
            </a:r>
            <a:r>
              <a:rPr lang="en-US" dirty="0" smtClean="0"/>
              <a:t>conv_explicit.cpp)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F0A121-CCC6-4B52-984B-A77B00874CCC}" type="slidenum">
              <a:t>21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151918"/>
            <a:ext cx="7732440" cy="1143722"/>
          </a:xfrm>
        </p:spPr>
        <p:txBody>
          <a:bodyPr>
            <a:spAutoFit/>
          </a:bodyPr>
          <a:lstStyle/>
          <a:p>
            <a:pPr lvl="0"/>
            <a:r>
              <a:rPr lang="en-US"/>
              <a:t>User defined conversion</a:t>
            </a:r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271439" y="1127162"/>
            <a:ext cx="8643960" cy="6158096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en-US" dirty="0"/>
              <a:t>class Fraction {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...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// double --&gt; </a:t>
            </a:r>
            <a:r>
              <a:rPr lang="en-US" b="1" dirty="0" smtClean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Fraction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conversion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Fraction (</a:t>
            </a:r>
            <a:r>
              <a:rPr lang="en-US" b="1" dirty="0" err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const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 double&amp; d) {</a:t>
            </a:r>
          </a:p>
          <a:p>
            <a:pPr lvl="2">
              <a:buNone/>
            </a:pP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...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}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...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// Fraction --&gt; double conversion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operator double() </a:t>
            </a:r>
            <a:r>
              <a:rPr lang="en-US" b="1" dirty="0" err="1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const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 {</a:t>
            </a:r>
          </a:p>
          <a:p>
            <a:pPr lvl="2">
              <a:buNone/>
            </a:pP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...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}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...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57FCB4-CA80-4397-AE30-0546495B5172}" type="slidenum">
              <a:t>22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685800" y="2286000"/>
            <a:ext cx="7732440" cy="1143722"/>
          </a:xfrm>
        </p:spPr>
        <p:txBody>
          <a:bodyPr anchorCtr="1">
            <a:spAutoFit/>
          </a:bodyPr>
          <a:lstStyle/>
          <a:p>
            <a:pPr lvl="0" algn="ctr"/>
            <a:r>
              <a:rPr lang="en-US"/>
              <a:t>friend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EAB93B-B7B1-4AF1-AD8E-ABF97611831F}" type="slidenum">
              <a:t>23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מציין מיקום טקסט 1"/>
          <p:cNvSpPr txBox="1">
            <a:spLocks noGrp="1"/>
          </p:cNvSpPr>
          <p:nvPr>
            <p:ph type="body" idx="4294967295"/>
          </p:nvPr>
        </p:nvSpPr>
        <p:spPr>
          <a:xfrm>
            <a:off x="299520" y="1146236"/>
            <a:ext cx="8765927" cy="4716341"/>
          </a:xfrm>
        </p:spPr>
        <p:txBody>
          <a:bodyPr wrap="none" lIns="90361" tIns="44284" rIns="90361" bIns="44284">
            <a:spAutoFit/>
          </a:bodyPr>
          <a:lstStyle/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dirty="0" smtClean="0"/>
              <a:t>Friend </a:t>
            </a:r>
            <a:r>
              <a:rPr lang="en-US" dirty="0"/>
              <a:t>function in a class: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Not a method of the class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Have access to the class’s private and protected </a:t>
            </a:r>
            <a:endParaRPr lang="en-US" dirty="0" smtClean="0"/>
          </a:p>
          <a:p>
            <a:pPr marL="475918" lvl="1" indent="0">
              <a:lnSpc>
                <a:spcPct val="90000"/>
              </a:lnSpc>
              <a:spcBef>
                <a:spcPts val="600"/>
              </a:spcBef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 smtClean="0"/>
              <a:t>data </a:t>
            </a:r>
            <a:r>
              <a:rPr lang="en-US" dirty="0"/>
              <a:t>members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Defined inside the class scope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Used </a:t>
            </a:r>
            <a:r>
              <a:rPr lang="en-US" dirty="0"/>
              <a:t>properly does not break encapsulation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endParaRPr lang="en-US" dirty="0"/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endParaRPr lang="en-US" sz="2400" b="1" dirty="0">
              <a:latin typeface="Courier New" pitchFamily="49"/>
              <a:cs typeface="Courier New" pitchFamily="49"/>
            </a:endParaRPr>
          </a:p>
        </p:txBody>
      </p:sp>
      <p:sp>
        <p:nvSpPr>
          <p:cNvPr id="4" name="כותרת 2"/>
          <p:cNvSpPr txBox="1">
            <a:spLocks noGrp="1"/>
          </p:cNvSpPr>
          <p:nvPr>
            <p:ph type="title" idx="4294967295"/>
          </p:nvPr>
        </p:nvSpPr>
        <p:spPr>
          <a:xfrm>
            <a:off x="0" y="401880"/>
            <a:ext cx="8943480" cy="643431"/>
          </a:xfrm>
        </p:spPr>
        <p:txBody>
          <a:bodyPr wrap="square" lIns="90361" tIns="44284" rIns="90361" bIns="44284" anchorCtr="1">
            <a:spAutoFit/>
          </a:bodyPr>
          <a:lstStyle/>
          <a:p>
            <a:pPr lvl="0" algn="ctr"/>
            <a:r>
              <a:rPr lang="en-US" dirty="0"/>
              <a:t>friend functions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E8D0F9-5E00-433E-8739-AEB3FE913509}" type="slidenum">
              <a:t>24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539552" y="260648"/>
            <a:ext cx="5799409" cy="1197429"/>
          </a:xfrm>
        </p:spPr>
        <p:txBody>
          <a:bodyPr wrap="none" lIns="90361" tIns="44284" rIns="90361" bIns="44284" anchorCtr="1">
            <a:spAutoFit/>
          </a:bodyPr>
          <a:lstStyle/>
          <a:p>
            <a:pPr lvl="0"/>
            <a:r>
              <a:rPr lang="en-US" dirty="0"/>
              <a:t>friend </a:t>
            </a:r>
            <a:r>
              <a:rPr lang="en-US" dirty="0" smtClean="0"/>
              <a:t>functions example:</a:t>
            </a:r>
            <a:br>
              <a:rPr lang="en-US" dirty="0" smtClean="0"/>
            </a:br>
            <a:r>
              <a:rPr lang="en-US" dirty="0" smtClean="0"/>
              <a:t>Complex </a:t>
            </a:r>
            <a:r>
              <a:rPr lang="en-US" dirty="0"/>
              <a:t>revisited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71765D-B978-443C-A15F-51CB8E5B501B}" type="slidenum">
              <a:t>25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מציין מיקום טקסט 1"/>
          <p:cNvSpPr txBox="1">
            <a:spLocks noGrp="1"/>
          </p:cNvSpPr>
          <p:nvPr>
            <p:ph type="body" idx="4294967295"/>
          </p:nvPr>
        </p:nvSpPr>
        <p:spPr>
          <a:xfrm>
            <a:off x="323528" y="1412776"/>
            <a:ext cx="8102284" cy="2260284"/>
          </a:xfrm>
        </p:spPr>
        <p:txBody>
          <a:bodyPr wrap="none" lIns="90361" tIns="44284" rIns="90361" bIns="44284">
            <a:spAutoFit/>
          </a:bodyPr>
          <a:lstStyle/>
          <a:p>
            <a:pPr lvl="1">
              <a:lnSpc>
                <a:spcPct val="90000"/>
              </a:lnSpc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 smtClean="0"/>
              <a:t>A </a:t>
            </a:r>
            <a:r>
              <a:rPr lang="en-US" dirty="0"/>
              <a:t>class can allow other classes to access its </a:t>
            </a:r>
            <a:endParaRPr lang="en-US" dirty="0" smtClean="0"/>
          </a:p>
          <a:p>
            <a:pPr marL="475918" lvl="1" indent="0">
              <a:lnSpc>
                <a:spcPct val="90000"/>
              </a:lnSpc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 smtClean="0"/>
              <a:t>private </a:t>
            </a:r>
            <a:r>
              <a:rPr lang="en-US" dirty="0"/>
              <a:t>data members</a:t>
            </a:r>
          </a:p>
          <a:p>
            <a:pPr lvl="1">
              <a:lnSpc>
                <a:spcPct val="90000"/>
              </a:lnSpc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The friendship is one sided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endParaRPr lang="en-US" sz="2400" dirty="0">
              <a:latin typeface="Courier New" pitchFamily="49"/>
              <a:cs typeface="Courier New" pitchFamily="49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endParaRPr lang="en-US" sz="2400" b="1" dirty="0">
              <a:latin typeface="Courier New" pitchFamily="49"/>
              <a:cs typeface="Courier New" pitchFamily="49"/>
            </a:endParaRPr>
          </a:p>
        </p:txBody>
      </p:sp>
      <p:sp>
        <p:nvSpPr>
          <p:cNvPr id="5" name="כותרת 2"/>
          <p:cNvSpPr txBox="1">
            <a:spLocks/>
          </p:cNvSpPr>
          <p:nvPr/>
        </p:nvSpPr>
        <p:spPr>
          <a:xfrm>
            <a:off x="1211040" y="401880"/>
            <a:ext cx="3260252" cy="643431"/>
          </a:xfrm>
          <a:prstGeom prst="rect">
            <a:avLst/>
          </a:prstGeom>
          <a:noFill/>
          <a:ln>
            <a:noFill/>
          </a:ln>
        </p:spPr>
        <p:txBody>
          <a:bodyPr vert="horz" wrap="none" lIns="90361" tIns="44284" rIns="90361" bIns="44284" anchor="ctr" anchorCtr="1" compatLnSpc="1">
            <a:sp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3600" b="1" i="0" u="none" strike="noStrike" kern="0" cap="none" spc="0" baseline="0">
                <a:solidFill>
                  <a:srgbClr val="000099"/>
                </a:solidFill>
                <a:uFillTx/>
                <a:latin typeface="Arial" pitchFamily="34"/>
                <a:cs typeface="Tahoma" pitchFamily="2"/>
              </a:defRPr>
            </a:lvl1pPr>
          </a:lstStyle>
          <a:p>
            <a:r>
              <a:rPr lang="en-US" dirty="0" smtClean="0"/>
              <a:t>friend classes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965AEC-363D-40AD-A0DB-30DC66926B4D}" type="slidenum">
              <a:t>26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מציין מיקום טקסט 1"/>
          <p:cNvSpPr txBox="1">
            <a:spLocks noGrp="1"/>
          </p:cNvSpPr>
          <p:nvPr>
            <p:ph type="body" idx="4294967295"/>
          </p:nvPr>
        </p:nvSpPr>
        <p:spPr>
          <a:xfrm>
            <a:off x="299520" y="1146236"/>
            <a:ext cx="8643960" cy="5113800"/>
          </a:xfrm>
        </p:spPr>
        <p:txBody>
          <a:bodyPr wrap="none" lIns="90361" tIns="44284" rIns="90361" bIns="44284">
            <a:spAutoFit/>
          </a:bodyPr>
          <a:lstStyle/>
          <a:p>
            <a:pPr lvl="0">
              <a:lnSpc>
                <a:spcPct val="90000"/>
              </a:lnSpc>
              <a:buNone/>
            </a:pPr>
            <a:r>
              <a:rPr lang="en-US" sz="2400" dirty="0"/>
              <a:t> </a:t>
            </a: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class </a:t>
            </a:r>
            <a:r>
              <a:rPr lang="en-US" b="1" dirty="0" err="1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IntTree</a:t>
            </a: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 {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761759" algn="l"/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	…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761759" algn="l"/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	</a:t>
            </a:r>
            <a:r>
              <a:rPr lang="en-US" sz="3200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friend</a:t>
            </a: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 class </a:t>
            </a:r>
            <a:r>
              <a:rPr lang="en-US" b="1" dirty="0" err="1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IntTreeIterator</a:t>
            </a: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;</a:t>
            </a:r>
          </a:p>
          <a:p>
            <a:pPr lvl="0">
              <a:buNone/>
            </a:pP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};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endParaRPr lang="en-US" b="1" dirty="0">
              <a:solidFill>
                <a:srgbClr val="800080"/>
              </a:solidFill>
              <a:effectLst>
                <a:outerShdw dist="17962" dir="2700000">
                  <a:srgbClr val="000000"/>
                </a:outerShdw>
              </a:effectLst>
              <a:cs typeface="Arial" pitchFamily="34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endParaRPr lang="en-US" b="1" dirty="0">
              <a:solidFill>
                <a:srgbClr val="800080"/>
              </a:solidFill>
              <a:effectLst>
                <a:outerShdw dist="17962" dir="2700000">
                  <a:srgbClr val="000000"/>
                </a:outerShdw>
              </a:effectLst>
              <a:cs typeface="Arial" pitchFamily="34"/>
            </a:endParaRPr>
          </a:p>
          <a:p>
            <a:pPr lvl="0">
              <a:buNone/>
            </a:pP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cs typeface="Arial" pitchFamily="34"/>
              </a:rPr>
              <a:t>// </a:t>
            </a:r>
            <a:r>
              <a:rPr lang="en-US" b="1" dirty="0" err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cs typeface="Arial" pitchFamily="34"/>
              </a:rPr>
              <a:t>TreeIterator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cs typeface="Arial" pitchFamily="34"/>
              </a:rPr>
              <a:t> can access Tree's data members</a:t>
            </a:r>
          </a:p>
          <a:p>
            <a:pPr lvl="0">
              <a:buNone/>
            </a:pPr>
            <a:r>
              <a:rPr lang="en-US" b="1" dirty="0" err="1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IntTreeIterator</a:t>
            </a: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&amp; </a:t>
            </a:r>
            <a:r>
              <a:rPr lang="en-US" b="1" dirty="0" err="1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IntTreeIterator</a:t>
            </a: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::operator++() </a:t>
            </a: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Arial" pitchFamily="34"/>
              </a:rPr>
              <a:t>{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Arial" pitchFamily="34"/>
              </a:rPr>
              <a:t>    ...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None/>
              <a:tabLst>
                <a:tab pos="761759" algn="l"/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	return *this;</a:t>
            </a:r>
          </a:p>
          <a:p>
            <a:pPr lvl="0">
              <a:buNone/>
            </a:pP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}</a:t>
            </a:r>
          </a:p>
        </p:txBody>
      </p:sp>
      <p:sp>
        <p:nvSpPr>
          <p:cNvPr id="4" name="כותרת 2"/>
          <p:cNvSpPr txBox="1">
            <a:spLocks noGrp="1"/>
          </p:cNvSpPr>
          <p:nvPr>
            <p:ph type="title" idx="4294967295"/>
          </p:nvPr>
        </p:nvSpPr>
        <p:spPr>
          <a:xfrm>
            <a:off x="1211040" y="401880"/>
            <a:ext cx="5517281" cy="643431"/>
          </a:xfrm>
        </p:spPr>
        <p:txBody>
          <a:bodyPr wrap="none" lIns="90361" tIns="44284" rIns="90361" bIns="44284" anchorCtr="1">
            <a:spAutoFit/>
          </a:bodyPr>
          <a:lstStyle/>
          <a:p>
            <a:pPr lvl="0"/>
            <a:r>
              <a:rPr lang="en-US" dirty="0"/>
              <a:t>friend classes - example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965AEC-363D-40AD-A0DB-30DC66926B4D}" type="slidenum">
              <a:t>27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מציין מיקום טקסט 1"/>
          <p:cNvSpPr txBox="1">
            <a:spLocks noGrp="1"/>
          </p:cNvSpPr>
          <p:nvPr>
            <p:ph type="body" idx="4294967295"/>
          </p:nvPr>
        </p:nvSpPr>
        <p:spPr>
          <a:xfrm>
            <a:off x="299520" y="1146236"/>
            <a:ext cx="8990988" cy="1909931"/>
          </a:xfrm>
        </p:spPr>
        <p:txBody>
          <a:bodyPr wrap="none" lIns="90361" tIns="44284" rIns="90361" bIns="44284">
            <a:spAutoFit/>
          </a:bodyPr>
          <a:lstStyle/>
          <a:p>
            <a:pPr lvl="0">
              <a:lnSpc>
                <a:spcPct val="90000"/>
              </a:lnSpc>
              <a:buNone/>
            </a:pPr>
            <a:r>
              <a:rPr lang="en-US" b="1" dirty="0" smtClean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FRIEND_TEST(</a:t>
            </a:r>
            <a:r>
              <a:rPr lang="en-US" b="1" dirty="0" err="1" smtClean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TestCaseName</a:t>
            </a: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, </a:t>
            </a:r>
            <a:r>
              <a:rPr lang="en-US" b="1" dirty="0" err="1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TestName</a:t>
            </a:r>
            <a:r>
              <a:rPr lang="en-US" b="1" dirty="0" smtClean="0"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);</a:t>
            </a:r>
          </a:p>
          <a:p>
            <a:pPr lvl="0">
              <a:lnSpc>
                <a:spcPct val="90000"/>
              </a:lnSpc>
              <a:buNone/>
            </a:pPr>
            <a:endParaRPr lang="en-US" b="1" dirty="0">
              <a:solidFill>
                <a:srgbClr val="800080"/>
              </a:solidFill>
              <a:effectLst>
                <a:outerShdw dist="17962" dir="2700000">
                  <a:srgbClr val="000000"/>
                </a:outerShdw>
              </a:effectLst>
              <a:cs typeface="Courier New" pitchFamily="49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Declares that this test will be able to test</a:t>
            </a:r>
          </a:p>
          <a:p>
            <a:pPr lvl="0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cs typeface="Courier New" pitchFamily="49"/>
              </a:rPr>
              <a:t>private methods of the class in which you write this</a:t>
            </a:r>
            <a:endParaRPr lang="en-US" b="1" dirty="0">
              <a:solidFill>
                <a:srgbClr val="800080"/>
              </a:solidFill>
              <a:effectLst>
                <a:outerShdw dist="17962" dir="2700000">
                  <a:srgbClr val="000000"/>
                </a:outerShdw>
              </a:effectLst>
              <a:cs typeface="Arial" pitchFamily="34"/>
            </a:endParaRPr>
          </a:p>
        </p:txBody>
      </p:sp>
      <p:sp>
        <p:nvSpPr>
          <p:cNvPr id="4" name="כותרת 2"/>
          <p:cNvSpPr txBox="1">
            <a:spLocks noGrp="1"/>
          </p:cNvSpPr>
          <p:nvPr>
            <p:ph type="title" idx="4294967295"/>
          </p:nvPr>
        </p:nvSpPr>
        <p:spPr>
          <a:xfrm>
            <a:off x="1211040" y="401880"/>
            <a:ext cx="6697091" cy="643431"/>
          </a:xfrm>
        </p:spPr>
        <p:txBody>
          <a:bodyPr wrap="none" lIns="90361" tIns="44284" rIns="90361" bIns="44284" anchorCtr="1">
            <a:spAutoFit/>
          </a:bodyPr>
          <a:lstStyle/>
          <a:p>
            <a:pPr lvl="0"/>
            <a:r>
              <a:rPr lang="en-US" dirty="0" smtClean="0"/>
              <a:t>Google test (not for your test)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1607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B2EB22-4BFD-4DEB-9650-1822686FD188}" type="slidenum">
              <a:t>28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725759" y="2056677"/>
            <a:ext cx="7732440" cy="1143722"/>
          </a:xfrm>
        </p:spPr>
        <p:txBody>
          <a:bodyPr anchorCtr="1">
            <a:spAutoFit/>
          </a:bodyPr>
          <a:lstStyle/>
          <a:p>
            <a:pPr lvl="0" algn="ctr"/>
            <a:r>
              <a:rPr lang="en-US"/>
              <a:t>Inline functions / methods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9C205A8-00CD-403E-A7BD-2AEC3CAEA5D7}" type="slidenum">
              <a:t>29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/>
        <p:txBody>
          <a:bodyPr wrap="none" lIns="90361" tIns="44284" rIns="90361" bIns="44284">
            <a:spAutoFit/>
          </a:bodyPr>
          <a:lstStyle/>
          <a:p>
            <a:pPr lvl="0"/>
            <a:r>
              <a:rPr lang="en-US"/>
              <a:t>Inline functions / methods</a:t>
            </a:r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299520" y="1051916"/>
            <a:ext cx="8439555" cy="5726874"/>
          </a:xfrm>
        </p:spPr>
        <p:txBody>
          <a:bodyPr wrap="none" lIns="90361" tIns="44284" rIns="90361" bIns="44284">
            <a:spAutoFit/>
          </a:bodyPr>
          <a:lstStyle/>
          <a:p>
            <a:pPr lvl="0"/>
            <a:endParaRPr lang="en-US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/>
              <a:t>hint</a:t>
            </a:r>
            <a:r>
              <a:rPr lang="en-US" dirty="0"/>
              <a:t> to a compiler to put function’s code inline,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rather </a:t>
            </a:r>
            <a:r>
              <a:rPr lang="en-US" dirty="0"/>
              <a:t>than perform a regular function call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altLang="he-IL" dirty="0"/>
              <a:t>When the compiler must produce an address of the </a:t>
            </a:r>
            <a:endParaRPr lang="en-US" altLang="he-IL" dirty="0" smtClean="0"/>
          </a:p>
          <a:p>
            <a:pPr marL="0" indent="0">
              <a:buNone/>
            </a:pPr>
            <a:r>
              <a:rPr lang="en-US" altLang="he-IL" dirty="0" smtClean="0"/>
              <a:t>function</a:t>
            </a:r>
            <a:r>
              <a:rPr lang="en-US" altLang="he-IL" dirty="0"/>
              <a:t>, it will always reject our request.</a:t>
            </a:r>
          </a:p>
          <a:p>
            <a:pPr marL="0" lvl="0" indent="0">
              <a:buNone/>
            </a:pPr>
            <a:endParaRPr lang="en-US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Objective</a:t>
            </a:r>
            <a:r>
              <a:rPr lang="en-US" dirty="0"/>
              <a:t>: improve </a:t>
            </a:r>
            <a:r>
              <a:rPr lang="en-US" b="1" dirty="0"/>
              <a:t>performance</a:t>
            </a:r>
            <a:r>
              <a:rPr lang="en-US" dirty="0"/>
              <a:t> of </a:t>
            </a:r>
            <a:r>
              <a:rPr lang="en-US" b="1" dirty="0"/>
              <a:t>small</a:t>
            </a:r>
            <a:r>
              <a:rPr lang="en-US" dirty="0"/>
              <a:t>,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frequently </a:t>
            </a:r>
            <a:r>
              <a:rPr lang="en-US" dirty="0"/>
              <a:t>used functions.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inline function defined in .</a:t>
            </a:r>
            <a:r>
              <a:rPr lang="en-US" dirty="0" err="1"/>
              <a:t>cpp</a:t>
            </a:r>
            <a:r>
              <a:rPr lang="en-US" dirty="0"/>
              <a:t> file is not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recognized </a:t>
            </a:r>
            <a:r>
              <a:rPr lang="en-US" dirty="0"/>
              <a:t>in other source files.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151918"/>
            <a:ext cx="7732440" cy="1143722"/>
          </a:xfrm>
        </p:spPr>
        <p:txBody>
          <a:bodyPr>
            <a:spAutoFit/>
          </a:bodyPr>
          <a:lstStyle/>
          <a:p>
            <a:pPr lvl="0"/>
            <a:r>
              <a:rPr lang="en-US"/>
              <a:t>What is it good for - 1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251520" y="1124744"/>
            <a:ext cx="8643960" cy="6158096"/>
          </a:xfrm>
        </p:spPr>
        <p:txBody>
          <a:bodyPr>
            <a:sp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Natural usage.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compare: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 err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a.set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( add(</a:t>
            </a:r>
            <a:r>
              <a:rPr lang="en-US" b="1" dirty="0" err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b,c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) 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to</a:t>
            </a:r>
          </a:p>
          <a:p>
            <a:pPr lvl="1">
              <a:buFont typeface="Arial" panose="020B0604020202020204" pitchFamily="34" charset="0"/>
              <a:buChar char="•"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a= </a:t>
            </a:r>
            <a:r>
              <a:rPr lang="en-US" b="1" dirty="0" err="1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b+c</a:t>
            </a:r>
            <a:endParaRPr lang="en-US" b="1" dirty="0">
              <a:solidFill>
                <a:srgbClr val="800080"/>
              </a:solidFill>
              <a:effectLst>
                <a:outerShdw dist="17962" dir="2700000">
                  <a:srgbClr val="000000"/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endParaRPr lang="en-US" b="1" dirty="0">
              <a:solidFill>
                <a:srgbClr val="800080"/>
              </a:solidFill>
              <a:effectLst>
                <a:outerShdw dist="17962" dir="2700000">
                  <a:srgbClr val="000000"/>
                </a:outerShdw>
              </a:effectLst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compare: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 err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v.elementAt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(</a:t>
            </a:r>
            <a:r>
              <a:rPr lang="en-US" b="1" dirty="0" err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i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)= 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to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v[</a:t>
            </a:r>
            <a:r>
              <a:rPr lang="en-US" b="1" dirty="0" err="1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i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]= 3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endParaRPr lang="en-US" b="1" dirty="0">
              <a:solidFill>
                <a:srgbClr val="800080"/>
              </a:solidFill>
              <a:effectLst>
                <a:outerShdw dist="17962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8FE2B28-F623-404E-AA25-E651729A075F}" type="slidenum">
              <a:t>30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151918"/>
            <a:ext cx="7732440" cy="1143722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vs </a:t>
            </a:r>
            <a:r>
              <a:rPr lang="en-US">
                <a:solidFill>
                  <a:srgbClr val="008000"/>
                </a:solidFill>
              </a:rPr>
              <a:t>C++</a:t>
            </a:r>
            <a:r>
              <a:rPr lang="en-US"/>
              <a:t> : </a:t>
            </a:r>
            <a:r>
              <a:rPr lang="en-US">
                <a:solidFill>
                  <a:srgbClr val="FF0000"/>
                </a:solidFill>
              </a:rPr>
              <a:t>macro</a:t>
            </a:r>
            <a:r>
              <a:rPr lang="en-US"/>
              <a:t> vs </a:t>
            </a:r>
            <a:r>
              <a:rPr lang="en-US">
                <a:solidFill>
                  <a:srgbClr val="008000"/>
                </a:solidFill>
              </a:rPr>
              <a:t>inlining</a:t>
            </a:r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-540568" y="1340768"/>
            <a:ext cx="8643960" cy="4596130"/>
          </a:xfrm>
        </p:spPr>
        <p:txBody>
          <a:bodyPr>
            <a:spAutoFit/>
          </a:bodyPr>
          <a:lstStyle/>
          <a:p>
            <a:pPr marL="0" lvl="0" indent="0">
              <a:buNone/>
            </a:pPr>
            <a:r>
              <a:rPr lang="en-US" dirty="0" smtClean="0"/>
              <a:t>         compare</a:t>
            </a:r>
            <a:r>
              <a:rPr lang="en-US" dirty="0"/>
              <a:t>:</a:t>
            </a:r>
          </a:p>
          <a:p>
            <a:pPr lvl="0">
              <a:buNone/>
            </a:pPr>
            <a:endParaRPr lang="en-US" dirty="0"/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                 define </a:t>
            </a:r>
            <a:r>
              <a:rPr lang="en-US" b="1" dirty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SQRT(x) ((x)*(x))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                 SQRT(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++) // unexpected behavior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 smtClean="0"/>
              <a:t>to</a:t>
            </a:r>
            <a:endParaRPr lang="en-US" dirty="0"/>
          </a:p>
          <a:p>
            <a:pPr lvl="2">
              <a:buNone/>
            </a:pPr>
            <a:endParaRPr lang="en-US" dirty="0"/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 smtClean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			    inline </a:t>
            </a:r>
            <a:r>
              <a:rPr lang="en-US" b="1" dirty="0" err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int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 </a:t>
            </a:r>
            <a:r>
              <a:rPr lang="en-US" b="1" dirty="0" err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sqrt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(</a:t>
            </a:r>
            <a:r>
              <a:rPr lang="en-US" b="1" dirty="0" err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int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 x) { return x*x; }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b="1" dirty="0" smtClean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                  </a:t>
            </a:r>
            <a:r>
              <a:rPr lang="en-US" b="1" dirty="0" err="1" smtClean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sqrt</a:t>
            </a:r>
            <a:r>
              <a:rPr lang="en-US" b="1" dirty="0" smtClean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(</a:t>
            </a:r>
            <a:r>
              <a:rPr lang="en-US" b="1" dirty="0" err="1" smtClean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i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++) // good behavior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F159EC-A829-4426-8891-9391BD50EBB8}" type="slidenum">
              <a:t>31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מציין מיקום טקסט 1"/>
          <p:cNvSpPr txBox="1">
            <a:spLocks noGrp="1"/>
          </p:cNvSpPr>
          <p:nvPr>
            <p:ph type="body" idx="4294967295"/>
          </p:nvPr>
        </p:nvSpPr>
        <p:spPr>
          <a:xfrm>
            <a:off x="228600" y="1143000"/>
            <a:ext cx="8890240" cy="5275415"/>
          </a:xfrm>
        </p:spPr>
        <p:txBody>
          <a:bodyPr wrap="none" lIns="90004" tIns="46798" rIns="90004" bIns="46798">
            <a:spAutoFit/>
          </a:bodyPr>
          <a:lstStyle/>
          <a:p>
            <a:pPr marL="0" lvl="0" indent="0">
              <a:spcBef>
                <a:spcPts val="800"/>
              </a:spcBef>
              <a:buNone/>
            </a:pPr>
            <a:endParaRPr lang="en-US" dirty="0" smtClean="0"/>
          </a:p>
          <a:p>
            <a:pPr marL="0" lvl="0" indent="0">
              <a:spcBef>
                <a:spcPts val="800"/>
              </a:spcBef>
              <a:buNone/>
            </a:pPr>
            <a:r>
              <a:rPr lang="en-US" dirty="0" smtClean="0"/>
              <a:t>You </a:t>
            </a:r>
            <a:r>
              <a:rPr lang="en-US" dirty="0"/>
              <a:t>can hint to the compiler that a method is inline </a:t>
            </a:r>
            <a:endParaRPr lang="en-US" dirty="0" smtClean="0"/>
          </a:p>
          <a:p>
            <a:pPr marL="0" lvl="0" indent="0">
              <a:spcBef>
                <a:spcPts val="800"/>
              </a:spcBef>
              <a:buNone/>
            </a:pPr>
            <a:r>
              <a:rPr lang="en-US" b="1" dirty="0" smtClean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in 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declaration (inside the { }; block of a class):</a:t>
            </a:r>
            <a:endParaRPr lang="en-US" dirty="0"/>
          </a:p>
          <a:p>
            <a:pPr lvl="0">
              <a:spcBef>
                <a:spcPts val="800"/>
              </a:spcBef>
              <a:buNone/>
            </a:pPr>
            <a:endParaRPr lang="en-US" dirty="0"/>
          </a:p>
          <a:p>
            <a:pPr lvl="0">
              <a:spcBef>
                <a:spcPts val="800"/>
              </a:spcBef>
              <a:buNone/>
            </a:pPr>
            <a:r>
              <a:rPr lang="en-US" dirty="0"/>
              <a:t>class Tree {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...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 err="1"/>
              <a:t>size_t</a:t>
            </a:r>
            <a:r>
              <a:rPr lang="en-US" dirty="0"/>
              <a:t> size() </a:t>
            </a:r>
            <a:r>
              <a:rPr lang="en-US" dirty="0" err="1"/>
              <a:t>const</a:t>
            </a:r>
            <a:r>
              <a:rPr lang="en-US" dirty="0"/>
              <a:t>{ 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// automatically hints on inline</a:t>
            </a:r>
          </a:p>
          <a:p>
            <a:pPr lvl="2">
              <a:buNone/>
            </a:pPr>
            <a:r>
              <a:rPr lang="en-US" dirty="0"/>
              <a:t>return _size;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}</a:t>
            </a:r>
          </a:p>
          <a:p>
            <a:pPr lvl="0">
              <a:spcBef>
                <a:spcPts val="800"/>
              </a:spcBef>
              <a:buNone/>
            </a:pPr>
            <a:r>
              <a:rPr lang="en-US" dirty="0"/>
              <a:t>};</a:t>
            </a:r>
          </a:p>
        </p:txBody>
      </p:sp>
      <p:sp>
        <p:nvSpPr>
          <p:cNvPr id="4" name="כותרת 2"/>
          <p:cNvSpPr txBox="1">
            <a:spLocks noGrp="1"/>
          </p:cNvSpPr>
          <p:nvPr>
            <p:ph type="title" idx="4294967295"/>
          </p:nvPr>
        </p:nvSpPr>
        <p:spPr>
          <a:xfrm>
            <a:off x="1211397" y="151918"/>
            <a:ext cx="7732440" cy="1143356"/>
          </a:xfrm>
        </p:spPr>
        <p:txBody>
          <a:bodyPr wrap="none" lIns="90361" tIns="44284" rIns="90361" bIns="44284">
            <a:spAutoFit/>
          </a:bodyPr>
          <a:lstStyle/>
          <a:p>
            <a:pPr lvl="0"/>
            <a:r>
              <a:rPr lang="en-US"/>
              <a:t>Inline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7B12CF-BC8F-4B07-A867-57DBC9E6AEDA}" type="slidenum">
              <a:t>32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מציין מיקום טקסט 1"/>
          <p:cNvSpPr txBox="1">
            <a:spLocks noGrp="1"/>
          </p:cNvSpPr>
          <p:nvPr>
            <p:ph type="body" idx="4294967295"/>
          </p:nvPr>
        </p:nvSpPr>
        <p:spPr>
          <a:xfrm>
            <a:off x="228600" y="1143000"/>
            <a:ext cx="8337845" cy="5808895"/>
          </a:xfrm>
        </p:spPr>
        <p:txBody>
          <a:bodyPr wrap="none" lIns="90004" tIns="46798" rIns="90004" bIns="46798">
            <a:spAutoFit/>
          </a:bodyPr>
          <a:lstStyle/>
          <a:p>
            <a:pPr marL="0" lvl="0" indent="0">
              <a:spcBef>
                <a:spcPts val="800"/>
              </a:spcBef>
              <a:buNone/>
            </a:pPr>
            <a:r>
              <a:rPr lang="en-US" dirty="0"/>
              <a:t>You can hint to the compiler that a method is inline </a:t>
            </a:r>
            <a:endParaRPr lang="en-US" dirty="0" smtClean="0"/>
          </a:p>
          <a:p>
            <a:pPr marL="0" lvl="0" indent="0">
              <a:spcBef>
                <a:spcPts val="800"/>
              </a:spcBef>
              <a:buNone/>
            </a:pPr>
            <a:r>
              <a:rPr lang="en-US" b="1" dirty="0" smtClean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after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declaration:</a:t>
            </a:r>
            <a:endParaRPr lang="en-US" dirty="0"/>
          </a:p>
          <a:p>
            <a:pPr lvl="0">
              <a:spcBef>
                <a:spcPts val="800"/>
              </a:spcBef>
              <a:buNone/>
            </a:pPr>
            <a:endParaRPr lang="en-US" dirty="0"/>
          </a:p>
          <a:p>
            <a:pPr lvl="0">
              <a:spcBef>
                <a:spcPts val="800"/>
              </a:spcBef>
              <a:buNone/>
            </a:pPr>
            <a:r>
              <a:rPr lang="en-US" dirty="0"/>
              <a:t>class Tree {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...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 err="1"/>
              <a:t>size_t</a:t>
            </a:r>
            <a:r>
              <a:rPr lang="en-US" dirty="0"/>
              <a:t> size()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...</a:t>
            </a:r>
          </a:p>
          <a:p>
            <a:pPr lvl="0">
              <a:spcBef>
                <a:spcPts val="800"/>
              </a:spcBef>
              <a:buNone/>
            </a:pPr>
            <a:r>
              <a:rPr lang="en-US" dirty="0"/>
              <a:t>};</a:t>
            </a:r>
          </a:p>
          <a:p>
            <a:pPr lvl="0">
              <a:spcBef>
                <a:spcPts val="800"/>
              </a:spcBef>
              <a:buNone/>
            </a:pPr>
            <a:r>
              <a:rPr lang="en-US" dirty="0"/>
              <a:t>inline </a:t>
            </a:r>
            <a:r>
              <a:rPr lang="en-US" dirty="0" err="1"/>
              <a:t>size_t</a:t>
            </a:r>
            <a:r>
              <a:rPr lang="en-US" dirty="0"/>
              <a:t> Tree::size() </a:t>
            </a:r>
            <a:r>
              <a:rPr lang="en-US" dirty="0" err="1"/>
              <a:t>const</a:t>
            </a:r>
            <a:r>
              <a:rPr lang="en-US" dirty="0"/>
              <a:t> {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// still in the h file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return _size;</a:t>
            </a:r>
          </a:p>
          <a:p>
            <a:pPr lvl="0">
              <a:spcBef>
                <a:spcPts val="80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כותרת 2"/>
          <p:cNvSpPr txBox="1">
            <a:spLocks noGrp="1"/>
          </p:cNvSpPr>
          <p:nvPr>
            <p:ph type="title" idx="4294967295"/>
          </p:nvPr>
        </p:nvSpPr>
        <p:spPr>
          <a:xfrm>
            <a:off x="1211397" y="151918"/>
            <a:ext cx="7732440" cy="1143356"/>
          </a:xfrm>
        </p:spPr>
        <p:txBody>
          <a:bodyPr wrap="none" lIns="90361" tIns="44284" rIns="90361" bIns="44284">
            <a:spAutoFit/>
          </a:bodyPr>
          <a:lstStyle/>
          <a:p>
            <a:pPr lvl="0"/>
            <a:r>
              <a:rPr lang="en-US"/>
              <a:t>Inline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F0C4CA-EFF1-4745-8069-B2AD22B36D06}" type="slidenum">
              <a:t>33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07504" y="116632"/>
            <a:ext cx="8619973" cy="1202506"/>
          </a:xfrm>
        </p:spPr>
        <p:txBody>
          <a:bodyPr wrap="none" lIns="90004" tIns="46798" rIns="90004" bIns="46798">
            <a:spAutoFit/>
          </a:bodyPr>
          <a:lstStyle/>
          <a:p>
            <a:pPr lvl="0"/>
            <a:r>
              <a:rPr lang="en-US" dirty="0" smtClean="0"/>
              <a:t>Tradeoffs:</a:t>
            </a:r>
            <a:br>
              <a:rPr lang="en-US" dirty="0" smtClean="0"/>
            </a:br>
            <a:r>
              <a:rPr lang="en-US" dirty="0" smtClean="0"/>
              <a:t>Inline </a:t>
            </a:r>
            <a:r>
              <a:rPr lang="en-US" dirty="0"/>
              <a:t>vs. Regular Functions / Methods</a:t>
            </a:r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179512" y="1484784"/>
            <a:ext cx="8784976" cy="1777022"/>
          </a:xfrm>
        </p:spPr>
        <p:txBody>
          <a:bodyPr wrap="square" lIns="90004" tIns="46798" rIns="90004" bIns="46798">
            <a:spAutoFit/>
          </a:bodyPr>
          <a:lstStyle/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Regular functions – when called, compiler </a:t>
            </a:r>
            <a:r>
              <a:rPr lang="en-US" sz="2400" dirty="0" smtClean="0">
                <a:solidFill>
                  <a:srgbClr val="FF0000"/>
                </a:solidFill>
              </a:rPr>
              <a:t>stores </a:t>
            </a:r>
            <a:r>
              <a:rPr lang="en-US" sz="2400" dirty="0" smtClean="0">
                <a:solidFill>
                  <a:srgbClr val="FF0000"/>
                </a:solidFill>
              </a:rPr>
              <a:t>return address </a:t>
            </a:r>
            <a:r>
              <a:rPr lang="en-US" sz="2400" dirty="0">
                <a:solidFill>
                  <a:srgbClr val="FF0000"/>
                </a:solidFill>
              </a:rPr>
              <a:t>of call, allocates memory for local </a:t>
            </a:r>
            <a:r>
              <a:rPr lang="en-US" sz="2400" dirty="0" smtClean="0">
                <a:solidFill>
                  <a:srgbClr val="FF0000"/>
                </a:solidFill>
              </a:rPr>
              <a:t>variables</a:t>
            </a:r>
            <a:r>
              <a:rPr lang="en-US" sz="2400" dirty="0">
                <a:solidFill>
                  <a:srgbClr val="FF0000"/>
                </a:solidFill>
              </a:rPr>
              <a:t>, etc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12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F0C4CA-EFF1-4745-8069-B2AD22B36D06}" type="slidenum">
              <a:t>34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07504" y="116632"/>
            <a:ext cx="8619973" cy="1202506"/>
          </a:xfrm>
        </p:spPr>
        <p:txBody>
          <a:bodyPr wrap="none" lIns="90004" tIns="46798" rIns="90004" bIns="46798">
            <a:spAutoFit/>
          </a:bodyPr>
          <a:lstStyle/>
          <a:p>
            <a:pPr lvl="0"/>
            <a:r>
              <a:rPr lang="en-US" dirty="0" smtClean="0"/>
              <a:t>Tradeoffs:</a:t>
            </a:r>
            <a:br>
              <a:rPr lang="en-US" dirty="0" smtClean="0"/>
            </a:br>
            <a:r>
              <a:rPr lang="en-US" dirty="0" smtClean="0"/>
              <a:t>Inline </a:t>
            </a:r>
            <a:r>
              <a:rPr lang="en-US" dirty="0"/>
              <a:t>vs. Regular Functions / Methods</a:t>
            </a:r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179512" y="1484784"/>
            <a:ext cx="8784976" cy="3459534"/>
          </a:xfrm>
        </p:spPr>
        <p:txBody>
          <a:bodyPr wrap="square" lIns="90004" tIns="46798" rIns="90004" bIns="46798">
            <a:spAutoFit/>
          </a:bodyPr>
          <a:lstStyle/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Regular functions – when called, compiler </a:t>
            </a:r>
            <a:r>
              <a:rPr lang="en-US" sz="2400" dirty="0" smtClean="0">
                <a:solidFill>
                  <a:srgbClr val="FF0000"/>
                </a:solidFill>
              </a:rPr>
              <a:t>stores </a:t>
            </a:r>
            <a:r>
              <a:rPr lang="en-US" sz="2400" dirty="0" smtClean="0">
                <a:solidFill>
                  <a:srgbClr val="FF0000"/>
                </a:solidFill>
              </a:rPr>
              <a:t>return address </a:t>
            </a:r>
            <a:r>
              <a:rPr lang="en-US" sz="2400" dirty="0">
                <a:solidFill>
                  <a:srgbClr val="FF0000"/>
                </a:solidFill>
              </a:rPr>
              <a:t>of call, allocates memory for local </a:t>
            </a:r>
            <a:r>
              <a:rPr lang="en-US" sz="2400" dirty="0" smtClean="0">
                <a:solidFill>
                  <a:srgbClr val="FF0000"/>
                </a:solidFill>
              </a:rPr>
              <a:t>variables</a:t>
            </a:r>
            <a:r>
              <a:rPr lang="en-US" sz="2400" dirty="0">
                <a:solidFill>
                  <a:srgbClr val="FF0000"/>
                </a:solidFill>
              </a:rPr>
              <a:t>, etc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Inline functions – no function call overhead, hence usually faster execution </a:t>
            </a:r>
            <a:r>
              <a:rPr lang="en-US" altLang="he-IL" sz="2400" dirty="0">
                <a:solidFill>
                  <a:srgbClr val="00B050"/>
                </a:solidFill>
              </a:rPr>
              <a:t>(especially!) as the compiler will be able to optimize </a:t>
            </a:r>
            <a:r>
              <a:rPr lang="en-US" altLang="he-IL" sz="2400" i="1" dirty="0">
                <a:solidFill>
                  <a:srgbClr val="00B050"/>
                </a:solidFill>
              </a:rPr>
              <a:t>through</a:t>
            </a:r>
            <a:r>
              <a:rPr lang="en-US" altLang="he-IL" sz="2400" dirty="0">
                <a:solidFill>
                  <a:srgbClr val="00B050"/>
                </a:solidFill>
              </a:rPr>
              <a:t> the call ("procedural integration"). </a:t>
            </a:r>
            <a:endParaRPr lang="en-US" sz="2400" dirty="0">
              <a:solidFill>
                <a:srgbClr val="00B050"/>
              </a:solidFill>
            </a:endParaRPr>
          </a:p>
          <a:p>
            <a:pPr marL="0" lvl="0" indent="0">
              <a:spcBef>
                <a:spcPts val="800"/>
              </a:spcBef>
              <a:buNone/>
            </a:pPr>
            <a:endParaRPr lang="en-US" sz="2400" dirty="0" smtClean="0"/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F0C4CA-EFF1-4745-8069-B2AD22B36D06}" type="slidenum">
              <a:t>35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07504" y="116632"/>
            <a:ext cx="8619973" cy="1202506"/>
          </a:xfrm>
        </p:spPr>
        <p:txBody>
          <a:bodyPr wrap="none" lIns="90004" tIns="46798" rIns="90004" bIns="46798">
            <a:spAutoFit/>
          </a:bodyPr>
          <a:lstStyle/>
          <a:p>
            <a:pPr lvl="0"/>
            <a:r>
              <a:rPr lang="en-US" dirty="0" smtClean="0"/>
              <a:t>Tradeoffs:</a:t>
            </a:r>
            <a:br>
              <a:rPr lang="en-US" dirty="0" smtClean="0"/>
            </a:br>
            <a:r>
              <a:rPr lang="en-US" dirty="0" smtClean="0"/>
              <a:t>Inline </a:t>
            </a:r>
            <a:r>
              <a:rPr lang="en-US" dirty="0"/>
              <a:t>vs. Regular Functions / Methods</a:t>
            </a:r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179512" y="1484784"/>
            <a:ext cx="8784976" cy="4300790"/>
          </a:xfrm>
        </p:spPr>
        <p:txBody>
          <a:bodyPr wrap="square" lIns="90004" tIns="46798" rIns="90004" bIns="46798">
            <a:spAutoFit/>
          </a:bodyPr>
          <a:lstStyle/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Regular functions – when called, compiler </a:t>
            </a:r>
            <a:r>
              <a:rPr lang="en-US" sz="2400" dirty="0" smtClean="0">
                <a:solidFill>
                  <a:srgbClr val="FF0000"/>
                </a:solidFill>
              </a:rPr>
              <a:t>stores </a:t>
            </a:r>
            <a:r>
              <a:rPr lang="en-US" sz="2400" dirty="0" smtClean="0">
                <a:solidFill>
                  <a:srgbClr val="FF0000"/>
                </a:solidFill>
              </a:rPr>
              <a:t>return address </a:t>
            </a:r>
            <a:r>
              <a:rPr lang="en-US" sz="2400" dirty="0">
                <a:solidFill>
                  <a:srgbClr val="FF0000"/>
                </a:solidFill>
              </a:rPr>
              <a:t>of call, allocates memory for local </a:t>
            </a:r>
            <a:r>
              <a:rPr lang="en-US" sz="2400" dirty="0" smtClean="0">
                <a:solidFill>
                  <a:srgbClr val="FF0000"/>
                </a:solidFill>
              </a:rPr>
              <a:t>variables</a:t>
            </a:r>
            <a:r>
              <a:rPr lang="en-US" sz="2400" dirty="0">
                <a:solidFill>
                  <a:srgbClr val="FF0000"/>
                </a:solidFill>
              </a:rPr>
              <a:t>, etc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Inline functions – no function call overhead, hence usually faster execution </a:t>
            </a:r>
            <a:r>
              <a:rPr lang="en-US" altLang="he-IL" sz="2400" dirty="0">
                <a:solidFill>
                  <a:srgbClr val="00B050"/>
                </a:solidFill>
              </a:rPr>
              <a:t>(especially!) as the compiler will be able to optimize </a:t>
            </a:r>
            <a:r>
              <a:rPr lang="en-US" altLang="he-IL" sz="2400" i="1" dirty="0">
                <a:solidFill>
                  <a:srgbClr val="00B050"/>
                </a:solidFill>
              </a:rPr>
              <a:t>through</a:t>
            </a:r>
            <a:r>
              <a:rPr lang="en-US" altLang="he-IL" sz="2400" dirty="0">
                <a:solidFill>
                  <a:srgbClr val="00B050"/>
                </a:solidFill>
              </a:rPr>
              <a:t> the call ("procedural integration"). </a:t>
            </a:r>
            <a:endParaRPr lang="en-US" sz="2400" dirty="0">
              <a:solidFill>
                <a:srgbClr val="00B050"/>
              </a:solidFill>
            </a:endParaRPr>
          </a:p>
          <a:p>
            <a:pPr marL="0" lvl="0" indent="0">
              <a:spcBef>
                <a:spcPts val="800"/>
              </a:spcBef>
              <a:buNone/>
            </a:pPr>
            <a:endParaRPr lang="en-US" sz="2400" dirty="0" smtClean="0"/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Inline functions - code is </a:t>
            </a:r>
            <a:r>
              <a:rPr lang="en-US" sz="2400" dirty="0">
                <a:solidFill>
                  <a:srgbClr val="FF0000"/>
                </a:solidFill>
              </a:rPr>
              <a:t>copied into </a:t>
            </a:r>
            <a:r>
              <a:rPr lang="en-US" sz="2400" dirty="0" smtClean="0">
                <a:solidFill>
                  <a:srgbClr val="FF0000"/>
                </a:solidFill>
              </a:rPr>
              <a:t>program in </a:t>
            </a:r>
            <a:r>
              <a:rPr lang="en-US" sz="2400" dirty="0">
                <a:solidFill>
                  <a:srgbClr val="FF0000"/>
                </a:solidFill>
              </a:rPr>
              <a:t>place of call – can enlarge executable </a:t>
            </a:r>
            <a:r>
              <a:rPr lang="en-US" sz="2400" dirty="0" smtClean="0">
                <a:solidFill>
                  <a:srgbClr val="FF0000"/>
                </a:solidFill>
              </a:rPr>
              <a:t>program</a:t>
            </a:r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432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2"/>
          <p:cNvSpPr txBox="1"/>
          <p:nvPr/>
        </p:nvSpPr>
        <p:spPr>
          <a:xfrm>
            <a:off x="8710556" y="6520677"/>
            <a:ext cx="433443" cy="33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F0C4CA-EFF1-4745-8069-B2AD22B36D06}" type="slidenum">
              <a:t>36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07504" y="116632"/>
            <a:ext cx="8619973" cy="1202506"/>
          </a:xfrm>
        </p:spPr>
        <p:txBody>
          <a:bodyPr wrap="none" lIns="90004" tIns="46798" rIns="90004" bIns="46798">
            <a:spAutoFit/>
          </a:bodyPr>
          <a:lstStyle/>
          <a:p>
            <a:pPr lvl="0"/>
            <a:r>
              <a:rPr lang="en-US" dirty="0" smtClean="0"/>
              <a:t>Tradeoffs:</a:t>
            </a:r>
            <a:br>
              <a:rPr lang="en-US" dirty="0" smtClean="0"/>
            </a:br>
            <a:r>
              <a:rPr lang="en-US" dirty="0" smtClean="0"/>
              <a:t>Inline </a:t>
            </a:r>
            <a:r>
              <a:rPr lang="en-US" dirty="0"/>
              <a:t>vs. Regular Functions / Methods</a:t>
            </a:r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179512" y="1484784"/>
            <a:ext cx="8784976" cy="5142046"/>
          </a:xfrm>
        </p:spPr>
        <p:txBody>
          <a:bodyPr wrap="square" lIns="90004" tIns="46798" rIns="90004" bIns="46798">
            <a:spAutoFit/>
          </a:bodyPr>
          <a:lstStyle/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Regular functions – when called, compiler </a:t>
            </a:r>
            <a:r>
              <a:rPr lang="en-US" sz="2400" dirty="0" smtClean="0">
                <a:solidFill>
                  <a:srgbClr val="FF0000"/>
                </a:solidFill>
              </a:rPr>
              <a:t>stores </a:t>
            </a:r>
            <a:r>
              <a:rPr lang="en-US" sz="2400" dirty="0" smtClean="0">
                <a:solidFill>
                  <a:srgbClr val="FF0000"/>
                </a:solidFill>
              </a:rPr>
              <a:t>return address </a:t>
            </a:r>
            <a:r>
              <a:rPr lang="en-US" sz="2400" dirty="0">
                <a:solidFill>
                  <a:srgbClr val="FF0000"/>
                </a:solidFill>
              </a:rPr>
              <a:t>of call, allocates memory for local </a:t>
            </a:r>
            <a:r>
              <a:rPr lang="en-US" sz="2400" dirty="0" smtClean="0">
                <a:solidFill>
                  <a:srgbClr val="FF0000"/>
                </a:solidFill>
              </a:rPr>
              <a:t>variables</a:t>
            </a:r>
            <a:r>
              <a:rPr lang="en-US" sz="2400" dirty="0">
                <a:solidFill>
                  <a:srgbClr val="FF0000"/>
                </a:solidFill>
              </a:rPr>
              <a:t>, etc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Inline functions – no function call overhead, hence usually faster execution </a:t>
            </a:r>
            <a:r>
              <a:rPr lang="en-US" altLang="he-IL" sz="2400" dirty="0">
                <a:solidFill>
                  <a:srgbClr val="00B050"/>
                </a:solidFill>
              </a:rPr>
              <a:t>(especially!) as the compiler will be able to optimize </a:t>
            </a:r>
            <a:r>
              <a:rPr lang="en-US" altLang="he-IL" sz="2400" i="1" dirty="0">
                <a:solidFill>
                  <a:srgbClr val="00B050"/>
                </a:solidFill>
              </a:rPr>
              <a:t>through</a:t>
            </a:r>
            <a:r>
              <a:rPr lang="en-US" altLang="he-IL" sz="2400" dirty="0">
                <a:solidFill>
                  <a:srgbClr val="00B050"/>
                </a:solidFill>
              </a:rPr>
              <a:t> the call ("procedural integration"). </a:t>
            </a:r>
            <a:endParaRPr lang="en-US" sz="2400" dirty="0">
              <a:solidFill>
                <a:srgbClr val="00B050"/>
              </a:solidFill>
            </a:endParaRPr>
          </a:p>
          <a:p>
            <a:pPr marL="0" lvl="0" indent="0">
              <a:spcBef>
                <a:spcPts val="800"/>
              </a:spcBef>
              <a:buNone/>
            </a:pPr>
            <a:endParaRPr lang="en-US" sz="2400" dirty="0" smtClean="0"/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Inline functions - code is </a:t>
            </a:r>
            <a:r>
              <a:rPr lang="en-US" sz="2400" dirty="0">
                <a:solidFill>
                  <a:srgbClr val="FF0000"/>
                </a:solidFill>
              </a:rPr>
              <a:t>copied into </a:t>
            </a:r>
            <a:r>
              <a:rPr lang="en-US" sz="2400" dirty="0" smtClean="0">
                <a:solidFill>
                  <a:srgbClr val="FF0000"/>
                </a:solidFill>
              </a:rPr>
              <a:t>program in </a:t>
            </a:r>
            <a:r>
              <a:rPr lang="en-US" sz="2400" dirty="0">
                <a:solidFill>
                  <a:srgbClr val="FF0000"/>
                </a:solidFill>
              </a:rPr>
              <a:t>place of call – can enlarge executable </a:t>
            </a:r>
            <a:r>
              <a:rPr lang="en-US" sz="2400" dirty="0" smtClean="0">
                <a:solidFill>
                  <a:srgbClr val="FF0000"/>
                </a:solidFill>
              </a:rPr>
              <a:t>program</a:t>
            </a:r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Inline functions - can </a:t>
            </a:r>
            <a:r>
              <a:rPr lang="en-US" sz="2400" dirty="0">
                <a:solidFill>
                  <a:srgbClr val="FF0000"/>
                </a:solidFill>
              </a:rPr>
              <a:t>enlarge compile time. You compile the </a:t>
            </a:r>
            <a:r>
              <a:rPr lang="en-US" sz="2400" dirty="0" smtClean="0">
                <a:solidFill>
                  <a:srgbClr val="FF0000"/>
                </a:solidFill>
              </a:rPr>
              <a:t>inline </a:t>
            </a:r>
            <a:r>
              <a:rPr lang="en-US" sz="2400" dirty="0" smtClean="0">
                <a:solidFill>
                  <a:srgbClr val="FF0000"/>
                </a:solidFill>
              </a:rPr>
              <a:t>function </a:t>
            </a:r>
            <a:r>
              <a:rPr lang="en-US" sz="2400" dirty="0">
                <a:solidFill>
                  <a:srgbClr val="FF0000"/>
                </a:solidFill>
              </a:rPr>
              <a:t>again and again in every place it's used.</a:t>
            </a:r>
          </a:p>
        </p:txBody>
      </p:sp>
    </p:spTree>
    <p:extLst>
      <p:ext uri="{BB962C8B-B14F-4D97-AF65-F5344CB8AC3E}">
        <p14:creationId xmlns:p14="http://schemas.microsoft.com/office/powerpoint/2010/main" val="31238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07504" y="116632"/>
            <a:ext cx="8619973" cy="1202506"/>
          </a:xfrm>
        </p:spPr>
        <p:txBody>
          <a:bodyPr wrap="none" lIns="90004" tIns="46798" rIns="90004" bIns="46798">
            <a:spAutoFit/>
          </a:bodyPr>
          <a:lstStyle/>
          <a:p>
            <a:pPr lvl="0"/>
            <a:r>
              <a:rPr lang="en-US" dirty="0" smtClean="0"/>
              <a:t>Tradeoffs:</a:t>
            </a:r>
            <a:br>
              <a:rPr lang="en-US" dirty="0" smtClean="0"/>
            </a:br>
            <a:r>
              <a:rPr lang="en-US" dirty="0" smtClean="0"/>
              <a:t>Inline </a:t>
            </a:r>
            <a:r>
              <a:rPr lang="en-US" dirty="0"/>
              <a:t>vs. Regular Functions / Methods</a:t>
            </a:r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179512" y="1484784"/>
            <a:ext cx="6529657" cy="510008"/>
          </a:xfrm>
        </p:spPr>
        <p:txBody>
          <a:bodyPr wrap="none" lIns="90004" tIns="46798" rIns="90004" bIns="46798">
            <a:spAutoFit/>
          </a:bodyPr>
          <a:lstStyle/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700" dirty="0" smtClean="0">
                <a:solidFill>
                  <a:srgbClr val="FF0000"/>
                </a:solidFill>
              </a:rPr>
              <a:t>Inline functions - less </a:t>
            </a:r>
            <a:r>
              <a:rPr lang="en-US" sz="2700" dirty="0" smtClean="0">
                <a:solidFill>
                  <a:srgbClr val="FF0000"/>
                </a:solidFill>
              </a:rPr>
              <a:t>information </a:t>
            </a:r>
            <a:r>
              <a:rPr lang="en-US" sz="2700" dirty="0" smtClean="0">
                <a:solidFill>
                  <a:srgbClr val="FF0000"/>
                </a:solidFill>
              </a:rPr>
              <a:t>hiding</a:t>
            </a:r>
            <a:endParaRPr 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07504" y="609075"/>
            <a:ext cx="5115809" cy="710063"/>
          </a:xfrm>
        </p:spPr>
        <p:txBody>
          <a:bodyPr wrap="none" lIns="90004" tIns="46798" rIns="90004" bIns="46798">
            <a:spAutoFit/>
          </a:bodyPr>
          <a:lstStyle/>
          <a:p>
            <a:pPr lvl="0"/>
            <a:r>
              <a:rPr lang="en-US" dirty="0" smtClean="0"/>
              <a:t>Precompiled Headers</a:t>
            </a:r>
            <a:endParaRPr lang="en-US" dirty="0"/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179512" y="1484784"/>
            <a:ext cx="5016423" cy="1546189"/>
          </a:xfrm>
        </p:spPr>
        <p:txBody>
          <a:bodyPr wrap="none" lIns="90004" tIns="46798" rIns="90004" bIns="46798">
            <a:spAutoFit/>
          </a:bodyPr>
          <a:lstStyle/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700" dirty="0" smtClean="0"/>
              <a:t>May save some compiling time</a:t>
            </a:r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700" dirty="0"/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700" dirty="0" smtClean="0"/>
              <a:t>Not in this course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8979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07504" y="639852"/>
            <a:ext cx="5260079" cy="648508"/>
          </a:xfrm>
        </p:spPr>
        <p:txBody>
          <a:bodyPr wrap="none" lIns="90004" tIns="46798" rIns="90004" bIns="46798">
            <a:spAutoFit/>
          </a:bodyPr>
          <a:lstStyle/>
          <a:p>
            <a:pPr lvl="0"/>
            <a:r>
              <a:rPr lang="en-US" dirty="0" smtClean="0"/>
              <a:t>Link Time Optimization</a:t>
            </a:r>
            <a:endParaRPr lang="en-US" dirty="0"/>
          </a:p>
        </p:txBody>
      </p:sp>
      <p:sp>
        <p:nvSpPr>
          <p:cNvPr id="4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179512" y="1484784"/>
            <a:ext cx="8640960" cy="3295386"/>
          </a:xfrm>
        </p:spPr>
        <p:txBody>
          <a:bodyPr wrap="square" lIns="90004" tIns="46798" rIns="90004" bIns="46798">
            <a:spAutoFit/>
          </a:bodyPr>
          <a:lstStyle/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700" dirty="0" smtClean="0"/>
              <a:t>Compilers might do </a:t>
            </a:r>
            <a:r>
              <a:rPr lang="en-US" sz="2700" dirty="0" err="1" smtClean="0"/>
              <a:t>inlining</a:t>
            </a:r>
            <a:r>
              <a:rPr lang="en-US" sz="2700" dirty="0" smtClean="0"/>
              <a:t> even for compiled functions (that were in .</a:t>
            </a:r>
            <a:r>
              <a:rPr lang="en-US" sz="2700" dirty="0" err="1" smtClean="0"/>
              <a:t>cpp</a:t>
            </a:r>
            <a:r>
              <a:rPr lang="en-US" sz="2700" dirty="0" smtClean="0"/>
              <a:t> files)</a:t>
            </a:r>
            <a:endParaRPr lang="en-US" sz="2700" dirty="0" smtClean="0"/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en-US" sz="2700" dirty="0"/>
          </a:p>
          <a:p>
            <a:pPr lvl="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700" dirty="0" smtClean="0"/>
              <a:t>Not in this </a:t>
            </a:r>
            <a:r>
              <a:rPr lang="en-US" sz="2700" dirty="0" smtClean="0"/>
              <a:t>course, see discussion here:</a:t>
            </a:r>
          </a:p>
          <a:p>
            <a:pPr lvl="1"/>
            <a:r>
              <a:rPr lang="en-US" sz="2400" u="sng" dirty="0">
                <a:hlinkClick r:id="rId3"/>
              </a:rPr>
              <a:t>http://stackoverflow.com/questions/7046547/link-time-optimization-and-inline</a:t>
            </a:r>
            <a:endParaRPr lang="en-US" sz="2400" dirty="0"/>
          </a:p>
          <a:p>
            <a:pPr marL="0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96433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151918"/>
            <a:ext cx="7732440" cy="1143722"/>
          </a:xfrm>
        </p:spPr>
        <p:txBody>
          <a:bodyPr>
            <a:spAutoFit/>
          </a:bodyPr>
          <a:lstStyle/>
          <a:p>
            <a:pPr lvl="0"/>
            <a:r>
              <a:rPr lang="en-US"/>
              <a:t>What is it good for - 2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299520" y="1311121"/>
            <a:ext cx="8643960" cy="4506362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Semantic integrity.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A rule of thumb:</a:t>
            </a:r>
          </a:p>
          <a:p>
            <a:pPr lvl="1">
              <a:buFont typeface="Wingdings" panose="05000000000000000000" pitchFamily="2" charset="2"/>
              <a:buChar char="§"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When you need to make a deep copy of an object, you need to define all of these:</a:t>
            </a:r>
          </a:p>
          <a:p>
            <a:pPr marL="1466552" lvl="2" indent="-514350">
              <a:buSzPct val="100000"/>
              <a:buFont typeface="+mj-lt"/>
              <a:buAutoNum type="arabicPeriod"/>
            </a:pPr>
            <a:r>
              <a:rPr lang="en-US" dirty="0"/>
              <a:t>Copy constructor</a:t>
            </a:r>
          </a:p>
          <a:p>
            <a:pPr marL="1466552" lvl="2" indent="-514350">
              <a:buSzPct val="100000"/>
              <a:buFont typeface="+mj-lt"/>
              <a:buAutoNum type="arabicPeriod"/>
            </a:pPr>
            <a:r>
              <a:rPr lang="en-US" dirty="0"/>
              <a:t>Destructor</a:t>
            </a:r>
          </a:p>
          <a:p>
            <a:pPr marL="1466552" lvl="2" indent="-514350">
              <a:buSzPct val="100000"/>
              <a:buFont typeface="+mj-lt"/>
              <a:buAutoNum type="arabicPeriod"/>
            </a:pPr>
            <a:r>
              <a:rPr lang="en-US" dirty="0"/>
              <a:t>Operator =</a:t>
            </a:r>
          </a:p>
          <a:p>
            <a:pPr lvl="1">
              <a:buFont typeface="Wingdings" panose="05000000000000000000" pitchFamily="2" charset="2"/>
              <a:buChar char="§"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Or in other words</a:t>
            </a:r>
            <a:r>
              <a:rPr lang="en-US" dirty="0" smtClean="0"/>
              <a:t>:</a:t>
            </a:r>
          </a:p>
          <a:p>
            <a:pPr marL="952202" lvl="2" indent="0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 smtClean="0"/>
              <a:t>when </a:t>
            </a:r>
            <a:r>
              <a:rPr lang="en-US" dirty="0"/>
              <a:t>you need one, you need all.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63650"/>
            <a:ext cx="8964613" cy="59753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sz="2800" dirty="0" smtClean="0"/>
              <a:t>Constructors </a:t>
            </a:r>
            <a:r>
              <a:rPr lang="en-US" altLang="he-IL" sz="2800" dirty="0"/>
              <a:t>and Destructors may have hidden activities inside them since the class can contain sub-objects whose constructors and destructors must be </a:t>
            </a:r>
            <a:r>
              <a:rPr lang="en-US" altLang="he-IL" sz="2800" dirty="0" smtClean="0"/>
              <a:t>called.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he-IL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he-IL" sz="2800" dirty="0" smtClean="0"/>
              <a:t>You </a:t>
            </a:r>
            <a:r>
              <a:rPr lang="en-US" altLang="he-IL" sz="2800" dirty="0"/>
              <a:t>should consider its efficiency before making them inline.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468313" y="290513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he-IL" sz="1400" dirty="0">
              <a:solidFill>
                <a:schemeClr val="tx2"/>
              </a:solidFill>
              <a:latin typeface="A.C.M.E. Explosive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0"/>
            <a:ext cx="8964613" cy="1143000"/>
          </a:xfrm>
        </p:spPr>
        <p:txBody>
          <a:bodyPr>
            <a:normAutofit/>
          </a:bodyPr>
          <a:lstStyle/>
          <a:p>
            <a:pPr algn="ctr"/>
            <a:r>
              <a:rPr lang="en-US" altLang="he-IL" b="1" dirty="0"/>
              <a:t>Inline </a:t>
            </a:r>
            <a:r>
              <a:rPr lang="en-US" altLang="he-IL" b="1" dirty="0" smtClean="0"/>
              <a:t>Constructors and Destructors</a:t>
            </a:r>
            <a:endParaRPr lang="en-US" altLang="he-IL" b="1" dirty="0"/>
          </a:p>
        </p:txBody>
      </p:sp>
    </p:spTree>
    <p:extLst>
      <p:ext uri="{BB962C8B-B14F-4D97-AF65-F5344CB8AC3E}">
        <p14:creationId xmlns:p14="http://schemas.microsoft.com/office/powerpoint/2010/main" val="379477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151918"/>
            <a:ext cx="7732440" cy="1143722"/>
          </a:xfrm>
        </p:spPr>
        <p:txBody>
          <a:bodyPr>
            <a:spAutoFit/>
          </a:bodyPr>
          <a:lstStyle/>
          <a:p>
            <a:pPr lvl="0"/>
            <a:r>
              <a:rPr lang="en-US"/>
              <a:t>What is it good for - 3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299520" y="1311121"/>
            <a:ext cx="8643960" cy="5301451"/>
          </a:xfrm>
        </p:spPr>
        <p:txBody>
          <a:bodyPr>
            <a:spAutoFit/>
          </a:bodyPr>
          <a:lstStyle/>
          <a:p>
            <a:pPr marL="0" lvl="0" indent="0">
              <a:buNone/>
            </a:pPr>
            <a:r>
              <a:rPr lang="en-US" dirty="0"/>
              <a:t>Uniformity with base types (important for templates)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pPr lvl="0">
              <a:buNone/>
            </a:pPr>
            <a:r>
              <a:rPr lang="en-US" dirty="0" err="1"/>
              <a:t>const</a:t>
            </a:r>
            <a:r>
              <a:rPr lang="en-US" dirty="0"/>
              <a:t> T&amp; </a:t>
            </a:r>
            <a:r>
              <a:rPr lang="en-US" dirty="0" smtClean="0"/>
              <a:t>min(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T&amp; a, </a:t>
            </a:r>
            <a:r>
              <a:rPr lang="en-US" dirty="0" err="1"/>
              <a:t>const</a:t>
            </a:r>
            <a:r>
              <a:rPr lang="en-US" dirty="0"/>
              <a:t> T&amp; b) {</a:t>
            </a:r>
          </a:p>
          <a:p>
            <a:pPr lvl="1">
              <a:buNone/>
              <a:tabLst>
                <a:tab pos="914043" algn="l"/>
                <a:tab pos="1828443" algn="l"/>
                <a:tab pos="2742843" algn="l"/>
                <a:tab pos="3657234" algn="l"/>
                <a:tab pos="4571643" algn="l"/>
                <a:tab pos="5486043" algn="l"/>
                <a:tab pos="6400443" algn="l"/>
                <a:tab pos="7314843" algn="l"/>
                <a:tab pos="8229234" algn="l"/>
                <a:tab pos="9143634" algn="l"/>
                <a:tab pos="10058043" algn="l"/>
              </a:tabLst>
            </a:pPr>
            <a:r>
              <a:rPr lang="en-US" dirty="0"/>
              <a:t>return </a:t>
            </a:r>
            <a:r>
              <a:rPr lang="en-US" sz="3200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a&lt;b</a:t>
            </a:r>
            <a:r>
              <a:rPr lang="en-US" sz="4000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 </a:t>
            </a:r>
            <a:r>
              <a:rPr lang="en-US" dirty="0"/>
              <a:t>? a : b;</a:t>
            </a:r>
          </a:p>
          <a:p>
            <a:pPr lvl="0">
              <a:buNone/>
            </a:pPr>
            <a:r>
              <a:rPr lang="en-US" dirty="0"/>
              <a:t>}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  <p:sp>
        <p:nvSpPr>
          <p:cNvPr id="4" name="מציין מיקום טקסט 3"/>
          <p:cNvSpPr txBox="1">
            <a:spLocks noGrp="1"/>
          </p:cNvSpPr>
          <p:nvPr>
            <p:ph type="body" idx="4294967295"/>
          </p:nvPr>
        </p:nvSpPr>
        <p:spPr>
          <a:xfrm>
            <a:off x="228600" y="5172843"/>
            <a:ext cx="8001000" cy="1227956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en-US" sz="3200" b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a and b can be primitives </a:t>
            </a:r>
            <a:r>
              <a:rPr lang="en-US" sz="4400" b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or</a:t>
            </a:r>
          </a:p>
          <a:p>
            <a:pPr lvl="0">
              <a:buNone/>
            </a:pPr>
            <a:r>
              <a:rPr lang="en-US" sz="3200" b="1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user defined objects that have operator &lt;</a:t>
            </a:r>
          </a:p>
        </p:txBody>
      </p:sp>
      <p:sp>
        <p:nvSpPr>
          <p:cNvPr id="5" name="צורה חופשית 4"/>
          <p:cNvSpPr/>
          <p:nvPr/>
        </p:nvSpPr>
        <p:spPr>
          <a:xfrm>
            <a:off x="1941481" y="3770638"/>
            <a:ext cx="457200" cy="13716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1 10800"/>
              <a:gd name="f12" fmla="pin 0 f0 216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4"/>
              <a:gd name="f20" fmla="*/ f15 f14 1"/>
              <a:gd name="f21" fmla="*/ f14 f7 1"/>
              <a:gd name="f22" fmla="*/ 21600 f18 1"/>
              <a:gd name="f23" fmla="*/ f20 1 10800"/>
              <a:gd name="f24" fmla="*/ f19 f7 1"/>
              <a:gd name="f25" fmla="+- f15 0 f23"/>
              <a:gd name="f26" fmla="*/ f22 1 f18"/>
              <a:gd name="f27" fmla="*/ f26 f8 1"/>
              <a:gd name="f28" fmla="*/ f25 f8 1"/>
            </a:gdLst>
            <a:ahLst>
              <a:ahXY gdRefX="f1" minX="f4" maxX="f6" gdRefY="f0" minY="f4" maxY="f5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8" r="f24" b="f27"/>
            <a:pathLst>
              <a:path w="21600" h="21600">
                <a:moveTo>
                  <a:pt x="f14" y="f5"/>
                </a:moveTo>
                <a:lnTo>
                  <a:pt x="f14" y="f15"/>
                </a:lnTo>
                <a:lnTo>
                  <a:pt x="f4" y="f15"/>
                </a:lnTo>
                <a:lnTo>
                  <a:pt x="f6" y="f4"/>
                </a:lnTo>
                <a:lnTo>
                  <a:pt x="f5" y="f15"/>
                </a:lnTo>
                <a:lnTo>
                  <a:pt x="f19" y="f15"/>
                </a:lnTo>
                <a:lnTo>
                  <a:pt x="f19" y="f5"/>
                </a:lnTo>
                <a:close/>
              </a:path>
            </a:pathLst>
          </a:custGeom>
          <a:solidFill>
            <a:srgbClr val="00FFFF"/>
          </a:solidFill>
          <a:ln w="36722">
            <a:solidFill>
              <a:srgbClr val="000000"/>
            </a:solidFill>
            <a:prstDash val="solid"/>
          </a:ln>
        </p:spPr>
        <p:txBody>
          <a:bodyPr vert="horz" wrap="square" lIns="108356" tIns="63358" rIns="108356" bIns="63358" anchor="ctr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151918"/>
            <a:ext cx="7732440" cy="1143722"/>
          </a:xfrm>
        </p:spPr>
        <p:txBody>
          <a:bodyPr>
            <a:spAutoFit/>
          </a:bodyPr>
          <a:lstStyle/>
          <a:p>
            <a:pPr lvl="0"/>
            <a:r>
              <a:rPr lang="en-US"/>
              <a:t>Rules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299520" y="1311121"/>
            <a:ext cx="8844479" cy="3654847"/>
          </a:xfrm>
        </p:spPr>
        <p:txBody>
          <a:bodyPr>
            <a:spAutoFit/>
          </a:bodyPr>
          <a:lstStyle/>
          <a:p>
            <a:pPr marL="0" lvl="0" indent="0">
              <a:buNone/>
            </a:pPr>
            <a:endParaRPr lang="en-US" b="1" dirty="0" smtClean="0">
              <a:solidFill>
                <a:srgbClr val="FF0000"/>
              </a:solidFill>
              <a:effectLst>
                <a:outerShdw dist="17962" dir="2700000">
                  <a:srgbClr val="000000"/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Don't</a:t>
            </a:r>
            <a:r>
              <a:rPr lang="en-US" dirty="0" smtClean="0"/>
              <a:t> </a:t>
            </a:r>
            <a:r>
              <a:rPr lang="en-US" dirty="0"/>
              <a:t>overload operators with </a:t>
            </a:r>
            <a:r>
              <a:rPr lang="en-US" b="1" dirty="0">
                <a:solidFill>
                  <a:srgbClr val="FF0000"/>
                </a:solidFill>
                <a:effectLst>
                  <a:outerShdw dist="17962" dir="2700000">
                    <a:srgbClr val="000000"/>
                  </a:outerShdw>
                </a:effectLst>
              </a:rPr>
              <a:t>non-standard</a:t>
            </a:r>
            <a:r>
              <a:rPr lang="en-US" dirty="0"/>
              <a:t> behavior! (&lt;&lt; for adding,...)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Check </a:t>
            </a:r>
            <a:r>
              <a:rPr lang="en-US" dirty="0"/>
              <a:t>how operators work on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primitives</a:t>
            </a:r>
            <a:r>
              <a:rPr lang="en-US" dirty="0"/>
              <a:t> or in the 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standard library</a:t>
            </a:r>
            <a:r>
              <a:rPr lang="en-US" dirty="0"/>
              <a:t> and give the </a:t>
            </a:r>
            <a:r>
              <a:rPr lang="en-US" sz="4000" b="1" dirty="0">
                <a:effectLst>
                  <a:outerShdw dist="17962" dir="2700000">
                    <a:srgbClr val="000000"/>
                  </a:outerShdw>
                </a:effectLst>
              </a:rPr>
              <a:t>same behavior</a:t>
            </a:r>
            <a:r>
              <a:rPr lang="en-US" dirty="0"/>
              <a:t> in your class.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1211040" y="151918"/>
            <a:ext cx="7732440" cy="1143722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 of usage in </a:t>
            </a:r>
            <a:r>
              <a:rPr lang="en-US">
                <a:solidFill>
                  <a:srgbClr val="008000"/>
                </a:solidFill>
              </a:rPr>
              <a:t>primitives</a:t>
            </a:r>
            <a:r>
              <a:rPr lang="en-US"/>
              <a:t>/</a:t>
            </a:r>
            <a:r>
              <a:rPr lang="en-US">
                <a:solidFill>
                  <a:srgbClr val="800080"/>
                </a:solidFill>
              </a:rPr>
              <a:t>standard library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299520" y="1311121"/>
            <a:ext cx="8643960" cy="4757713"/>
          </a:xfrm>
        </p:spPr>
        <p:txBody>
          <a:bodyPr>
            <a:spAutoFit/>
          </a:bodyPr>
          <a:lstStyle/>
          <a:p>
            <a:pPr lvl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&gt;&gt; &lt;&lt; are used as bit operations for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primitives numbers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and for I/O in the 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standard library</a:t>
            </a:r>
            <a:r>
              <a:rPr lang="en-US" dirty="0"/>
              <a:t> </a:t>
            </a:r>
            <a:r>
              <a:rPr lang="en-US" dirty="0" err="1"/>
              <a:t>iostreams</a:t>
            </a:r>
            <a:r>
              <a:rPr lang="en-US" dirty="0"/>
              <a:t> classes</a:t>
            </a:r>
            <a:r>
              <a:rPr lang="en-US" dirty="0" smtClean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[] is used as subscripting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primitives arrays</a:t>
            </a:r>
            <a:r>
              <a:rPr lang="en-US" b="1" dirty="0">
                <a:effectLst>
                  <a:outerShdw dist="17962" dir="2700000">
                    <a:srgbClr val="000000"/>
                  </a:outerShdw>
                </a:effectLst>
              </a:rPr>
              <a:t> </a:t>
            </a:r>
            <a:r>
              <a:rPr lang="en-US" dirty="0"/>
              <a:t>and vector class in the 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standard library</a:t>
            </a:r>
            <a:r>
              <a:rPr lang="en-US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smtClean="0"/>
              <a:t>() </a:t>
            </a:r>
            <a:r>
              <a:rPr lang="en-US" dirty="0"/>
              <a:t>is used for 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</a:rPr>
              <a:t>function calls </a:t>
            </a:r>
            <a:r>
              <a:rPr lang="en-US" dirty="0"/>
              <a:t>and for </a:t>
            </a:r>
            <a:r>
              <a:rPr lang="en-US" dirty="0" err="1"/>
              <a:t>functor</a:t>
            </a:r>
            <a:r>
              <a:rPr lang="en-US" dirty="0"/>
              <a:t> objects in the 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</a:rPr>
              <a:t>standard library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00200"/>
            <a:ext cx="9372600" cy="9377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342717" marR="0" lvl="1" indent="-342717" algn="l" defTabSz="914400" rtl="0" fontAlgn="auto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342717" algn="l"/>
                <a:tab pos="1257117" algn="l"/>
                <a:tab pos="2171517" algn="l"/>
                <a:tab pos="3085917" algn="l"/>
                <a:tab pos="4000317" algn="l"/>
                <a:tab pos="4914717" algn="l"/>
                <a:tab pos="5829117" algn="l"/>
                <a:tab pos="6743517" algn="l"/>
                <a:tab pos="7657917" algn="l"/>
                <a:tab pos="8572317" algn="l"/>
                <a:tab pos="9486717" algn="l"/>
                <a:tab pos="1040111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  <a:p>
            <a:pPr marL="342717" marR="0" lvl="1" indent="-342717" algn="l" defTabSz="914400" rtl="0" fontAlgn="auto" hangingPunct="0">
              <a:lnSpc>
                <a:spcPct val="90000"/>
              </a:lnSpc>
              <a:spcBef>
                <a:spcPts val="695"/>
              </a:spcBef>
              <a:spcAft>
                <a:spcPts val="0"/>
              </a:spcAft>
              <a:buNone/>
              <a:tabLst>
                <a:tab pos="342717" algn="l"/>
                <a:tab pos="1257117" algn="l"/>
                <a:tab pos="2171517" algn="l"/>
                <a:tab pos="3085917" algn="l"/>
                <a:tab pos="4000317" algn="l"/>
                <a:tab pos="4914717" algn="l"/>
                <a:tab pos="5829117" algn="l"/>
                <a:tab pos="6743517" algn="l"/>
                <a:tab pos="7657917" algn="l"/>
                <a:tab pos="8572317" algn="l"/>
                <a:tab pos="9486717" algn="l"/>
                <a:tab pos="1040111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effectLst>
                  <a:outerShdw dist="17962" dir="2700000">
                    <a:srgbClr val="000000"/>
                  </a:outerShdw>
                </a:effectLst>
                <a:uFillTx/>
                <a:latin typeface="Courier New" pitchFamily="49"/>
                <a:ea typeface="Arial" pitchFamily="34"/>
                <a:cs typeface="Arial" pitchFamily="34"/>
              </a:rPr>
              <a:t>   X&amp; operator=(const X&amp; rval)</a:t>
            </a:r>
          </a:p>
        </p:txBody>
      </p:sp>
      <p:sp>
        <p:nvSpPr>
          <p:cNvPr id="3" name="צורה חופשית 2"/>
          <p:cNvSpPr/>
          <p:nvPr/>
        </p:nvSpPr>
        <p:spPr>
          <a:xfrm>
            <a:off x="324721" y="3909956"/>
            <a:ext cx="1112038" cy="88668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rPr>
              <a:t>return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rPr>
              <a:t>type</a:t>
            </a:r>
          </a:p>
        </p:txBody>
      </p:sp>
      <p:sp>
        <p:nvSpPr>
          <p:cNvPr id="4" name="צורה חופשית 3"/>
          <p:cNvSpPr/>
          <p:nvPr/>
        </p:nvSpPr>
        <p:spPr>
          <a:xfrm>
            <a:off x="2321999" y="4089242"/>
            <a:ext cx="1370877" cy="88668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rPr>
              <a:t>method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rPr>
              <a:t>name</a:t>
            </a:r>
          </a:p>
        </p:txBody>
      </p:sp>
      <p:sp>
        <p:nvSpPr>
          <p:cNvPr id="5" name="צורה חופשית 4"/>
          <p:cNvSpPr/>
          <p:nvPr/>
        </p:nvSpPr>
        <p:spPr>
          <a:xfrm>
            <a:off x="4085996" y="3669834"/>
            <a:ext cx="2657164" cy="12830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4" tIns="46798" rIns="90004" bIns="46798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rPr>
              <a:t>parameter for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rPr>
              <a:t>object on right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rPr>
              <a:t>side of operator</a:t>
            </a:r>
          </a:p>
        </p:txBody>
      </p:sp>
      <p:sp>
        <p:nvSpPr>
          <p:cNvPr id="6" name="כותרת 5"/>
          <p:cNvSpPr txBox="1">
            <a:spLocks noGrp="1"/>
          </p:cNvSpPr>
          <p:nvPr>
            <p:ph type="title" idx="4294967295"/>
          </p:nvPr>
        </p:nvSpPr>
        <p:spPr>
          <a:xfrm>
            <a:off x="1211397" y="152284"/>
            <a:ext cx="7732440" cy="1143722"/>
          </a:xfrm>
        </p:spPr>
        <p:txBody>
          <a:bodyPr>
            <a:spAutoFit/>
          </a:bodyPr>
          <a:lstStyle/>
          <a:p>
            <a:pPr lvl="0"/>
            <a:r>
              <a:rPr lang="en-US"/>
              <a:t>Prototype</a:t>
            </a:r>
          </a:p>
        </p:txBody>
      </p:sp>
      <p:sp>
        <p:nvSpPr>
          <p:cNvPr id="7" name="צורה חופשית 6"/>
          <p:cNvSpPr/>
          <p:nvPr/>
        </p:nvSpPr>
        <p:spPr>
          <a:xfrm>
            <a:off x="685800" y="2514600"/>
            <a:ext cx="457200" cy="1458358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1 10800"/>
              <a:gd name="f12" fmla="pin 0 f0 216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4"/>
              <a:gd name="f20" fmla="*/ f15 f14 1"/>
              <a:gd name="f21" fmla="*/ f14 f7 1"/>
              <a:gd name="f22" fmla="*/ 21600 f18 1"/>
              <a:gd name="f23" fmla="*/ f20 1 10800"/>
              <a:gd name="f24" fmla="*/ f19 f7 1"/>
              <a:gd name="f25" fmla="+- f15 0 f23"/>
              <a:gd name="f26" fmla="*/ f22 1 f18"/>
              <a:gd name="f27" fmla="*/ f26 f8 1"/>
              <a:gd name="f28" fmla="*/ f25 f8 1"/>
            </a:gdLst>
            <a:ahLst>
              <a:ahXY gdRefX="f1" minX="f4" maxX="f6" gdRefY="f0" minY="f4" maxY="f5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8" r="f24" b="f27"/>
            <a:pathLst>
              <a:path w="21600" h="21600">
                <a:moveTo>
                  <a:pt x="f14" y="f5"/>
                </a:moveTo>
                <a:lnTo>
                  <a:pt x="f14" y="f15"/>
                </a:lnTo>
                <a:lnTo>
                  <a:pt x="f4" y="f15"/>
                </a:lnTo>
                <a:lnTo>
                  <a:pt x="f6" y="f4"/>
                </a:lnTo>
                <a:lnTo>
                  <a:pt x="f5" y="f15"/>
                </a:lnTo>
                <a:lnTo>
                  <a:pt x="f19" y="f15"/>
                </a:lnTo>
                <a:lnTo>
                  <a:pt x="f19" y="f5"/>
                </a:lnTo>
                <a:close/>
              </a:path>
            </a:pathLst>
          </a:custGeom>
          <a:solidFill>
            <a:srgbClr val="00FFFF"/>
          </a:solidFill>
          <a:ln w="54717">
            <a:solidFill>
              <a:srgbClr val="000000"/>
            </a:solidFill>
            <a:prstDash val="solid"/>
          </a:ln>
        </p:spPr>
        <p:txBody>
          <a:bodyPr vert="horz" wrap="square" lIns="117719" tIns="72722" rIns="117719" bIns="72722" anchor="ctr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8" name="צורה חופשית 7"/>
          <p:cNvSpPr/>
          <p:nvPr/>
        </p:nvSpPr>
        <p:spPr>
          <a:xfrm>
            <a:off x="2833204" y="2514600"/>
            <a:ext cx="387723" cy="1640515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1 10800"/>
              <a:gd name="f12" fmla="pin 0 f0 216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4"/>
              <a:gd name="f20" fmla="*/ f15 f14 1"/>
              <a:gd name="f21" fmla="*/ f14 f7 1"/>
              <a:gd name="f22" fmla="*/ 21600 f18 1"/>
              <a:gd name="f23" fmla="*/ f20 1 10800"/>
              <a:gd name="f24" fmla="*/ f19 f7 1"/>
              <a:gd name="f25" fmla="+- f15 0 f23"/>
              <a:gd name="f26" fmla="*/ f22 1 f18"/>
              <a:gd name="f27" fmla="*/ f26 f8 1"/>
              <a:gd name="f28" fmla="*/ f25 f8 1"/>
            </a:gdLst>
            <a:ahLst>
              <a:ahXY gdRefX="f1" minX="f4" maxX="f6" gdRefY="f0" minY="f4" maxY="f5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8" r="f24" b="f27"/>
            <a:pathLst>
              <a:path w="21600" h="21600">
                <a:moveTo>
                  <a:pt x="f14" y="f5"/>
                </a:moveTo>
                <a:lnTo>
                  <a:pt x="f14" y="f15"/>
                </a:lnTo>
                <a:lnTo>
                  <a:pt x="f4" y="f15"/>
                </a:lnTo>
                <a:lnTo>
                  <a:pt x="f6" y="f4"/>
                </a:lnTo>
                <a:lnTo>
                  <a:pt x="f5" y="f15"/>
                </a:lnTo>
                <a:lnTo>
                  <a:pt x="f19" y="f15"/>
                </a:lnTo>
                <a:lnTo>
                  <a:pt x="f19" y="f5"/>
                </a:lnTo>
                <a:close/>
              </a:path>
            </a:pathLst>
          </a:custGeom>
          <a:solidFill>
            <a:srgbClr val="00FFFF"/>
          </a:solidFill>
          <a:ln w="54717">
            <a:solidFill>
              <a:srgbClr val="000000"/>
            </a:solidFill>
            <a:prstDash val="solid"/>
          </a:ln>
        </p:spPr>
        <p:txBody>
          <a:bodyPr vert="horz" wrap="square" lIns="117719" tIns="72722" rIns="117719" bIns="72722" anchor="ctr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9" name="צורה חופשית 8"/>
          <p:cNvSpPr/>
          <p:nvPr/>
        </p:nvSpPr>
        <p:spPr>
          <a:xfrm>
            <a:off x="5203438" y="2514600"/>
            <a:ext cx="479877" cy="130248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1 10800"/>
              <a:gd name="f12" fmla="pin 0 f0 216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4"/>
              <a:gd name="f20" fmla="*/ f15 f14 1"/>
              <a:gd name="f21" fmla="*/ f14 f7 1"/>
              <a:gd name="f22" fmla="*/ 21600 f18 1"/>
              <a:gd name="f23" fmla="*/ f20 1 10800"/>
              <a:gd name="f24" fmla="*/ f19 f7 1"/>
              <a:gd name="f25" fmla="+- f15 0 f23"/>
              <a:gd name="f26" fmla="*/ f22 1 f18"/>
              <a:gd name="f27" fmla="*/ f26 f8 1"/>
              <a:gd name="f28" fmla="*/ f25 f8 1"/>
            </a:gdLst>
            <a:ahLst>
              <a:ahXY gdRefX="f1" minX="f4" maxX="f6" gdRefY="f0" minY="f4" maxY="f5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8" r="f24" b="f27"/>
            <a:pathLst>
              <a:path w="21600" h="21600">
                <a:moveTo>
                  <a:pt x="f14" y="f5"/>
                </a:moveTo>
                <a:lnTo>
                  <a:pt x="f14" y="f15"/>
                </a:lnTo>
                <a:lnTo>
                  <a:pt x="f4" y="f15"/>
                </a:lnTo>
                <a:lnTo>
                  <a:pt x="f6" y="f4"/>
                </a:lnTo>
                <a:lnTo>
                  <a:pt x="f5" y="f15"/>
                </a:lnTo>
                <a:lnTo>
                  <a:pt x="f19" y="f15"/>
                </a:lnTo>
                <a:lnTo>
                  <a:pt x="f19" y="f5"/>
                </a:lnTo>
                <a:close/>
              </a:path>
            </a:pathLst>
          </a:custGeom>
          <a:solidFill>
            <a:srgbClr val="00FFFF"/>
          </a:solidFill>
          <a:ln w="54717">
            <a:solidFill>
              <a:srgbClr val="000000"/>
            </a:solidFill>
            <a:prstDash val="solid"/>
          </a:ln>
        </p:spPr>
        <p:txBody>
          <a:bodyPr vert="horz" wrap="square" lIns="117719" tIns="72722" rIns="117719" bIns="72722" anchor="ctr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voking an Overloaded O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914400" y="228243"/>
            <a:ext cx="7772400" cy="1143356"/>
          </a:xfrm>
        </p:spPr>
        <p:txBody>
          <a:bodyPr wrap="none" lIns="90004" tIns="46798" rIns="90004" bIns="46798">
            <a:spAutoFit/>
          </a:bodyPr>
          <a:lstStyle/>
          <a:p>
            <a:pPr lvl="0"/>
            <a:r>
              <a:rPr lang="en-US"/>
              <a:t>Invoking an Overloaded Operator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533159" y="1981084"/>
            <a:ext cx="8041290" cy="2633667"/>
          </a:xfrm>
        </p:spPr>
        <p:txBody>
          <a:bodyPr wrap="none" lIns="90004" tIns="46798" rIns="90004" bIns="46798">
            <a:sp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dirty="0"/>
              <a:t>Operator can be invoked as a member function:</a:t>
            </a:r>
          </a:p>
          <a:p>
            <a:pPr marL="457200" lvl="1" indent="0">
              <a:buNone/>
              <a:tabLst>
                <a:tab pos="742675" algn="l"/>
                <a:tab pos="914033" algn="l"/>
                <a:tab pos="1828433" algn="l"/>
                <a:tab pos="2742833" algn="l"/>
                <a:tab pos="3657233" algn="l"/>
                <a:tab pos="4571633" algn="l"/>
                <a:tab pos="5486033" algn="l"/>
                <a:tab pos="6400433" algn="l"/>
                <a:tab pos="7314833" algn="l"/>
                <a:tab pos="8229233" algn="l"/>
                <a:tab pos="9143633" algn="l"/>
                <a:tab pos="10058033" algn="l"/>
              </a:tabLst>
            </a:pPr>
            <a:r>
              <a:rPr lang="en-US" b="1" dirty="0" smtClean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latin typeface="Courier New" pitchFamily="49"/>
              </a:rPr>
              <a:t>object1.operator</a:t>
            </a:r>
            <a:r>
              <a:rPr lang="en-US" b="1" dirty="0">
                <a:solidFill>
                  <a:srgbClr val="800080"/>
                </a:solidFill>
                <a:effectLst>
                  <a:outerShdw dist="17962" dir="2700000">
                    <a:srgbClr val="000000"/>
                  </a:outerShdw>
                </a:effectLst>
                <a:latin typeface="Courier New" pitchFamily="49"/>
              </a:rPr>
              <a:t>=(object2);</a:t>
            </a:r>
          </a:p>
          <a:p>
            <a:pPr marL="0" indent="0">
              <a:spcBef>
                <a:spcPts val="800"/>
              </a:spcBef>
              <a:buClr>
                <a:srgbClr val="000000"/>
              </a:buClr>
              <a:buSzPct val="100000"/>
              <a:buNone/>
              <a:tabLst>
                <a:tab pos="914034" algn="l"/>
                <a:tab pos="1828434" algn="l"/>
                <a:tab pos="2742834" algn="l"/>
                <a:tab pos="3657234" algn="l"/>
                <a:tab pos="4571634" algn="l"/>
                <a:tab pos="5486034" algn="l"/>
                <a:tab pos="6400434" algn="l"/>
                <a:tab pos="7314834" algn="l"/>
                <a:tab pos="8229234" algn="l"/>
                <a:tab pos="9143634" algn="l"/>
                <a:tab pos="10058034" algn="l"/>
              </a:tabLst>
            </a:pPr>
            <a:endParaRPr lang="en-US" dirty="0" smtClean="0"/>
          </a:p>
          <a:p>
            <a:pPr marL="0" indent="0">
              <a:spcBef>
                <a:spcPts val="800"/>
              </a:spcBef>
              <a:buClr>
                <a:srgbClr val="000000"/>
              </a:buClr>
              <a:buSzPct val="100000"/>
              <a:buNone/>
              <a:tabLst>
                <a:tab pos="914034" algn="l"/>
                <a:tab pos="1828434" algn="l"/>
                <a:tab pos="2742834" algn="l"/>
                <a:tab pos="3657234" algn="l"/>
                <a:tab pos="4571634" algn="l"/>
                <a:tab pos="5486034" algn="l"/>
                <a:tab pos="6400434" algn="l"/>
                <a:tab pos="7314834" algn="l"/>
                <a:tab pos="8229234" algn="l"/>
                <a:tab pos="9143634" algn="l"/>
                <a:tab pos="10058034" algn="l"/>
              </a:tabLst>
            </a:pPr>
            <a:r>
              <a:rPr lang="en-US" dirty="0" smtClean="0"/>
              <a:t>It </a:t>
            </a:r>
            <a:r>
              <a:rPr lang="en-US" dirty="0"/>
              <a:t>can also be used in more conventional manner:</a:t>
            </a:r>
          </a:p>
          <a:p>
            <a:pPr marL="742675" lvl="1" indent="-285475">
              <a:buNone/>
              <a:tabLst>
                <a:tab pos="742675" algn="l"/>
                <a:tab pos="914033" algn="l"/>
                <a:tab pos="1828433" algn="l"/>
                <a:tab pos="2742833" algn="l"/>
                <a:tab pos="3657233" algn="l"/>
                <a:tab pos="4571633" algn="l"/>
                <a:tab pos="5486033" algn="l"/>
                <a:tab pos="6400433" algn="l"/>
                <a:tab pos="7314833" algn="l"/>
                <a:tab pos="8229233" algn="l"/>
                <a:tab pos="9143633" algn="l"/>
                <a:tab pos="10058033" algn="l"/>
              </a:tabLst>
            </a:pPr>
            <a:r>
              <a:rPr lang="en-US" b="1" dirty="0" smtClean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latin typeface="Courier New" pitchFamily="49"/>
              </a:rPr>
              <a:t>object1</a:t>
            </a:r>
            <a:r>
              <a:rPr lang="en-US" b="1" dirty="0">
                <a:solidFill>
                  <a:srgbClr val="008000"/>
                </a:solidFill>
                <a:effectLst>
                  <a:outerShdw dist="17962" dir="2700000">
                    <a:srgbClr val="000000"/>
                  </a:outerShdw>
                </a:effectLst>
                <a:latin typeface="Courier New" pitchFamily="49"/>
              </a:rPr>
              <a:t>= object2;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1372</Words>
  <Application>Microsoft Office PowerPoint</Application>
  <PresentationFormat>On-screen Show (4:3)</PresentationFormat>
  <Paragraphs>306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Arial Unicode MS</vt:lpstr>
      <vt:lpstr>MS Gothic</vt:lpstr>
      <vt:lpstr>A.C.M.E. Explosive</vt:lpstr>
      <vt:lpstr>Arial</vt:lpstr>
      <vt:lpstr>Calibri</vt:lpstr>
      <vt:lpstr>Comic Sans MS</vt:lpstr>
      <vt:lpstr>Courier New</vt:lpstr>
      <vt:lpstr>Cumberland AMT</vt:lpstr>
      <vt:lpstr>Monotype Sorts</vt:lpstr>
      <vt:lpstr>Symbol</vt:lpstr>
      <vt:lpstr>Tahoma</vt:lpstr>
      <vt:lpstr>Times New Roman</vt:lpstr>
      <vt:lpstr>Times New Roman (Hebrew)</vt:lpstr>
      <vt:lpstr>Wingdings</vt:lpstr>
      <vt:lpstr>Default</vt:lpstr>
      <vt:lpstr>Title1</vt:lpstr>
      <vt:lpstr>Operator overloading  Conversions  friend  inline</vt:lpstr>
      <vt:lpstr>Operator Overloading</vt:lpstr>
      <vt:lpstr>What is it good for - 1</vt:lpstr>
      <vt:lpstr>What is it good for - 2</vt:lpstr>
      <vt:lpstr>What is it good for - 3</vt:lpstr>
      <vt:lpstr>Rules</vt:lpstr>
      <vt:lpstr>Example of usage in primitives/standard library</vt:lpstr>
      <vt:lpstr>Prototype</vt:lpstr>
      <vt:lpstr>Invoking an Overloaded Operator</vt:lpstr>
      <vt:lpstr>A skeleton for deep copy</vt:lpstr>
      <vt:lpstr>IntBuffer example</vt:lpstr>
      <vt:lpstr>C++-11 Move ctor and assignment </vt:lpstr>
      <vt:lpstr>List &amp; Complex examples</vt:lpstr>
      <vt:lpstr>Operators ++ -- postfix prefix</vt:lpstr>
      <vt:lpstr>Operators ++ -- postfix prefix</vt:lpstr>
      <vt:lpstr>Conversions of types is done in two cases: </vt:lpstr>
      <vt:lpstr>Conversions of types is done in two cases: </vt:lpstr>
      <vt:lpstr>Conversion example (conv.cpp)</vt:lpstr>
      <vt:lpstr>Conversions danger:   unexpected behavior  </vt:lpstr>
      <vt:lpstr>Conversion example (conv_explicit.cpp)</vt:lpstr>
      <vt:lpstr>User defined conversion</vt:lpstr>
      <vt:lpstr>friend</vt:lpstr>
      <vt:lpstr>friend functions</vt:lpstr>
      <vt:lpstr>friend functions example: Complex revisited</vt:lpstr>
      <vt:lpstr>PowerPoint Presentation</vt:lpstr>
      <vt:lpstr>friend classes - example</vt:lpstr>
      <vt:lpstr>Google test (not for your test)</vt:lpstr>
      <vt:lpstr>Inline functions / methods</vt:lpstr>
      <vt:lpstr>Inline functions / methods</vt:lpstr>
      <vt:lpstr>C vs C++ : macro vs inlining</vt:lpstr>
      <vt:lpstr>Inline methods</vt:lpstr>
      <vt:lpstr>Inline methods</vt:lpstr>
      <vt:lpstr>Tradeoffs: Inline vs. Regular Functions / Methods</vt:lpstr>
      <vt:lpstr>Tradeoffs: Inline vs. Regular Functions / Methods</vt:lpstr>
      <vt:lpstr>Tradeoffs: Inline vs. Regular Functions / Methods</vt:lpstr>
      <vt:lpstr>Tradeoffs: Inline vs. Regular Functions / Methods</vt:lpstr>
      <vt:lpstr>Tradeoffs: Inline vs. Regular Functions / Methods</vt:lpstr>
      <vt:lpstr>Precompiled Headers</vt:lpstr>
      <vt:lpstr>Link Time Optimization</vt:lpstr>
      <vt:lpstr>Inline Constructors and Destructors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Nir Friedman</dc:creator>
  <cp:lastModifiedBy>Ofir Pele</cp:lastModifiedBy>
  <cp:revision>674</cp:revision>
  <cp:lastPrinted>2006-12-12T13:43:12Z</cp:lastPrinted>
  <dcterms:created xsi:type="dcterms:W3CDTF">2002-10-18T11:19:22Z</dcterms:created>
  <dcterms:modified xsi:type="dcterms:W3CDTF">2017-06-05T15:34:43Z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