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Open Sauce" charset="1" panose="00000500000000000000"/>
      <p:regular r:id="rId17"/>
    </p:embeddedFont>
    <p:embeddedFont>
      <p:font typeface="Codec Pro ExtraBold" charset="1" panose="00000700000000000000"/>
      <p:regular r:id="rId18"/>
    </p:embeddedFont>
    <p:embeddedFont>
      <p:font typeface="Open Sauce Bold" charset="1" panose="00000800000000000000"/>
      <p:regular r:id="rId19"/>
    </p:embeddedFont>
    <p:embeddedFont>
      <p:font typeface="Open Sauce Italics" charset="1" panose="00000500000000000000"/>
      <p:regular r:id="rId20"/>
    </p:embeddedFont>
    <p:embeddedFont>
      <p:font typeface="Open Sauce Bold Italics" charset="1" panose="000008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26.png" Type="http://schemas.openxmlformats.org/officeDocument/2006/relationships/image"/><Relationship Id="rId4" Target="../media/image2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svg" Type="http://schemas.openxmlformats.org/officeDocument/2006/relationships/image"/><Relationship Id="rId2" Target="../media/image10.pn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 Id="rId9" Target="../media/image1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2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2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2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23.png" Type="http://schemas.openxmlformats.org/officeDocument/2006/relationships/image"/><Relationship Id="rId4" Target="../media/image24.png" Type="http://schemas.openxmlformats.org/officeDocument/2006/relationships/image"/><Relationship Id="rId5" Target="../media/image2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grpSp>
        <p:nvGrpSpPr>
          <p:cNvPr name="Group 2" id="2"/>
          <p:cNvGrpSpPr/>
          <p:nvPr/>
        </p:nvGrpSpPr>
        <p:grpSpPr>
          <a:xfrm rot="0">
            <a:off x="12974764" y="-207071"/>
            <a:ext cx="3086100" cy="11299900"/>
            <a:chOff x="0" y="0"/>
            <a:chExt cx="812800" cy="2976105"/>
          </a:xfrm>
        </p:grpSpPr>
        <p:sp>
          <p:nvSpPr>
            <p:cNvPr name="Freeform 3" id="3"/>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769EB7"/>
            </a:solidFill>
          </p:spPr>
        </p:sp>
        <p:sp>
          <p:nvSpPr>
            <p:cNvPr name="TextBox 4" id="4"/>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grpSp>
        <p:nvGrpSpPr>
          <p:cNvPr name="Group 5" id="5"/>
          <p:cNvGrpSpPr/>
          <p:nvPr/>
        </p:nvGrpSpPr>
        <p:grpSpPr>
          <a:xfrm rot="0">
            <a:off x="-1543050" y="-558218"/>
            <a:ext cx="3086100" cy="11299900"/>
            <a:chOff x="0" y="0"/>
            <a:chExt cx="812800" cy="2976105"/>
          </a:xfrm>
        </p:grpSpPr>
        <p:sp>
          <p:nvSpPr>
            <p:cNvPr name="Freeform 6" id="6"/>
            <p:cNvSpPr/>
            <p:nvPr/>
          </p:nvSpPr>
          <p:spPr>
            <a:xfrm flipH="false" flipV="false" rot="0">
              <a:off x="0" y="0"/>
              <a:ext cx="812800" cy="2976105"/>
            </a:xfrm>
            <a:custGeom>
              <a:avLst/>
              <a:gdLst/>
              <a:ahLst/>
              <a:cxnLst/>
              <a:rect r="r" b="b" t="t" l="l"/>
              <a:pathLst>
                <a:path h="2976105" w="812800">
                  <a:moveTo>
                    <a:pt x="0" y="0"/>
                  </a:moveTo>
                  <a:lnTo>
                    <a:pt x="812800" y="0"/>
                  </a:lnTo>
                  <a:lnTo>
                    <a:pt x="812800" y="2976105"/>
                  </a:lnTo>
                  <a:lnTo>
                    <a:pt x="0" y="2976105"/>
                  </a:lnTo>
                  <a:close/>
                </a:path>
              </a:pathLst>
            </a:custGeom>
            <a:solidFill>
              <a:srgbClr val="E1B0B8"/>
            </a:solidFill>
          </p:spPr>
        </p:sp>
        <p:sp>
          <p:nvSpPr>
            <p:cNvPr name="TextBox 7" id="7"/>
            <p:cNvSpPr txBox="true"/>
            <p:nvPr/>
          </p:nvSpPr>
          <p:spPr>
            <a:xfrm>
              <a:off x="0" y="-19050"/>
              <a:ext cx="812800" cy="2995155"/>
            </a:xfrm>
            <a:prstGeom prst="rect">
              <a:avLst/>
            </a:prstGeom>
          </p:spPr>
          <p:txBody>
            <a:bodyPr anchor="ctr" rtlCol="false" tIns="50800" lIns="50800" bIns="50800" rIns="50800"/>
            <a:lstStyle/>
            <a:p>
              <a:pPr algn="ctr">
                <a:lnSpc>
                  <a:spcPts val="2859"/>
                </a:lnSpc>
              </a:pPr>
            </a:p>
          </p:txBody>
        </p:sp>
      </p:grpSp>
      <p:grpSp>
        <p:nvGrpSpPr>
          <p:cNvPr name="Group 8" id="8"/>
          <p:cNvGrpSpPr/>
          <p:nvPr/>
        </p:nvGrpSpPr>
        <p:grpSpPr>
          <a:xfrm rot="0">
            <a:off x="1175966" y="3682234"/>
            <a:ext cx="110236" cy="2818996"/>
            <a:chOff x="0" y="0"/>
            <a:chExt cx="26312" cy="672855"/>
          </a:xfrm>
        </p:grpSpPr>
        <p:sp>
          <p:nvSpPr>
            <p:cNvPr name="Freeform 9" id="9"/>
            <p:cNvSpPr/>
            <p:nvPr/>
          </p:nvSpPr>
          <p:spPr>
            <a:xfrm flipH="false" flipV="false" rot="0">
              <a:off x="0" y="0"/>
              <a:ext cx="26312" cy="672855"/>
            </a:xfrm>
            <a:custGeom>
              <a:avLst/>
              <a:gdLst/>
              <a:ahLst/>
              <a:cxnLst/>
              <a:rect r="r" b="b" t="t" l="l"/>
              <a:pathLst>
                <a:path h="672855" w="26312">
                  <a:moveTo>
                    <a:pt x="0" y="0"/>
                  </a:moveTo>
                  <a:lnTo>
                    <a:pt x="26312" y="0"/>
                  </a:lnTo>
                  <a:lnTo>
                    <a:pt x="26312" y="672855"/>
                  </a:lnTo>
                  <a:lnTo>
                    <a:pt x="0" y="672855"/>
                  </a:lnTo>
                  <a:close/>
                </a:path>
              </a:pathLst>
            </a:custGeom>
            <a:solidFill>
              <a:srgbClr val="FFFFFF"/>
            </a:solidFill>
          </p:spPr>
        </p:sp>
        <p:sp>
          <p:nvSpPr>
            <p:cNvPr name="TextBox 10" id="10"/>
            <p:cNvSpPr txBox="true"/>
            <p:nvPr/>
          </p:nvSpPr>
          <p:spPr>
            <a:xfrm>
              <a:off x="0" y="-19050"/>
              <a:ext cx="26312" cy="691905"/>
            </a:xfrm>
            <a:prstGeom prst="rect">
              <a:avLst/>
            </a:prstGeom>
          </p:spPr>
          <p:txBody>
            <a:bodyPr anchor="ctr" rtlCol="false" tIns="50800" lIns="50800" bIns="50800" rIns="50800"/>
            <a:lstStyle/>
            <a:p>
              <a:pPr algn="ctr">
                <a:lnSpc>
                  <a:spcPts val="2859"/>
                </a:lnSpc>
              </a:pPr>
            </a:p>
          </p:txBody>
        </p:sp>
      </p:grpSp>
      <p:sp>
        <p:nvSpPr>
          <p:cNvPr name="Freeform 11" id="11"/>
          <p:cNvSpPr/>
          <p:nvPr/>
        </p:nvSpPr>
        <p:spPr>
          <a:xfrm flipH="false" flipV="false" rot="0">
            <a:off x="11552360" y="2477425"/>
            <a:ext cx="5930909" cy="5930909"/>
          </a:xfrm>
          <a:custGeom>
            <a:avLst/>
            <a:gdLst/>
            <a:ahLst/>
            <a:cxnLst/>
            <a:rect r="r" b="b" t="t" l="l"/>
            <a:pathLst>
              <a:path h="5930909" w="5930909">
                <a:moveTo>
                  <a:pt x="0" y="0"/>
                </a:moveTo>
                <a:lnTo>
                  <a:pt x="5930909" y="0"/>
                </a:lnTo>
                <a:lnTo>
                  <a:pt x="5930909" y="5930909"/>
                </a:lnTo>
                <a:lnTo>
                  <a:pt x="0" y="5930909"/>
                </a:lnTo>
                <a:lnTo>
                  <a:pt x="0" y="0"/>
                </a:lnTo>
                <a:close/>
              </a:path>
            </a:pathLst>
          </a:custGeom>
          <a:blipFill>
            <a:blip r:embed="rId2"/>
            <a:stretch>
              <a:fillRect l="0" t="0" r="0" b="0"/>
            </a:stretch>
          </a:blipFill>
        </p:spPr>
      </p:sp>
      <p:grpSp>
        <p:nvGrpSpPr>
          <p:cNvPr name="Group 12" id="12"/>
          <p:cNvGrpSpPr/>
          <p:nvPr/>
        </p:nvGrpSpPr>
        <p:grpSpPr>
          <a:xfrm rot="0">
            <a:off x="-366313" y="-418065"/>
            <a:ext cx="21574849" cy="3881999"/>
            <a:chOff x="0" y="0"/>
            <a:chExt cx="28766466" cy="5175999"/>
          </a:xfrm>
        </p:grpSpPr>
        <p:sp>
          <p:nvSpPr>
            <p:cNvPr name="Freeform 13" id="13"/>
            <p:cNvSpPr/>
            <p:nvPr/>
          </p:nvSpPr>
          <p:spPr>
            <a:xfrm flipH="false" flipV="false" rot="0">
              <a:off x="0" y="0"/>
              <a:ext cx="10351998" cy="5175999"/>
            </a:xfrm>
            <a:custGeom>
              <a:avLst/>
              <a:gdLst/>
              <a:ahLst/>
              <a:cxnLst/>
              <a:rect r="r" b="b" t="t" l="l"/>
              <a:pathLst>
                <a:path h="5175999" w="10351998">
                  <a:moveTo>
                    <a:pt x="0" y="0"/>
                  </a:moveTo>
                  <a:lnTo>
                    <a:pt x="10351998" y="0"/>
                  </a:lnTo>
                  <a:lnTo>
                    <a:pt x="10351998" y="5175999"/>
                  </a:lnTo>
                  <a:lnTo>
                    <a:pt x="0" y="5175999"/>
                  </a:lnTo>
                  <a:lnTo>
                    <a:pt x="0" y="0"/>
                  </a:lnTo>
                  <a:close/>
                </a:path>
              </a:pathLst>
            </a:custGeom>
            <a:blipFill>
              <a:blip r:embed="rId3">
                <a:alphaModFix amt="30000"/>
              </a:blip>
              <a:stretch>
                <a:fillRect l="0" t="0" r="0" b="0"/>
              </a:stretch>
            </a:blipFill>
          </p:spPr>
        </p:sp>
        <p:sp>
          <p:nvSpPr>
            <p:cNvPr name="Freeform 14" id="14"/>
            <p:cNvSpPr/>
            <p:nvPr/>
          </p:nvSpPr>
          <p:spPr>
            <a:xfrm flipH="false" flipV="false" rot="0">
              <a:off x="9206967" y="0"/>
              <a:ext cx="10351998" cy="5175999"/>
            </a:xfrm>
            <a:custGeom>
              <a:avLst/>
              <a:gdLst/>
              <a:ahLst/>
              <a:cxnLst/>
              <a:rect r="r" b="b" t="t" l="l"/>
              <a:pathLst>
                <a:path h="5175999" w="10351998">
                  <a:moveTo>
                    <a:pt x="0" y="0"/>
                  </a:moveTo>
                  <a:lnTo>
                    <a:pt x="10351999" y="0"/>
                  </a:lnTo>
                  <a:lnTo>
                    <a:pt x="10351999" y="5175999"/>
                  </a:lnTo>
                  <a:lnTo>
                    <a:pt x="0" y="5175999"/>
                  </a:lnTo>
                  <a:lnTo>
                    <a:pt x="0" y="0"/>
                  </a:lnTo>
                  <a:close/>
                </a:path>
              </a:pathLst>
            </a:custGeom>
            <a:blipFill>
              <a:blip r:embed="rId3">
                <a:alphaModFix amt="30000"/>
              </a:blip>
              <a:stretch>
                <a:fillRect l="0" t="0" r="0" b="0"/>
              </a:stretch>
            </a:blipFill>
          </p:spPr>
        </p:sp>
        <p:sp>
          <p:nvSpPr>
            <p:cNvPr name="Freeform 15" id="15"/>
            <p:cNvSpPr/>
            <p:nvPr/>
          </p:nvSpPr>
          <p:spPr>
            <a:xfrm flipH="false" flipV="false" rot="0">
              <a:off x="18414467" y="0"/>
              <a:ext cx="10351998" cy="5175999"/>
            </a:xfrm>
            <a:custGeom>
              <a:avLst/>
              <a:gdLst/>
              <a:ahLst/>
              <a:cxnLst/>
              <a:rect r="r" b="b" t="t" l="l"/>
              <a:pathLst>
                <a:path h="5175999" w="10351998">
                  <a:moveTo>
                    <a:pt x="0" y="0"/>
                  </a:moveTo>
                  <a:lnTo>
                    <a:pt x="10351999" y="0"/>
                  </a:lnTo>
                  <a:lnTo>
                    <a:pt x="10351999" y="5175999"/>
                  </a:lnTo>
                  <a:lnTo>
                    <a:pt x="0" y="5175999"/>
                  </a:lnTo>
                  <a:lnTo>
                    <a:pt x="0" y="0"/>
                  </a:lnTo>
                  <a:close/>
                </a:path>
              </a:pathLst>
            </a:custGeom>
            <a:blipFill>
              <a:blip r:embed="rId3">
                <a:alphaModFix amt="30000"/>
              </a:blip>
              <a:stretch>
                <a:fillRect l="0" t="0" r="0" b="0"/>
              </a:stretch>
            </a:blipFill>
          </p:spPr>
        </p:sp>
      </p:grpSp>
      <p:sp>
        <p:nvSpPr>
          <p:cNvPr name="TextBox 16" id="16"/>
          <p:cNvSpPr txBox="true"/>
          <p:nvPr/>
        </p:nvSpPr>
        <p:spPr>
          <a:xfrm rot="0">
            <a:off x="1752928" y="6756390"/>
            <a:ext cx="8553855" cy="1507754"/>
          </a:xfrm>
          <a:prstGeom prst="rect">
            <a:avLst/>
          </a:prstGeom>
        </p:spPr>
        <p:txBody>
          <a:bodyPr anchor="t" rtlCol="false" tIns="0" lIns="0" bIns="0" rIns="0">
            <a:spAutoFit/>
          </a:bodyPr>
          <a:lstStyle/>
          <a:p>
            <a:pPr algn="l">
              <a:lnSpc>
                <a:spcPts val="4045"/>
              </a:lnSpc>
            </a:pPr>
            <a:r>
              <a:rPr lang="en-US" sz="2889" spc="144">
                <a:solidFill>
                  <a:srgbClr val="402D57"/>
                </a:solidFill>
                <a:latin typeface="Open Sauce"/>
                <a:ea typeface="Open Sauce"/>
                <a:cs typeface="Open Sauce"/>
                <a:sym typeface="Open Sauce"/>
              </a:rPr>
              <a:t>A Machine Learning model to classify the outcome of Cardiotocogram test to detect potential health issues.</a:t>
            </a:r>
          </a:p>
        </p:txBody>
      </p:sp>
      <p:sp>
        <p:nvSpPr>
          <p:cNvPr name="TextBox 17" id="17"/>
          <p:cNvSpPr txBox="true"/>
          <p:nvPr/>
        </p:nvSpPr>
        <p:spPr>
          <a:xfrm rot="0">
            <a:off x="1752928" y="3559185"/>
            <a:ext cx="10756200" cy="3263880"/>
          </a:xfrm>
          <a:prstGeom prst="rect">
            <a:avLst/>
          </a:prstGeom>
        </p:spPr>
        <p:txBody>
          <a:bodyPr anchor="t" rtlCol="false" tIns="0" lIns="0" bIns="0" rIns="0">
            <a:spAutoFit/>
          </a:bodyPr>
          <a:lstStyle/>
          <a:p>
            <a:pPr algn="l">
              <a:lnSpc>
                <a:spcPts val="11813"/>
              </a:lnSpc>
            </a:pPr>
            <a:r>
              <a:rPr lang="en-US" sz="12306">
                <a:solidFill>
                  <a:srgbClr val="A66898"/>
                </a:solidFill>
                <a:latin typeface="Codec Pro ExtraBold"/>
                <a:ea typeface="Codec Pro ExtraBold"/>
                <a:cs typeface="Codec Pro ExtraBold"/>
                <a:sym typeface="Codec Pro ExtraBold"/>
              </a:rPr>
              <a:t>FETAL HEALTH</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4589970" y="621589"/>
            <a:ext cx="3183675" cy="3183675"/>
          </a:xfrm>
          <a:custGeom>
            <a:avLst/>
            <a:gdLst/>
            <a:ahLst/>
            <a:cxnLst/>
            <a:rect r="r" b="b" t="t" l="l"/>
            <a:pathLst>
              <a:path h="3183675" w="3183675">
                <a:moveTo>
                  <a:pt x="0" y="0"/>
                </a:moveTo>
                <a:lnTo>
                  <a:pt x="3183675" y="0"/>
                </a:lnTo>
                <a:lnTo>
                  <a:pt x="3183675" y="3183674"/>
                </a:lnTo>
                <a:lnTo>
                  <a:pt x="0" y="3183674"/>
                </a:lnTo>
                <a:lnTo>
                  <a:pt x="0" y="0"/>
                </a:lnTo>
                <a:close/>
              </a:path>
            </a:pathLst>
          </a:custGeom>
          <a:blipFill>
            <a:blip r:embed="rId3"/>
            <a:stretch>
              <a:fillRect l="0" t="0" r="0" b="0"/>
            </a:stretch>
          </a:blipFill>
        </p:spPr>
      </p:sp>
      <p:grpSp>
        <p:nvGrpSpPr>
          <p:cNvPr name="Group 4" id="4"/>
          <p:cNvGrpSpPr/>
          <p:nvPr/>
        </p:nvGrpSpPr>
        <p:grpSpPr>
          <a:xfrm rot="0">
            <a:off x="633448" y="374453"/>
            <a:ext cx="16933642" cy="2814901"/>
            <a:chOff x="0" y="0"/>
            <a:chExt cx="4459889" cy="741373"/>
          </a:xfrm>
        </p:grpSpPr>
        <p:sp>
          <p:nvSpPr>
            <p:cNvPr name="Freeform 5" id="5"/>
            <p:cNvSpPr/>
            <p:nvPr/>
          </p:nvSpPr>
          <p:spPr>
            <a:xfrm flipH="false" flipV="false" rot="0">
              <a:off x="0" y="0"/>
              <a:ext cx="4459889" cy="741373"/>
            </a:xfrm>
            <a:custGeom>
              <a:avLst/>
              <a:gdLst/>
              <a:ahLst/>
              <a:cxnLst/>
              <a:rect r="r" b="b" t="t" l="l"/>
              <a:pathLst>
                <a:path h="741373" w="4459889">
                  <a:moveTo>
                    <a:pt x="0" y="0"/>
                  </a:moveTo>
                  <a:lnTo>
                    <a:pt x="4459889" y="0"/>
                  </a:lnTo>
                  <a:lnTo>
                    <a:pt x="4459889" y="741373"/>
                  </a:lnTo>
                  <a:lnTo>
                    <a:pt x="0" y="741373"/>
                  </a:lnTo>
                  <a:close/>
                </a:path>
              </a:pathLst>
            </a:custGeom>
            <a:solidFill>
              <a:srgbClr val="769EB7">
                <a:alpha val="89804"/>
              </a:srgbClr>
            </a:solidFill>
          </p:spPr>
        </p:sp>
        <p:sp>
          <p:nvSpPr>
            <p:cNvPr name="TextBox 6" id="6"/>
            <p:cNvSpPr txBox="true"/>
            <p:nvPr/>
          </p:nvSpPr>
          <p:spPr>
            <a:xfrm>
              <a:off x="0" y="-19050"/>
              <a:ext cx="4459889" cy="760423"/>
            </a:xfrm>
            <a:prstGeom prst="rect">
              <a:avLst/>
            </a:prstGeom>
          </p:spPr>
          <p:txBody>
            <a:bodyPr anchor="ctr" rtlCol="false" tIns="50800" lIns="50800" bIns="50800" rIns="50800"/>
            <a:lstStyle/>
            <a:p>
              <a:pPr algn="ctr">
                <a:lnSpc>
                  <a:spcPts val="2859"/>
                </a:lnSpc>
              </a:pPr>
            </a:p>
            <a:p>
              <a:pPr algn="ctr">
                <a:lnSpc>
                  <a:spcPts val="2859"/>
                </a:lnSpc>
              </a:pPr>
            </a:p>
          </p:txBody>
        </p:sp>
      </p:grpSp>
      <p:grpSp>
        <p:nvGrpSpPr>
          <p:cNvPr name="Group 7" id="7"/>
          <p:cNvGrpSpPr/>
          <p:nvPr/>
        </p:nvGrpSpPr>
        <p:grpSpPr>
          <a:xfrm rot="0">
            <a:off x="14480991" y="3188970"/>
            <a:ext cx="3086100" cy="738316"/>
            <a:chOff x="0" y="0"/>
            <a:chExt cx="812800" cy="194454"/>
          </a:xfrm>
        </p:grpSpPr>
        <p:sp>
          <p:nvSpPr>
            <p:cNvPr name="Freeform 8" id="8"/>
            <p:cNvSpPr/>
            <p:nvPr/>
          </p:nvSpPr>
          <p:spPr>
            <a:xfrm flipH="false" flipV="false" rot="0">
              <a:off x="0" y="0"/>
              <a:ext cx="812800" cy="194454"/>
            </a:xfrm>
            <a:custGeom>
              <a:avLst/>
              <a:gdLst/>
              <a:ahLst/>
              <a:cxnLst/>
              <a:rect r="r" b="b" t="t" l="l"/>
              <a:pathLst>
                <a:path h="194454" w="812800">
                  <a:moveTo>
                    <a:pt x="0" y="0"/>
                  </a:moveTo>
                  <a:lnTo>
                    <a:pt x="812800" y="0"/>
                  </a:lnTo>
                  <a:lnTo>
                    <a:pt x="812800" y="194454"/>
                  </a:lnTo>
                  <a:lnTo>
                    <a:pt x="0" y="194454"/>
                  </a:lnTo>
                  <a:close/>
                </a:path>
              </a:pathLst>
            </a:custGeom>
            <a:solidFill>
              <a:srgbClr val="FFFFFF"/>
            </a:solidFill>
          </p:spPr>
        </p:sp>
        <p:sp>
          <p:nvSpPr>
            <p:cNvPr name="TextBox 9" id="9"/>
            <p:cNvSpPr txBox="true"/>
            <p:nvPr/>
          </p:nvSpPr>
          <p:spPr>
            <a:xfrm>
              <a:off x="0" y="-19050"/>
              <a:ext cx="812800" cy="213504"/>
            </a:xfrm>
            <a:prstGeom prst="rect">
              <a:avLst/>
            </a:prstGeom>
          </p:spPr>
          <p:txBody>
            <a:bodyPr anchor="ctr" rtlCol="false" tIns="50800" lIns="50800" bIns="50800" rIns="50800"/>
            <a:lstStyle/>
            <a:p>
              <a:pPr algn="ctr">
                <a:lnSpc>
                  <a:spcPts val="2859"/>
                </a:lnSpc>
              </a:pPr>
            </a:p>
          </p:txBody>
        </p:sp>
      </p:grpSp>
      <p:sp>
        <p:nvSpPr>
          <p:cNvPr name="Freeform 10" id="10"/>
          <p:cNvSpPr/>
          <p:nvPr/>
        </p:nvSpPr>
        <p:spPr>
          <a:xfrm flipH="false" flipV="false" rot="0">
            <a:off x="10174881" y="3189354"/>
            <a:ext cx="6669540" cy="7098030"/>
          </a:xfrm>
          <a:custGeom>
            <a:avLst/>
            <a:gdLst/>
            <a:ahLst/>
            <a:cxnLst/>
            <a:rect r="r" b="b" t="t" l="l"/>
            <a:pathLst>
              <a:path h="7098030" w="6669540">
                <a:moveTo>
                  <a:pt x="0" y="0"/>
                </a:moveTo>
                <a:lnTo>
                  <a:pt x="6669540" y="0"/>
                </a:lnTo>
                <a:lnTo>
                  <a:pt x="6669540" y="7098030"/>
                </a:lnTo>
                <a:lnTo>
                  <a:pt x="0" y="7098030"/>
                </a:lnTo>
                <a:lnTo>
                  <a:pt x="0" y="0"/>
                </a:lnTo>
                <a:close/>
              </a:path>
            </a:pathLst>
          </a:custGeom>
          <a:blipFill>
            <a:blip r:embed="rId4"/>
            <a:stretch>
              <a:fillRect l="0" t="0" r="0" b="0"/>
            </a:stretch>
          </a:blipFill>
        </p:spPr>
      </p:sp>
      <p:grpSp>
        <p:nvGrpSpPr>
          <p:cNvPr name="Group 11" id="11"/>
          <p:cNvGrpSpPr/>
          <p:nvPr/>
        </p:nvGrpSpPr>
        <p:grpSpPr>
          <a:xfrm rot="5400000">
            <a:off x="15889245" y="2034893"/>
            <a:ext cx="4059195" cy="738316"/>
            <a:chOff x="0" y="0"/>
            <a:chExt cx="1069088" cy="194454"/>
          </a:xfrm>
        </p:grpSpPr>
        <p:sp>
          <p:nvSpPr>
            <p:cNvPr name="Freeform 12" id="12"/>
            <p:cNvSpPr/>
            <p:nvPr/>
          </p:nvSpPr>
          <p:spPr>
            <a:xfrm flipH="false" flipV="false" rot="0">
              <a:off x="0" y="0"/>
              <a:ext cx="1069088" cy="194454"/>
            </a:xfrm>
            <a:custGeom>
              <a:avLst/>
              <a:gdLst/>
              <a:ahLst/>
              <a:cxnLst/>
              <a:rect r="r" b="b" t="t" l="l"/>
              <a:pathLst>
                <a:path h="194454" w="1069088">
                  <a:moveTo>
                    <a:pt x="0" y="0"/>
                  </a:moveTo>
                  <a:lnTo>
                    <a:pt x="1069088" y="0"/>
                  </a:lnTo>
                  <a:lnTo>
                    <a:pt x="1069088" y="194454"/>
                  </a:lnTo>
                  <a:lnTo>
                    <a:pt x="0" y="194454"/>
                  </a:lnTo>
                  <a:close/>
                </a:path>
              </a:pathLst>
            </a:custGeom>
            <a:solidFill>
              <a:srgbClr val="FFFFFF"/>
            </a:solidFill>
          </p:spPr>
        </p:sp>
        <p:sp>
          <p:nvSpPr>
            <p:cNvPr name="TextBox 13" id="13"/>
            <p:cNvSpPr txBox="true"/>
            <p:nvPr/>
          </p:nvSpPr>
          <p:spPr>
            <a:xfrm>
              <a:off x="0" y="-19050"/>
              <a:ext cx="1069088" cy="213504"/>
            </a:xfrm>
            <a:prstGeom prst="rect">
              <a:avLst/>
            </a:prstGeom>
          </p:spPr>
          <p:txBody>
            <a:bodyPr anchor="ctr" rtlCol="false" tIns="50800" lIns="50800" bIns="50800" rIns="50800"/>
            <a:lstStyle/>
            <a:p>
              <a:pPr algn="ctr">
                <a:lnSpc>
                  <a:spcPts val="2859"/>
                </a:lnSpc>
              </a:pPr>
            </a:p>
          </p:txBody>
        </p:sp>
      </p:grpSp>
      <p:sp>
        <p:nvSpPr>
          <p:cNvPr name="TextBox 14" id="14"/>
          <p:cNvSpPr txBox="true"/>
          <p:nvPr/>
        </p:nvSpPr>
        <p:spPr>
          <a:xfrm rot="0">
            <a:off x="1942618" y="4009551"/>
            <a:ext cx="6598628" cy="3972560"/>
          </a:xfrm>
          <a:prstGeom prst="rect">
            <a:avLst/>
          </a:prstGeom>
        </p:spPr>
        <p:txBody>
          <a:bodyPr anchor="t" rtlCol="false" tIns="0" lIns="0" bIns="0" rIns="0">
            <a:spAutoFit/>
          </a:bodyPr>
          <a:lstStyle/>
          <a:p>
            <a:pPr algn="l">
              <a:lnSpc>
                <a:spcPts val="2859"/>
              </a:lnSpc>
            </a:pPr>
            <a:r>
              <a:rPr lang="en-US" sz="2199">
                <a:solidFill>
                  <a:srgbClr val="231F20"/>
                </a:solidFill>
                <a:latin typeface="Open Sauce"/>
                <a:ea typeface="Open Sauce"/>
                <a:cs typeface="Open Sauce"/>
                <a:sym typeface="Open Sauce"/>
              </a:rPr>
              <a:t>The four features initially selected based on correlation are, as expected, among the most important in the prediction made by XGBoost.</a:t>
            </a:r>
          </a:p>
          <a:p>
            <a:pPr algn="l">
              <a:lnSpc>
                <a:spcPts val="2859"/>
              </a:lnSpc>
            </a:pPr>
          </a:p>
          <a:p>
            <a:pPr algn="l">
              <a:lnSpc>
                <a:spcPts val="2859"/>
              </a:lnSpc>
            </a:pPr>
            <a:r>
              <a:rPr lang="en-US" sz="2199">
                <a:solidFill>
                  <a:srgbClr val="231F20"/>
                </a:solidFill>
                <a:latin typeface="Open Sauce"/>
                <a:ea typeface="Open Sauce"/>
                <a:cs typeface="Open Sauce"/>
                <a:sym typeface="Open Sauce"/>
              </a:rPr>
              <a:t>However, the two features clearly most decisive are:</a:t>
            </a:r>
          </a:p>
          <a:p>
            <a:pPr algn="l" marL="474979" indent="-237490" lvl="1">
              <a:lnSpc>
                <a:spcPts val="2859"/>
              </a:lnSpc>
              <a:buFont typeface="Arial"/>
              <a:buChar char="•"/>
            </a:pPr>
            <a:r>
              <a:rPr lang="en-US" sz="2199">
                <a:solidFill>
                  <a:srgbClr val="231F20"/>
                </a:solidFill>
                <a:latin typeface="Open Sauce"/>
                <a:ea typeface="Open Sauce"/>
                <a:cs typeface="Open Sauce"/>
                <a:sym typeface="Open Sauce"/>
              </a:rPr>
              <a:t> </a:t>
            </a:r>
            <a:r>
              <a:rPr lang="en-US" sz="2199" i="true">
                <a:solidFill>
                  <a:srgbClr val="231F20"/>
                </a:solidFill>
                <a:latin typeface="Open Sauce Italics"/>
                <a:ea typeface="Open Sauce Italics"/>
                <a:cs typeface="Open Sauce Italics"/>
                <a:sym typeface="Open Sauce Italics"/>
              </a:rPr>
              <a:t>'short_var_mean'</a:t>
            </a:r>
            <a:r>
              <a:rPr lang="en-US" sz="2199">
                <a:solidFill>
                  <a:srgbClr val="231F20"/>
                </a:solidFill>
                <a:latin typeface="Open Sauce"/>
                <a:ea typeface="Open Sauce"/>
                <a:cs typeface="Open Sauce"/>
                <a:sym typeface="Open Sauce"/>
              </a:rPr>
              <a:t>, the average value of short-term irregularities.</a:t>
            </a:r>
          </a:p>
          <a:p>
            <a:pPr algn="l" marL="474979" indent="-237490" lvl="1">
              <a:lnSpc>
                <a:spcPts val="2859"/>
              </a:lnSpc>
              <a:buFont typeface="Arial"/>
              <a:buChar char="•"/>
            </a:pPr>
            <a:r>
              <a:rPr lang="en-US" sz="2199">
                <a:solidFill>
                  <a:srgbClr val="231F20"/>
                </a:solidFill>
                <a:latin typeface="Open Sauce"/>
                <a:ea typeface="Open Sauce"/>
                <a:cs typeface="Open Sauce"/>
                <a:sym typeface="Open Sauce"/>
              </a:rPr>
              <a:t> </a:t>
            </a:r>
            <a:r>
              <a:rPr lang="en-US" sz="2199" i="true">
                <a:solidFill>
                  <a:srgbClr val="231F20"/>
                </a:solidFill>
                <a:latin typeface="Open Sauce Italics"/>
                <a:ea typeface="Open Sauce Italics"/>
                <a:cs typeface="Open Sauce Italics"/>
                <a:sym typeface="Open Sauce Italics"/>
              </a:rPr>
              <a:t>'hist_mean'</a:t>
            </a:r>
            <a:r>
              <a:rPr lang="en-US" sz="2199">
                <a:solidFill>
                  <a:srgbClr val="231F20"/>
                </a:solidFill>
                <a:latin typeface="Open Sauce"/>
                <a:ea typeface="Open Sauce"/>
                <a:cs typeface="Open Sauce"/>
                <a:sym typeface="Open Sauce"/>
              </a:rPr>
              <a:t>, the average value of the histogram of the heart rate frequency distribution.</a:t>
            </a:r>
          </a:p>
        </p:txBody>
      </p:sp>
      <p:sp>
        <p:nvSpPr>
          <p:cNvPr name="TextBox 15" id="15"/>
          <p:cNvSpPr txBox="true"/>
          <p:nvPr/>
        </p:nvSpPr>
        <p:spPr>
          <a:xfrm rot="0">
            <a:off x="787344" y="881811"/>
            <a:ext cx="16625852" cy="1533486"/>
          </a:xfrm>
          <a:prstGeom prst="rect">
            <a:avLst/>
          </a:prstGeom>
        </p:spPr>
        <p:txBody>
          <a:bodyPr anchor="t" rtlCol="false" tIns="0" lIns="0" bIns="0" rIns="0">
            <a:spAutoFit/>
          </a:bodyPr>
          <a:lstStyle/>
          <a:p>
            <a:pPr algn="ctr" marL="0" indent="0" lvl="0">
              <a:lnSpc>
                <a:spcPts val="11502"/>
              </a:lnSpc>
              <a:spcBef>
                <a:spcPct val="0"/>
              </a:spcBef>
            </a:pPr>
            <a:r>
              <a:rPr lang="en-US" sz="8335" spc="500">
                <a:solidFill>
                  <a:srgbClr val="FFFFFF"/>
                </a:solidFill>
                <a:latin typeface="Codec Pro ExtraBold"/>
                <a:ea typeface="Codec Pro ExtraBold"/>
                <a:cs typeface="Codec Pro ExtraBold"/>
                <a:sym typeface="Codec Pro ExtraBold"/>
              </a:rPr>
              <a:t>FEATURE IMPORTANCE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677179" y="3355521"/>
            <a:ext cx="16933642" cy="3000252"/>
            <a:chOff x="0" y="0"/>
            <a:chExt cx="4459889" cy="790190"/>
          </a:xfrm>
        </p:grpSpPr>
        <p:sp>
          <p:nvSpPr>
            <p:cNvPr name="Freeform 4" id="4"/>
            <p:cNvSpPr/>
            <p:nvPr/>
          </p:nvSpPr>
          <p:spPr>
            <a:xfrm flipH="false" flipV="false" rot="0">
              <a:off x="0" y="0"/>
              <a:ext cx="4459889" cy="790190"/>
            </a:xfrm>
            <a:custGeom>
              <a:avLst/>
              <a:gdLst/>
              <a:ahLst/>
              <a:cxnLst/>
              <a:rect r="r" b="b" t="t" l="l"/>
              <a:pathLst>
                <a:path h="790190" w="4459889">
                  <a:moveTo>
                    <a:pt x="0" y="0"/>
                  </a:moveTo>
                  <a:lnTo>
                    <a:pt x="4459889" y="0"/>
                  </a:lnTo>
                  <a:lnTo>
                    <a:pt x="4459889" y="790190"/>
                  </a:lnTo>
                  <a:lnTo>
                    <a:pt x="0" y="790190"/>
                  </a:lnTo>
                  <a:close/>
                </a:path>
              </a:pathLst>
            </a:custGeom>
            <a:solidFill>
              <a:srgbClr val="769EB7">
                <a:alpha val="89804"/>
              </a:srgbClr>
            </a:solidFill>
          </p:spPr>
        </p:sp>
        <p:sp>
          <p:nvSpPr>
            <p:cNvPr name="TextBox 5" id="5"/>
            <p:cNvSpPr txBox="true"/>
            <p:nvPr/>
          </p:nvSpPr>
          <p:spPr>
            <a:xfrm>
              <a:off x="0" y="-19050"/>
              <a:ext cx="4459889" cy="809240"/>
            </a:xfrm>
            <a:prstGeom prst="rect">
              <a:avLst/>
            </a:prstGeom>
          </p:spPr>
          <p:txBody>
            <a:bodyPr anchor="ctr" rtlCol="false" tIns="50800" lIns="50800" bIns="50800" rIns="50800"/>
            <a:lstStyle/>
            <a:p>
              <a:pPr algn="ctr">
                <a:lnSpc>
                  <a:spcPts val="2859"/>
                </a:lnSpc>
              </a:pPr>
            </a:p>
            <a:p>
              <a:pPr algn="ctr">
                <a:lnSpc>
                  <a:spcPts val="2859"/>
                </a:lnSpc>
              </a:pPr>
            </a:p>
          </p:txBody>
        </p:sp>
      </p:grpSp>
      <p:sp>
        <p:nvSpPr>
          <p:cNvPr name="TextBox 6" id="6"/>
          <p:cNvSpPr txBox="true"/>
          <p:nvPr/>
        </p:nvSpPr>
        <p:spPr>
          <a:xfrm rot="0">
            <a:off x="1028700" y="5114925"/>
            <a:ext cx="16230600" cy="650875"/>
          </a:xfrm>
          <a:prstGeom prst="rect">
            <a:avLst/>
          </a:prstGeom>
        </p:spPr>
        <p:txBody>
          <a:bodyPr anchor="t" rtlCol="false" tIns="0" lIns="0" bIns="0" rIns="0">
            <a:spAutoFit/>
          </a:bodyPr>
          <a:lstStyle/>
          <a:p>
            <a:pPr algn="ctr">
              <a:lnSpc>
                <a:spcPts val="2600"/>
              </a:lnSpc>
            </a:pPr>
            <a:r>
              <a:rPr lang="en-US" sz="2000" b="true">
                <a:solidFill>
                  <a:srgbClr val="231F20"/>
                </a:solidFill>
                <a:latin typeface="Open Sauce Bold"/>
                <a:ea typeface="Open Sauce Bold"/>
                <a:cs typeface="Open Sauce Bold"/>
                <a:sym typeface="Open Sauce Bold"/>
              </a:rPr>
              <a:t>Dataset authors</a:t>
            </a:r>
            <a:r>
              <a:rPr lang="en-US" sz="2000">
                <a:solidFill>
                  <a:srgbClr val="231F20"/>
                </a:solidFill>
                <a:latin typeface="Open Sauce"/>
                <a:ea typeface="Open Sauce"/>
                <a:cs typeface="Open Sauce"/>
                <a:sym typeface="Open Sauce"/>
              </a:rPr>
              <a:t>:</a:t>
            </a:r>
          </a:p>
          <a:p>
            <a:pPr algn="ctr">
              <a:lnSpc>
                <a:spcPts val="2600"/>
              </a:lnSpc>
            </a:pPr>
            <a:r>
              <a:rPr lang="en-US" sz="2000">
                <a:solidFill>
                  <a:srgbClr val="231F20"/>
                </a:solidFill>
                <a:latin typeface="Open Sauce"/>
                <a:ea typeface="Open Sauce"/>
                <a:cs typeface="Open Sauce"/>
                <a:sym typeface="Open Sauce"/>
              </a:rPr>
              <a:t>Ayres de Campos et al. (2000) SisPorto 2.0 A Program for Automated Analysis of Cardiotocograms. J Matern Fetal Med 5:311-318</a:t>
            </a:r>
          </a:p>
        </p:txBody>
      </p:sp>
      <p:sp>
        <p:nvSpPr>
          <p:cNvPr name="TextBox 7" id="7"/>
          <p:cNvSpPr txBox="true"/>
          <p:nvPr/>
        </p:nvSpPr>
        <p:spPr>
          <a:xfrm rot="0">
            <a:off x="1028700" y="3942191"/>
            <a:ext cx="16230600" cy="650875"/>
          </a:xfrm>
          <a:prstGeom prst="rect">
            <a:avLst/>
          </a:prstGeom>
        </p:spPr>
        <p:txBody>
          <a:bodyPr anchor="t" rtlCol="false" tIns="0" lIns="0" bIns="0" rIns="0">
            <a:spAutoFit/>
          </a:bodyPr>
          <a:lstStyle/>
          <a:p>
            <a:pPr algn="ctr">
              <a:lnSpc>
                <a:spcPts val="2600"/>
              </a:lnSpc>
            </a:pPr>
            <a:r>
              <a:rPr lang="en-US" sz="2000" b="true">
                <a:solidFill>
                  <a:srgbClr val="231F20"/>
                </a:solidFill>
                <a:latin typeface="Open Sauce Bold"/>
                <a:ea typeface="Open Sauce Bold"/>
                <a:cs typeface="Open Sauce Bold"/>
                <a:sym typeface="Open Sauce Bold"/>
              </a:rPr>
              <a:t>Kaggle dataset</a:t>
            </a:r>
            <a:r>
              <a:rPr lang="en-US" sz="2000">
                <a:solidFill>
                  <a:srgbClr val="231F20"/>
                </a:solidFill>
                <a:latin typeface="Open Sauce"/>
                <a:ea typeface="Open Sauce"/>
                <a:cs typeface="Open Sauce"/>
                <a:sym typeface="Open Sauce"/>
              </a:rPr>
              <a:t>:</a:t>
            </a:r>
          </a:p>
          <a:p>
            <a:pPr algn="ctr">
              <a:lnSpc>
                <a:spcPts val="2600"/>
              </a:lnSpc>
            </a:pPr>
            <a:r>
              <a:rPr lang="en-US" sz="2000">
                <a:solidFill>
                  <a:srgbClr val="231F20"/>
                </a:solidFill>
                <a:latin typeface="Open Sauce"/>
                <a:ea typeface="Open Sauce"/>
                <a:cs typeface="Open Sauce"/>
                <a:sym typeface="Open Sauce"/>
              </a:rPr>
              <a:t>https://www.kaggle.com/datasets/andrewmvd/fetal-health-classification?resource=download</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4987569" y="913681"/>
            <a:ext cx="3003232" cy="3003232"/>
          </a:xfrm>
          <a:custGeom>
            <a:avLst/>
            <a:gdLst/>
            <a:ahLst/>
            <a:cxnLst/>
            <a:rect r="r" b="b" t="t" l="l"/>
            <a:pathLst>
              <a:path h="3003232" w="3003232">
                <a:moveTo>
                  <a:pt x="0" y="0"/>
                </a:moveTo>
                <a:lnTo>
                  <a:pt x="3003232" y="0"/>
                </a:lnTo>
                <a:lnTo>
                  <a:pt x="3003232" y="3003232"/>
                </a:lnTo>
                <a:lnTo>
                  <a:pt x="0" y="3003232"/>
                </a:lnTo>
                <a:lnTo>
                  <a:pt x="0" y="0"/>
                </a:lnTo>
                <a:close/>
              </a:path>
            </a:pathLst>
          </a:custGeom>
          <a:blipFill>
            <a:blip r:embed="rId3"/>
            <a:stretch>
              <a:fillRect l="0" t="0" r="0" b="0"/>
            </a:stretch>
          </a:blipFill>
        </p:spPr>
      </p:sp>
      <p:grpSp>
        <p:nvGrpSpPr>
          <p:cNvPr name="Group 4" id="4"/>
          <p:cNvGrpSpPr/>
          <p:nvPr/>
        </p:nvGrpSpPr>
        <p:grpSpPr>
          <a:xfrm rot="0">
            <a:off x="633448" y="374453"/>
            <a:ext cx="16933642" cy="2814901"/>
            <a:chOff x="0" y="0"/>
            <a:chExt cx="4459889" cy="741373"/>
          </a:xfrm>
        </p:grpSpPr>
        <p:sp>
          <p:nvSpPr>
            <p:cNvPr name="Freeform 5" id="5"/>
            <p:cNvSpPr/>
            <p:nvPr/>
          </p:nvSpPr>
          <p:spPr>
            <a:xfrm flipH="false" flipV="false" rot="0">
              <a:off x="0" y="0"/>
              <a:ext cx="4459889" cy="741373"/>
            </a:xfrm>
            <a:custGeom>
              <a:avLst/>
              <a:gdLst/>
              <a:ahLst/>
              <a:cxnLst/>
              <a:rect r="r" b="b" t="t" l="l"/>
              <a:pathLst>
                <a:path h="741373" w="4459889">
                  <a:moveTo>
                    <a:pt x="0" y="0"/>
                  </a:moveTo>
                  <a:lnTo>
                    <a:pt x="4459889" y="0"/>
                  </a:lnTo>
                  <a:lnTo>
                    <a:pt x="4459889" y="741373"/>
                  </a:lnTo>
                  <a:lnTo>
                    <a:pt x="0" y="741373"/>
                  </a:lnTo>
                  <a:close/>
                </a:path>
              </a:pathLst>
            </a:custGeom>
            <a:solidFill>
              <a:srgbClr val="769EB7">
                <a:alpha val="89804"/>
              </a:srgbClr>
            </a:solidFill>
          </p:spPr>
        </p:sp>
        <p:sp>
          <p:nvSpPr>
            <p:cNvPr name="TextBox 6" id="6"/>
            <p:cNvSpPr txBox="true"/>
            <p:nvPr/>
          </p:nvSpPr>
          <p:spPr>
            <a:xfrm>
              <a:off x="0" y="-19050"/>
              <a:ext cx="4459889" cy="760423"/>
            </a:xfrm>
            <a:prstGeom prst="rect">
              <a:avLst/>
            </a:prstGeom>
          </p:spPr>
          <p:txBody>
            <a:bodyPr anchor="ctr" rtlCol="false" tIns="50800" lIns="50800" bIns="50800" rIns="50800"/>
            <a:lstStyle/>
            <a:p>
              <a:pPr algn="ctr">
                <a:lnSpc>
                  <a:spcPts val="2859"/>
                </a:lnSpc>
              </a:pPr>
            </a:p>
            <a:p>
              <a:pPr algn="ctr">
                <a:lnSpc>
                  <a:spcPts val="2859"/>
                </a:lnSpc>
              </a:pPr>
            </a:p>
          </p:txBody>
        </p:sp>
      </p:grpSp>
      <p:grpSp>
        <p:nvGrpSpPr>
          <p:cNvPr name="Group 7" id="7"/>
          <p:cNvGrpSpPr/>
          <p:nvPr/>
        </p:nvGrpSpPr>
        <p:grpSpPr>
          <a:xfrm rot="0">
            <a:off x="6596044" y="4621028"/>
            <a:ext cx="47625" cy="4637272"/>
            <a:chOff x="0" y="0"/>
            <a:chExt cx="12543" cy="1221339"/>
          </a:xfrm>
        </p:grpSpPr>
        <p:sp>
          <p:nvSpPr>
            <p:cNvPr name="Freeform 8" id="8"/>
            <p:cNvSpPr/>
            <p:nvPr/>
          </p:nvSpPr>
          <p:spPr>
            <a:xfrm flipH="false" flipV="false" rot="0">
              <a:off x="0" y="0"/>
              <a:ext cx="12543" cy="1221339"/>
            </a:xfrm>
            <a:custGeom>
              <a:avLst/>
              <a:gdLst/>
              <a:ahLst/>
              <a:cxnLst/>
              <a:rect r="r" b="b" t="t" l="l"/>
              <a:pathLst>
                <a:path h="1221339" w="12543">
                  <a:moveTo>
                    <a:pt x="0" y="0"/>
                  </a:moveTo>
                  <a:lnTo>
                    <a:pt x="12543" y="0"/>
                  </a:lnTo>
                  <a:lnTo>
                    <a:pt x="12543" y="1221339"/>
                  </a:lnTo>
                  <a:lnTo>
                    <a:pt x="0" y="1221339"/>
                  </a:lnTo>
                  <a:close/>
                </a:path>
              </a:pathLst>
            </a:custGeom>
            <a:solidFill>
              <a:srgbClr val="769EB7"/>
            </a:solidFill>
          </p:spPr>
        </p:sp>
        <p:sp>
          <p:nvSpPr>
            <p:cNvPr name="TextBox 9" id="9"/>
            <p:cNvSpPr txBox="true"/>
            <p:nvPr/>
          </p:nvSpPr>
          <p:spPr>
            <a:xfrm>
              <a:off x="0" y="-19050"/>
              <a:ext cx="12543" cy="1240389"/>
            </a:xfrm>
            <a:prstGeom prst="rect">
              <a:avLst/>
            </a:prstGeom>
          </p:spPr>
          <p:txBody>
            <a:bodyPr anchor="ctr" rtlCol="false" tIns="50800" lIns="50800" bIns="50800" rIns="50800"/>
            <a:lstStyle/>
            <a:p>
              <a:pPr algn="ctr">
                <a:lnSpc>
                  <a:spcPts val="2859"/>
                </a:lnSpc>
              </a:pPr>
            </a:p>
          </p:txBody>
        </p:sp>
      </p:grpSp>
      <p:grpSp>
        <p:nvGrpSpPr>
          <p:cNvPr name="Group 10" id="10"/>
          <p:cNvGrpSpPr/>
          <p:nvPr/>
        </p:nvGrpSpPr>
        <p:grpSpPr>
          <a:xfrm rot="0">
            <a:off x="11644331" y="4621028"/>
            <a:ext cx="47625" cy="4637272"/>
            <a:chOff x="0" y="0"/>
            <a:chExt cx="12543" cy="1221339"/>
          </a:xfrm>
        </p:grpSpPr>
        <p:sp>
          <p:nvSpPr>
            <p:cNvPr name="Freeform 11" id="11"/>
            <p:cNvSpPr/>
            <p:nvPr/>
          </p:nvSpPr>
          <p:spPr>
            <a:xfrm flipH="false" flipV="false" rot="0">
              <a:off x="0" y="0"/>
              <a:ext cx="12543" cy="1221339"/>
            </a:xfrm>
            <a:custGeom>
              <a:avLst/>
              <a:gdLst/>
              <a:ahLst/>
              <a:cxnLst/>
              <a:rect r="r" b="b" t="t" l="l"/>
              <a:pathLst>
                <a:path h="1221339" w="12543">
                  <a:moveTo>
                    <a:pt x="0" y="0"/>
                  </a:moveTo>
                  <a:lnTo>
                    <a:pt x="12543" y="0"/>
                  </a:lnTo>
                  <a:lnTo>
                    <a:pt x="12543" y="1221339"/>
                  </a:lnTo>
                  <a:lnTo>
                    <a:pt x="0" y="1221339"/>
                  </a:lnTo>
                  <a:close/>
                </a:path>
              </a:pathLst>
            </a:custGeom>
            <a:solidFill>
              <a:srgbClr val="769EB7"/>
            </a:solidFill>
          </p:spPr>
        </p:sp>
        <p:sp>
          <p:nvSpPr>
            <p:cNvPr name="TextBox 12" id="12"/>
            <p:cNvSpPr txBox="true"/>
            <p:nvPr/>
          </p:nvSpPr>
          <p:spPr>
            <a:xfrm>
              <a:off x="0" y="-19050"/>
              <a:ext cx="12543" cy="1240389"/>
            </a:xfrm>
            <a:prstGeom prst="rect">
              <a:avLst/>
            </a:prstGeom>
          </p:spPr>
          <p:txBody>
            <a:bodyPr anchor="ctr" rtlCol="false" tIns="50800" lIns="50800" bIns="50800" rIns="50800"/>
            <a:lstStyle/>
            <a:p>
              <a:pPr algn="ctr">
                <a:lnSpc>
                  <a:spcPts val="2859"/>
                </a:lnSpc>
              </a:pPr>
            </a:p>
          </p:txBody>
        </p:sp>
      </p:grpSp>
      <p:sp>
        <p:nvSpPr>
          <p:cNvPr name="Freeform 13" id="13"/>
          <p:cNvSpPr/>
          <p:nvPr/>
        </p:nvSpPr>
        <p:spPr>
          <a:xfrm flipH="false" flipV="false" rot="0">
            <a:off x="8487917" y="4123708"/>
            <a:ext cx="1324201" cy="1324201"/>
          </a:xfrm>
          <a:custGeom>
            <a:avLst/>
            <a:gdLst/>
            <a:ahLst/>
            <a:cxnLst/>
            <a:rect r="r" b="b" t="t" l="l"/>
            <a:pathLst>
              <a:path h="1324201" w="1324201">
                <a:moveTo>
                  <a:pt x="0" y="0"/>
                </a:moveTo>
                <a:lnTo>
                  <a:pt x="1324201" y="0"/>
                </a:lnTo>
                <a:lnTo>
                  <a:pt x="1324201" y="1324201"/>
                </a:lnTo>
                <a:lnTo>
                  <a:pt x="0" y="1324201"/>
                </a:lnTo>
                <a:lnTo>
                  <a:pt x="0" y="0"/>
                </a:lnTo>
                <a:close/>
              </a:path>
            </a:pathLst>
          </a:custGeom>
          <a:blipFill>
            <a:blip r:embed="rId4"/>
            <a:stretch>
              <a:fillRect l="0" t="0" r="0" b="0"/>
            </a:stretch>
          </a:blipFill>
        </p:spPr>
      </p:sp>
      <p:sp>
        <p:nvSpPr>
          <p:cNvPr name="Freeform 14" id="14"/>
          <p:cNvSpPr/>
          <p:nvPr/>
        </p:nvSpPr>
        <p:spPr>
          <a:xfrm flipH="false" flipV="false" rot="0">
            <a:off x="3423986" y="4332623"/>
            <a:ext cx="1115286" cy="1115286"/>
          </a:xfrm>
          <a:custGeom>
            <a:avLst/>
            <a:gdLst/>
            <a:ahLst/>
            <a:cxnLst/>
            <a:rect r="r" b="b" t="t" l="l"/>
            <a:pathLst>
              <a:path h="1115286" w="1115286">
                <a:moveTo>
                  <a:pt x="0" y="0"/>
                </a:moveTo>
                <a:lnTo>
                  <a:pt x="1115286" y="0"/>
                </a:lnTo>
                <a:lnTo>
                  <a:pt x="1115286" y="1115286"/>
                </a:lnTo>
                <a:lnTo>
                  <a:pt x="0" y="1115286"/>
                </a:lnTo>
                <a:lnTo>
                  <a:pt x="0" y="0"/>
                </a:lnTo>
                <a:close/>
              </a:path>
            </a:pathLst>
          </a:custGeom>
          <a:blipFill>
            <a:blip r:embed="rId5"/>
            <a:stretch>
              <a:fillRect l="0" t="0" r="0" b="0"/>
            </a:stretch>
          </a:blipFill>
        </p:spPr>
      </p:sp>
      <p:grpSp>
        <p:nvGrpSpPr>
          <p:cNvPr name="Group 15" id="15"/>
          <p:cNvGrpSpPr/>
          <p:nvPr/>
        </p:nvGrpSpPr>
        <p:grpSpPr>
          <a:xfrm rot="0">
            <a:off x="14480991" y="3188970"/>
            <a:ext cx="3086100" cy="738316"/>
            <a:chOff x="0" y="0"/>
            <a:chExt cx="812800" cy="194454"/>
          </a:xfrm>
        </p:grpSpPr>
        <p:sp>
          <p:nvSpPr>
            <p:cNvPr name="Freeform 16" id="16"/>
            <p:cNvSpPr/>
            <p:nvPr/>
          </p:nvSpPr>
          <p:spPr>
            <a:xfrm flipH="false" flipV="false" rot="0">
              <a:off x="0" y="0"/>
              <a:ext cx="812800" cy="194454"/>
            </a:xfrm>
            <a:custGeom>
              <a:avLst/>
              <a:gdLst/>
              <a:ahLst/>
              <a:cxnLst/>
              <a:rect r="r" b="b" t="t" l="l"/>
              <a:pathLst>
                <a:path h="194454" w="812800">
                  <a:moveTo>
                    <a:pt x="0" y="0"/>
                  </a:moveTo>
                  <a:lnTo>
                    <a:pt x="812800" y="0"/>
                  </a:lnTo>
                  <a:lnTo>
                    <a:pt x="812800" y="194454"/>
                  </a:lnTo>
                  <a:lnTo>
                    <a:pt x="0" y="194454"/>
                  </a:lnTo>
                  <a:close/>
                </a:path>
              </a:pathLst>
            </a:custGeom>
            <a:solidFill>
              <a:srgbClr val="FFFFFF"/>
            </a:solidFill>
          </p:spPr>
        </p:sp>
        <p:sp>
          <p:nvSpPr>
            <p:cNvPr name="TextBox 17" id="17"/>
            <p:cNvSpPr txBox="true"/>
            <p:nvPr/>
          </p:nvSpPr>
          <p:spPr>
            <a:xfrm>
              <a:off x="0" y="-19050"/>
              <a:ext cx="812800" cy="213504"/>
            </a:xfrm>
            <a:prstGeom prst="rect">
              <a:avLst/>
            </a:prstGeom>
          </p:spPr>
          <p:txBody>
            <a:bodyPr anchor="ctr" rtlCol="false" tIns="50800" lIns="50800" bIns="50800" rIns="50800"/>
            <a:lstStyle/>
            <a:p>
              <a:pPr algn="ctr">
                <a:lnSpc>
                  <a:spcPts val="2859"/>
                </a:lnSpc>
              </a:pPr>
            </a:p>
          </p:txBody>
        </p:sp>
      </p:grpSp>
      <p:sp>
        <p:nvSpPr>
          <p:cNvPr name="Freeform 18" id="18"/>
          <p:cNvSpPr/>
          <p:nvPr/>
        </p:nvSpPr>
        <p:spPr>
          <a:xfrm flipH="false" flipV="false" rot="0">
            <a:off x="13749356" y="4332623"/>
            <a:ext cx="1115286" cy="1115286"/>
          </a:xfrm>
          <a:custGeom>
            <a:avLst/>
            <a:gdLst/>
            <a:ahLst/>
            <a:cxnLst/>
            <a:rect r="r" b="b" t="t" l="l"/>
            <a:pathLst>
              <a:path h="1115286" w="1115286">
                <a:moveTo>
                  <a:pt x="0" y="0"/>
                </a:moveTo>
                <a:lnTo>
                  <a:pt x="1115285" y="0"/>
                </a:lnTo>
                <a:lnTo>
                  <a:pt x="1115285" y="1115286"/>
                </a:lnTo>
                <a:lnTo>
                  <a:pt x="0" y="1115286"/>
                </a:lnTo>
                <a:lnTo>
                  <a:pt x="0" y="0"/>
                </a:lnTo>
                <a:close/>
              </a:path>
            </a:pathLst>
          </a:custGeom>
          <a:blipFill>
            <a:blip r:embed="rId6"/>
            <a:stretch>
              <a:fillRect l="0" t="0" r="0" b="0"/>
            </a:stretch>
          </a:blipFill>
        </p:spPr>
      </p:sp>
      <p:sp>
        <p:nvSpPr>
          <p:cNvPr name="TextBox 19" id="19"/>
          <p:cNvSpPr txBox="true"/>
          <p:nvPr/>
        </p:nvSpPr>
        <p:spPr>
          <a:xfrm rot="0">
            <a:off x="941239" y="881811"/>
            <a:ext cx="16625852" cy="1533486"/>
          </a:xfrm>
          <a:prstGeom prst="rect">
            <a:avLst/>
          </a:prstGeom>
        </p:spPr>
        <p:txBody>
          <a:bodyPr anchor="t" rtlCol="false" tIns="0" lIns="0" bIns="0" rIns="0">
            <a:spAutoFit/>
          </a:bodyPr>
          <a:lstStyle/>
          <a:p>
            <a:pPr algn="ctr" marL="0" indent="0" lvl="0">
              <a:lnSpc>
                <a:spcPts val="11502"/>
              </a:lnSpc>
              <a:spcBef>
                <a:spcPct val="0"/>
              </a:spcBef>
            </a:pPr>
            <a:r>
              <a:rPr lang="en-US" sz="8335" spc="500">
                <a:solidFill>
                  <a:srgbClr val="FFFFFF"/>
                </a:solidFill>
                <a:latin typeface="Codec Pro ExtraBold"/>
                <a:ea typeface="Codec Pro ExtraBold"/>
                <a:cs typeface="Codec Pro ExtraBold"/>
                <a:sym typeface="Codec Pro ExtraBold"/>
              </a:rPr>
              <a:t>DATASET AND OBJECTIVE</a:t>
            </a:r>
          </a:p>
        </p:txBody>
      </p:sp>
      <p:sp>
        <p:nvSpPr>
          <p:cNvPr name="TextBox 20" id="20"/>
          <p:cNvSpPr txBox="true"/>
          <p:nvPr/>
        </p:nvSpPr>
        <p:spPr>
          <a:xfrm rot="0">
            <a:off x="1757197" y="5682983"/>
            <a:ext cx="4468000" cy="3129662"/>
          </a:xfrm>
          <a:prstGeom prst="rect">
            <a:avLst/>
          </a:prstGeom>
        </p:spPr>
        <p:txBody>
          <a:bodyPr anchor="t" rtlCol="false" tIns="0" lIns="0" bIns="0" rIns="0">
            <a:spAutoFit/>
          </a:bodyPr>
          <a:lstStyle/>
          <a:p>
            <a:pPr algn="l">
              <a:lnSpc>
                <a:spcPts val="2545"/>
              </a:lnSpc>
            </a:pPr>
            <a:r>
              <a:rPr lang="en-US" b="true" sz="1844" spc="180">
                <a:solidFill>
                  <a:srgbClr val="231F20"/>
                </a:solidFill>
                <a:latin typeface="Open Sauce Bold"/>
                <a:ea typeface="Open Sauce Bold"/>
                <a:cs typeface="Open Sauce Bold"/>
                <a:sym typeface="Open Sauce Bold"/>
              </a:rPr>
              <a:t>2126</a:t>
            </a:r>
            <a:r>
              <a:rPr lang="en-US" sz="1844" spc="180">
                <a:solidFill>
                  <a:srgbClr val="231F20"/>
                </a:solidFill>
                <a:latin typeface="Open Sauce"/>
                <a:ea typeface="Open Sauce"/>
                <a:cs typeface="Open Sauce"/>
                <a:sym typeface="Open Sauce"/>
              </a:rPr>
              <a:t> records of features extracted from cardiotocographic (</a:t>
            </a:r>
            <a:r>
              <a:rPr lang="en-US" b="true" sz="1844" spc="180">
                <a:solidFill>
                  <a:srgbClr val="231F20"/>
                </a:solidFill>
                <a:latin typeface="Open Sauce Bold"/>
                <a:ea typeface="Open Sauce Bold"/>
                <a:cs typeface="Open Sauce Bold"/>
                <a:sym typeface="Open Sauce Bold"/>
              </a:rPr>
              <a:t>CTG</a:t>
            </a:r>
            <a:r>
              <a:rPr lang="en-US" sz="1844" spc="180">
                <a:solidFill>
                  <a:srgbClr val="231F20"/>
                </a:solidFill>
                <a:latin typeface="Open Sauce"/>
                <a:ea typeface="Open Sauce"/>
                <a:cs typeface="Open Sauce"/>
                <a:sym typeface="Open Sauce"/>
              </a:rPr>
              <a:t>) examinations, providing important data on the condition of fetuses and mothers. Each of these records has been classified by expert obstetricians based on the health of the fetuses.</a:t>
            </a:r>
          </a:p>
        </p:txBody>
      </p:sp>
      <p:sp>
        <p:nvSpPr>
          <p:cNvPr name="TextBox 21" id="21"/>
          <p:cNvSpPr txBox="true"/>
          <p:nvPr/>
        </p:nvSpPr>
        <p:spPr>
          <a:xfrm rot="0">
            <a:off x="6916017" y="5682983"/>
            <a:ext cx="4468000" cy="2501012"/>
          </a:xfrm>
          <a:prstGeom prst="rect">
            <a:avLst/>
          </a:prstGeom>
        </p:spPr>
        <p:txBody>
          <a:bodyPr anchor="t" rtlCol="false" tIns="0" lIns="0" bIns="0" rIns="0">
            <a:spAutoFit/>
          </a:bodyPr>
          <a:lstStyle/>
          <a:p>
            <a:pPr algn="l">
              <a:lnSpc>
                <a:spcPts val="2545"/>
              </a:lnSpc>
            </a:pPr>
            <a:r>
              <a:rPr lang="en-US" sz="1844" spc="180" b="true">
                <a:solidFill>
                  <a:srgbClr val="231F20"/>
                </a:solidFill>
                <a:latin typeface="Open Sauce Bold"/>
                <a:ea typeface="Open Sauce Bold"/>
                <a:cs typeface="Open Sauce Bold"/>
                <a:sym typeface="Open Sauce Bold"/>
              </a:rPr>
              <a:t>21 numerical features</a:t>
            </a:r>
            <a:r>
              <a:rPr lang="en-US" sz="1844" spc="180">
                <a:solidFill>
                  <a:srgbClr val="231F20"/>
                </a:solidFill>
                <a:latin typeface="Open Sauce"/>
                <a:ea typeface="Open Sauce"/>
                <a:cs typeface="Open Sauce"/>
                <a:sym typeface="Open Sauce"/>
              </a:rPr>
              <a:t>: provide information about heart rate, its short-term and long-term variability, fetal movements, and uterine contractions.</a:t>
            </a:r>
          </a:p>
          <a:p>
            <a:pPr algn="l">
              <a:lnSpc>
                <a:spcPts val="2545"/>
              </a:lnSpc>
            </a:pPr>
            <a:r>
              <a:rPr lang="en-US" sz="1844" spc="180">
                <a:solidFill>
                  <a:srgbClr val="231F20"/>
                </a:solidFill>
                <a:latin typeface="Open Sauce"/>
                <a:ea typeface="Open Sauce"/>
                <a:cs typeface="Open Sauce"/>
                <a:sym typeface="Open Sauce"/>
              </a:rPr>
              <a:t>The last value is the </a:t>
            </a:r>
            <a:r>
              <a:rPr lang="en-US" b="true" sz="1844" spc="180">
                <a:solidFill>
                  <a:srgbClr val="231F20"/>
                </a:solidFill>
                <a:latin typeface="Open Sauce Bold"/>
                <a:ea typeface="Open Sauce Bold"/>
                <a:cs typeface="Open Sauce Bold"/>
                <a:sym typeface="Open Sauce Bold"/>
              </a:rPr>
              <a:t>health status</a:t>
            </a:r>
            <a:r>
              <a:rPr lang="en-US" sz="1844" spc="180">
                <a:solidFill>
                  <a:srgbClr val="231F20"/>
                </a:solidFill>
                <a:latin typeface="Open Sauce"/>
                <a:ea typeface="Open Sauce"/>
                <a:cs typeface="Open Sauce"/>
                <a:sym typeface="Open Sauce"/>
              </a:rPr>
              <a:t> of the fetus, classified into three ordered categories:</a:t>
            </a:r>
          </a:p>
        </p:txBody>
      </p:sp>
      <p:sp>
        <p:nvSpPr>
          <p:cNvPr name="TextBox 22" id="22"/>
          <p:cNvSpPr txBox="true"/>
          <p:nvPr/>
        </p:nvSpPr>
        <p:spPr>
          <a:xfrm rot="0">
            <a:off x="12283133" y="5682983"/>
            <a:ext cx="4468000" cy="3758312"/>
          </a:xfrm>
          <a:prstGeom prst="rect">
            <a:avLst/>
          </a:prstGeom>
        </p:spPr>
        <p:txBody>
          <a:bodyPr anchor="t" rtlCol="false" tIns="0" lIns="0" bIns="0" rIns="0">
            <a:spAutoFit/>
          </a:bodyPr>
          <a:lstStyle/>
          <a:p>
            <a:pPr algn="l">
              <a:lnSpc>
                <a:spcPts val="2545"/>
              </a:lnSpc>
            </a:pPr>
            <a:r>
              <a:rPr lang="en-US" sz="1844" spc="180">
                <a:solidFill>
                  <a:srgbClr val="231F20"/>
                </a:solidFill>
                <a:latin typeface="Open Sauce"/>
                <a:ea typeface="Open Sauce"/>
                <a:cs typeface="Open Sauce"/>
                <a:sym typeface="Open Sauce"/>
              </a:rPr>
              <a:t>The goal is building a machine learning model able to predict the health status of a fetus by assigning it to one of three categories based on data provided by the CTG test.</a:t>
            </a:r>
          </a:p>
          <a:p>
            <a:pPr algn="l">
              <a:lnSpc>
                <a:spcPts val="2545"/>
              </a:lnSpc>
            </a:pPr>
            <a:r>
              <a:rPr lang="en-US" sz="1844" spc="180">
                <a:solidFill>
                  <a:srgbClr val="231F20"/>
                </a:solidFill>
                <a:latin typeface="Open Sauce"/>
                <a:ea typeface="Open Sauce"/>
                <a:cs typeface="Open Sauce"/>
                <a:sym typeface="Open Sauce"/>
              </a:rPr>
              <a:t>This is a </a:t>
            </a:r>
            <a:r>
              <a:rPr lang="en-US" sz="1844" spc="180" b="true">
                <a:solidFill>
                  <a:srgbClr val="231F20"/>
                </a:solidFill>
                <a:latin typeface="Open Sauce Bold"/>
                <a:ea typeface="Open Sauce Bold"/>
                <a:cs typeface="Open Sauce Bold"/>
                <a:sym typeface="Open Sauce Bold"/>
              </a:rPr>
              <a:t>classification problem</a:t>
            </a:r>
            <a:r>
              <a:rPr lang="en-US" sz="1844" spc="180">
                <a:solidFill>
                  <a:srgbClr val="231F20"/>
                </a:solidFill>
                <a:latin typeface="Open Sauce"/>
                <a:ea typeface="Open Sauce"/>
                <a:cs typeface="Open Sauce"/>
                <a:sym typeface="Open Sauce"/>
              </a:rPr>
              <a:t> that would allow preventive action to reduce infant mortality based on a quick and non-invasive test.</a:t>
            </a:r>
          </a:p>
          <a:p>
            <a:pPr algn="l">
              <a:lnSpc>
                <a:spcPts val="2545"/>
              </a:lnSpc>
            </a:pPr>
          </a:p>
        </p:txBody>
      </p:sp>
      <p:sp>
        <p:nvSpPr>
          <p:cNvPr name="TextBox 23" id="23"/>
          <p:cNvSpPr txBox="true"/>
          <p:nvPr/>
        </p:nvSpPr>
        <p:spPr>
          <a:xfrm rot="0">
            <a:off x="7607065" y="8312582"/>
            <a:ext cx="4468000" cy="300737"/>
          </a:xfrm>
          <a:prstGeom prst="rect">
            <a:avLst/>
          </a:prstGeom>
        </p:spPr>
        <p:txBody>
          <a:bodyPr anchor="t" rtlCol="false" tIns="0" lIns="0" bIns="0" rIns="0">
            <a:spAutoFit/>
          </a:bodyPr>
          <a:lstStyle/>
          <a:p>
            <a:pPr algn="l">
              <a:lnSpc>
                <a:spcPts val="2545"/>
              </a:lnSpc>
            </a:pPr>
            <a:r>
              <a:rPr lang="en-US" sz="1844" i="true" spc="180">
                <a:solidFill>
                  <a:srgbClr val="000000"/>
                </a:solidFill>
                <a:latin typeface="Open Sauce Italics"/>
                <a:ea typeface="Open Sauce Italics"/>
                <a:cs typeface="Open Sauce Italics"/>
                <a:sym typeface="Open Sauce Italics"/>
              </a:rPr>
              <a:t>'Normal'</a:t>
            </a:r>
          </a:p>
        </p:txBody>
      </p:sp>
      <p:sp>
        <p:nvSpPr>
          <p:cNvPr name="TextBox 24" id="24"/>
          <p:cNvSpPr txBox="true"/>
          <p:nvPr/>
        </p:nvSpPr>
        <p:spPr>
          <a:xfrm rot="0">
            <a:off x="7607065" y="8637448"/>
            <a:ext cx="4468000" cy="300737"/>
          </a:xfrm>
          <a:prstGeom prst="rect">
            <a:avLst/>
          </a:prstGeom>
        </p:spPr>
        <p:txBody>
          <a:bodyPr anchor="t" rtlCol="false" tIns="0" lIns="0" bIns="0" rIns="0">
            <a:spAutoFit/>
          </a:bodyPr>
          <a:lstStyle/>
          <a:p>
            <a:pPr algn="l">
              <a:lnSpc>
                <a:spcPts val="2545"/>
              </a:lnSpc>
            </a:pPr>
            <a:r>
              <a:rPr lang="en-US" sz="1844" spc="180">
                <a:solidFill>
                  <a:srgbClr val="231F20"/>
                </a:solidFill>
                <a:latin typeface="Open Sauce"/>
                <a:ea typeface="Open Sauce"/>
                <a:cs typeface="Open Sauce"/>
                <a:sym typeface="Open Sauce"/>
              </a:rPr>
              <a:t>‘Suspect’</a:t>
            </a:r>
          </a:p>
        </p:txBody>
      </p:sp>
      <p:sp>
        <p:nvSpPr>
          <p:cNvPr name="TextBox 25" id="25"/>
          <p:cNvSpPr txBox="true"/>
          <p:nvPr/>
        </p:nvSpPr>
        <p:spPr>
          <a:xfrm rot="0">
            <a:off x="7607065" y="8941232"/>
            <a:ext cx="4468000" cy="300737"/>
          </a:xfrm>
          <a:prstGeom prst="rect">
            <a:avLst/>
          </a:prstGeom>
        </p:spPr>
        <p:txBody>
          <a:bodyPr anchor="t" rtlCol="false" tIns="0" lIns="0" bIns="0" rIns="0">
            <a:spAutoFit/>
          </a:bodyPr>
          <a:lstStyle/>
          <a:p>
            <a:pPr algn="l">
              <a:lnSpc>
                <a:spcPts val="2545"/>
              </a:lnSpc>
            </a:pPr>
            <a:r>
              <a:rPr lang="en-US" sz="1844" spc="180">
                <a:solidFill>
                  <a:srgbClr val="231F20"/>
                </a:solidFill>
                <a:latin typeface="Open Sauce"/>
                <a:ea typeface="Open Sauce"/>
                <a:cs typeface="Open Sauce"/>
                <a:sym typeface="Open Sauce"/>
              </a:rPr>
              <a:t>‘Pathological’</a:t>
            </a:r>
          </a:p>
        </p:txBody>
      </p:sp>
      <p:sp>
        <p:nvSpPr>
          <p:cNvPr name="TextBox 26" id="26"/>
          <p:cNvSpPr txBox="true"/>
          <p:nvPr/>
        </p:nvSpPr>
        <p:spPr>
          <a:xfrm rot="0">
            <a:off x="7180324" y="8312582"/>
            <a:ext cx="274341" cy="929387"/>
          </a:xfrm>
          <a:prstGeom prst="rect">
            <a:avLst/>
          </a:prstGeom>
        </p:spPr>
        <p:txBody>
          <a:bodyPr anchor="t" rtlCol="false" tIns="0" lIns="0" bIns="0" rIns="0">
            <a:spAutoFit/>
          </a:bodyPr>
          <a:lstStyle/>
          <a:p>
            <a:pPr algn="l">
              <a:lnSpc>
                <a:spcPts val="2545"/>
              </a:lnSpc>
            </a:pPr>
            <a:r>
              <a:rPr lang="en-US" sz="1844" spc="180" b="true">
                <a:solidFill>
                  <a:srgbClr val="231F20"/>
                </a:solidFill>
                <a:latin typeface="Open Sauce Bold"/>
                <a:ea typeface="Open Sauce Bold"/>
                <a:cs typeface="Open Sauce Bold"/>
                <a:sym typeface="Open Sauce Bold"/>
              </a:rPr>
              <a:t>1.</a:t>
            </a:r>
          </a:p>
          <a:p>
            <a:pPr algn="l">
              <a:lnSpc>
                <a:spcPts val="2545"/>
              </a:lnSpc>
            </a:pPr>
            <a:r>
              <a:rPr lang="en-US" b="true" sz="1844" spc="180">
                <a:solidFill>
                  <a:srgbClr val="231F20"/>
                </a:solidFill>
                <a:latin typeface="Open Sauce Bold"/>
                <a:ea typeface="Open Sauce Bold"/>
                <a:cs typeface="Open Sauce Bold"/>
                <a:sym typeface="Open Sauce Bold"/>
              </a:rPr>
              <a:t>2.</a:t>
            </a:r>
            <a:r>
              <a:rPr lang="en-US" b="true" sz="1844" spc="180">
                <a:solidFill>
                  <a:srgbClr val="231F20"/>
                </a:solidFill>
                <a:latin typeface="Open Sauce Bold"/>
                <a:ea typeface="Open Sauce Bold"/>
                <a:cs typeface="Open Sauce Bold"/>
                <a:sym typeface="Open Sauce Bold"/>
              </a:rPr>
              <a:t>3.</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4964322" y="786561"/>
            <a:ext cx="2803710" cy="2803710"/>
          </a:xfrm>
          <a:custGeom>
            <a:avLst/>
            <a:gdLst/>
            <a:ahLst/>
            <a:cxnLst/>
            <a:rect r="r" b="b" t="t" l="l"/>
            <a:pathLst>
              <a:path h="2803710" w="2803710">
                <a:moveTo>
                  <a:pt x="0" y="0"/>
                </a:moveTo>
                <a:lnTo>
                  <a:pt x="2803710" y="0"/>
                </a:lnTo>
                <a:lnTo>
                  <a:pt x="2803710" y="2803710"/>
                </a:lnTo>
                <a:lnTo>
                  <a:pt x="0" y="2803710"/>
                </a:lnTo>
                <a:lnTo>
                  <a:pt x="0" y="0"/>
                </a:lnTo>
                <a:close/>
              </a:path>
            </a:pathLst>
          </a:custGeom>
          <a:blipFill>
            <a:blip r:embed="rId3"/>
            <a:stretch>
              <a:fillRect l="0" t="0" r="0" b="0"/>
            </a:stretch>
          </a:blipFill>
        </p:spPr>
      </p:sp>
      <p:grpSp>
        <p:nvGrpSpPr>
          <p:cNvPr name="Group 4" id="4"/>
          <p:cNvGrpSpPr/>
          <p:nvPr/>
        </p:nvGrpSpPr>
        <p:grpSpPr>
          <a:xfrm rot="0">
            <a:off x="633448" y="374453"/>
            <a:ext cx="16933642" cy="2814901"/>
            <a:chOff x="0" y="0"/>
            <a:chExt cx="4459889" cy="741373"/>
          </a:xfrm>
        </p:grpSpPr>
        <p:sp>
          <p:nvSpPr>
            <p:cNvPr name="Freeform 5" id="5"/>
            <p:cNvSpPr/>
            <p:nvPr/>
          </p:nvSpPr>
          <p:spPr>
            <a:xfrm flipH="false" flipV="false" rot="0">
              <a:off x="0" y="0"/>
              <a:ext cx="4459889" cy="741373"/>
            </a:xfrm>
            <a:custGeom>
              <a:avLst/>
              <a:gdLst/>
              <a:ahLst/>
              <a:cxnLst/>
              <a:rect r="r" b="b" t="t" l="l"/>
              <a:pathLst>
                <a:path h="741373" w="4459889">
                  <a:moveTo>
                    <a:pt x="0" y="0"/>
                  </a:moveTo>
                  <a:lnTo>
                    <a:pt x="4459889" y="0"/>
                  </a:lnTo>
                  <a:lnTo>
                    <a:pt x="4459889" y="741373"/>
                  </a:lnTo>
                  <a:lnTo>
                    <a:pt x="0" y="741373"/>
                  </a:lnTo>
                  <a:close/>
                </a:path>
              </a:pathLst>
            </a:custGeom>
            <a:solidFill>
              <a:srgbClr val="769EB7">
                <a:alpha val="89804"/>
              </a:srgbClr>
            </a:solidFill>
          </p:spPr>
        </p:sp>
        <p:sp>
          <p:nvSpPr>
            <p:cNvPr name="TextBox 6" id="6"/>
            <p:cNvSpPr txBox="true"/>
            <p:nvPr/>
          </p:nvSpPr>
          <p:spPr>
            <a:xfrm>
              <a:off x="0" y="-19050"/>
              <a:ext cx="4459889" cy="760423"/>
            </a:xfrm>
            <a:prstGeom prst="rect">
              <a:avLst/>
            </a:prstGeom>
          </p:spPr>
          <p:txBody>
            <a:bodyPr anchor="ctr" rtlCol="false" tIns="50800" lIns="50800" bIns="50800" rIns="50800"/>
            <a:lstStyle/>
            <a:p>
              <a:pPr algn="ctr">
                <a:lnSpc>
                  <a:spcPts val="2859"/>
                </a:lnSpc>
              </a:pPr>
            </a:p>
            <a:p>
              <a:pPr algn="ctr">
                <a:lnSpc>
                  <a:spcPts val="2859"/>
                </a:lnSpc>
              </a:pPr>
            </a:p>
          </p:txBody>
        </p:sp>
      </p:grpSp>
      <p:sp>
        <p:nvSpPr>
          <p:cNvPr name="Freeform 7" id="7"/>
          <p:cNvSpPr/>
          <p:nvPr/>
        </p:nvSpPr>
        <p:spPr>
          <a:xfrm flipH="false" flipV="false" rot="0">
            <a:off x="1812732" y="4052044"/>
            <a:ext cx="6371293" cy="5206256"/>
          </a:xfrm>
          <a:custGeom>
            <a:avLst/>
            <a:gdLst/>
            <a:ahLst/>
            <a:cxnLst/>
            <a:rect r="r" b="b" t="t" l="l"/>
            <a:pathLst>
              <a:path h="5206256" w="6371293">
                <a:moveTo>
                  <a:pt x="0" y="0"/>
                </a:moveTo>
                <a:lnTo>
                  <a:pt x="6371292" y="0"/>
                </a:lnTo>
                <a:lnTo>
                  <a:pt x="6371292" y="5206256"/>
                </a:lnTo>
                <a:lnTo>
                  <a:pt x="0" y="5206256"/>
                </a:lnTo>
                <a:lnTo>
                  <a:pt x="0" y="0"/>
                </a:lnTo>
                <a:close/>
              </a:path>
            </a:pathLst>
          </a:custGeom>
          <a:blipFill>
            <a:blip r:embed="rId4"/>
            <a:stretch>
              <a:fillRect l="0" t="0" r="0" b="0"/>
            </a:stretch>
          </a:blipFill>
        </p:spPr>
      </p:sp>
      <p:sp>
        <p:nvSpPr>
          <p:cNvPr name="TextBox 8" id="8"/>
          <p:cNvSpPr txBox="true"/>
          <p:nvPr/>
        </p:nvSpPr>
        <p:spPr>
          <a:xfrm rot="0">
            <a:off x="633448" y="519861"/>
            <a:ext cx="16933642" cy="1533486"/>
          </a:xfrm>
          <a:prstGeom prst="rect">
            <a:avLst/>
          </a:prstGeom>
        </p:spPr>
        <p:txBody>
          <a:bodyPr anchor="t" rtlCol="false" tIns="0" lIns="0" bIns="0" rIns="0">
            <a:spAutoFit/>
          </a:bodyPr>
          <a:lstStyle/>
          <a:p>
            <a:pPr algn="ctr" marL="0" indent="0" lvl="0">
              <a:lnSpc>
                <a:spcPts val="11502"/>
              </a:lnSpc>
              <a:spcBef>
                <a:spcPct val="0"/>
              </a:spcBef>
            </a:pPr>
            <a:r>
              <a:rPr lang="en-US" sz="8335" spc="500">
                <a:solidFill>
                  <a:srgbClr val="FFFFFF"/>
                </a:solidFill>
                <a:latin typeface="Codec Pro ExtraBold"/>
                <a:ea typeface="Codec Pro ExtraBold"/>
                <a:cs typeface="Codec Pro ExtraBold"/>
                <a:sym typeface="Codec Pro ExtraBold"/>
              </a:rPr>
              <a:t>DATA ANALYSIS</a:t>
            </a:r>
          </a:p>
        </p:txBody>
      </p:sp>
      <p:sp>
        <p:nvSpPr>
          <p:cNvPr name="TextBox 9" id="9"/>
          <p:cNvSpPr txBox="true"/>
          <p:nvPr/>
        </p:nvSpPr>
        <p:spPr>
          <a:xfrm rot="0">
            <a:off x="2480701" y="3683236"/>
            <a:ext cx="5035354" cy="368808"/>
          </a:xfrm>
          <a:prstGeom prst="rect">
            <a:avLst/>
          </a:prstGeom>
        </p:spPr>
        <p:txBody>
          <a:bodyPr anchor="t" rtlCol="false" tIns="0" lIns="0" bIns="0" rIns="0">
            <a:spAutoFit/>
          </a:bodyPr>
          <a:lstStyle/>
          <a:p>
            <a:pPr algn="l">
              <a:lnSpc>
                <a:spcPts val="3035"/>
              </a:lnSpc>
            </a:pPr>
            <a:r>
              <a:rPr lang="en-US" b="true" sz="2199" spc="215">
                <a:solidFill>
                  <a:srgbClr val="231F20"/>
                </a:solidFill>
                <a:latin typeface="Open Sauce Bold"/>
                <a:ea typeface="Open Sauce Bold"/>
                <a:cs typeface="Open Sauce Bold"/>
                <a:sym typeface="Open Sauce Bold"/>
              </a:rPr>
              <a:t>Fetal health class distribution</a:t>
            </a:r>
          </a:p>
        </p:txBody>
      </p:sp>
      <p:sp>
        <p:nvSpPr>
          <p:cNvPr name="TextBox 10" id="10"/>
          <p:cNvSpPr txBox="true"/>
          <p:nvPr/>
        </p:nvSpPr>
        <p:spPr>
          <a:xfrm rot="0">
            <a:off x="9100270" y="4574546"/>
            <a:ext cx="7265907" cy="4334510"/>
          </a:xfrm>
          <a:prstGeom prst="rect">
            <a:avLst/>
          </a:prstGeom>
        </p:spPr>
        <p:txBody>
          <a:bodyPr anchor="t" rtlCol="false" tIns="0" lIns="0" bIns="0" rIns="0">
            <a:spAutoFit/>
          </a:bodyPr>
          <a:lstStyle/>
          <a:p>
            <a:pPr algn="l">
              <a:lnSpc>
                <a:spcPts val="2859"/>
              </a:lnSpc>
            </a:pPr>
            <a:r>
              <a:rPr lang="en-US" sz="2199">
                <a:solidFill>
                  <a:srgbClr val="000000"/>
                </a:solidFill>
                <a:latin typeface="Open Sauce"/>
                <a:ea typeface="Open Sauce"/>
                <a:cs typeface="Open Sauce"/>
                <a:sym typeface="Open Sauce"/>
              </a:rPr>
              <a:t>The classes are quite </a:t>
            </a:r>
            <a:r>
              <a:rPr lang="en-US" sz="2199" b="true">
                <a:solidFill>
                  <a:srgbClr val="000000"/>
                </a:solidFill>
                <a:latin typeface="Open Sauce Bold"/>
                <a:ea typeface="Open Sauce Bold"/>
                <a:cs typeface="Open Sauce Bold"/>
                <a:sym typeface="Open Sauce Bold"/>
              </a:rPr>
              <a:t>unbalanced</a:t>
            </a:r>
            <a:r>
              <a:rPr lang="en-US" sz="2199">
                <a:solidFill>
                  <a:srgbClr val="000000"/>
                </a:solidFill>
                <a:latin typeface="Open Sauce"/>
                <a:ea typeface="Open Sauce"/>
                <a:cs typeface="Open Sauce"/>
                <a:sym typeface="Open Sauce"/>
              </a:rPr>
              <a:t>.</a:t>
            </a:r>
          </a:p>
          <a:p>
            <a:pPr algn="ctr">
              <a:lnSpc>
                <a:spcPts val="2859"/>
              </a:lnSpc>
            </a:pPr>
          </a:p>
          <a:p>
            <a:pPr algn="l" marL="474979" indent="-237490" lvl="1">
              <a:lnSpc>
                <a:spcPts val="2859"/>
              </a:lnSpc>
              <a:buFont typeface="Arial"/>
              <a:buChar char="•"/>
            </a:pPr>
            <a:r>
              <a:rPr lang="en-US" sz="2199">
                <a:solidFill>
                  <a:srgbClr val="000000"/>
                </a:solidFill>
                <a:latin typeface="Open Sauce"/>
                <a:ea typeface="Open Sauce"/>
                <a:cs typeface="Open Sauce"/>
                <a:sym typeface="Open Sauce"/>
              </a:rPr>
              <a:t>Approximately 78% of the dataset is populated by the </a:t>
            </a:r>
            <a:r>
              <a:rPr lang="en-US" sz="2199" i="true">
                <a:solidFill>
                  <a:srgbClr val="FFFFFF"/>
                </a:solidFill>
                <a:latin typeface="Open Sauce Italics"/>
                <a:ea typeface="Open Sauce Italics"/>
                <a:cs typeface="Open Sauce Italics"/>
                <a:sym typeface="Open Sauce Italics"/>
              </a:rPr>
              <a:t>'Normal'</a:t>
            </a:r>
            <a:r>
              <a:rPr lang="en-US" sz="2199">
                <a:solidFill>
                  <a:srgbClr val="000000"/>
                </a:solidFill>
                <a:latin typeface="Open Sauce"/>
                <a:ea typeface="Open Sauce"/>
                <a:cs typeface="Open Sauce"/>
                <a:sym typeface="Open Sauce"/>
              </a:rPr>
              <a:t> class.</a:t>
            </a:r>
          </a:p>
          <a:p>
            <a:pPr algn="l">
              <a:lnSpc>
                <a:spcPts val="2859"/>
              </a:lnSpc>
            </a:pPr>
          </a:p>
          <a:p>
            <a:pPr algn="l" marL="474979" indent="-237490" lvl="1">
              <a:lnSpc>
                <a:spcPts val="2859"/>
              </a:lnSpc>
              <a:buFont typeface="Arial"/>
              <a:buChar char="•"/>
            </a:pPr>
            <a:r>
              <a:rPr lang="en-US" sz="2199">
                <a:solidFill>
                  <a:srgbClr val="000000"/>
                </a:solidFill>
                <a:latin typeface="Open Sauce"/>
                <a:ea typeface="Open Sauce"/>
                <a:cs typeface="Open Sauce"/>
                <a:sym typeface="Open Sauce"/>
              </a:rPr>
              <a:t>The remaining part is populated for nearly two-thirds by the </a:t>
            </a:r>
            <a:r>
              <a:rPr lang="en-US" sz="2199" i="true">
                <a:solidFill>
                  <a:srgbClr val="FFFFFF"/>
                </a:solidFill>
                <a:latin typeface="Open Sauce Italics"/>
                <a:ea typeface="Open Sauce Italics"/>
                <a:cs typeface="Open Sauce Italics"/>
                <a:sym typeface="Open Sauce Italics"/>
              </a:rPr>
              <a:t>'Suspect'</a:t>
            </a:r>
            <a:r>
              <a:rPr lang="en-US" sz="2199">
                <a:solidFill>
                  <a:srgbClr val="000000"/>
                </a:solidFill>
                <a:latin typeface="Open Sauce"/>
                <a:ea typeface="Open Sauce"/>
                <a:cs typeface="Open Sauce"/>
                <a:sym typeface="Open Sauce"/>
              </a:rPr>
              <a:t> class, which makes up 14% of the dataset.</a:t>
            </a:r>
          </a:p>
          <a:p>
            <a:pPr algn="l">
              <a:lnSpc>
                <a:spcPts val="2859"/>
              </a:lnSpc>
            </a:pPr>
          </a:p>
          <a:p>
            <a:pPr algn="l" marL="474979" indent="-237490" lvl="1">
              <a:lnSpc>
                <a:spcPts val="2859"/>
              </a:lnSpc>
              <a:buFont typeface="Arial"/>
              <a:buChar char="•"/>
            </a:pPr>
            <a:r>
              <a:rPr lang="en-US" sz="2199">
                <a:solidFill>
                  <a:srgbClr val="000000"/>
                </a:solidFill>
                <a:latin typeface="Open Sauce"/>
                <a:ea typeface="Open Sauce"/>
                <a:cs typeface="Open Sauce"/>
                <a:sym typeface="Open Sauce"/>
              </a:rPr>
              <a:t>The </a:t>
            </a:r>
            <a:r>
              <a:rPr lang="en-US" sz="2199" i="true">
                <a:solidFill>
                  <a:srgbClr val="FFFFFF"/>
                </a:solidFill>
                <a:latin typeface="Open Sauce Italics"/>
                <a:ea typeface="Open Sauce Italics"/>
                <a:cs typeface="Open Sauce Italics"/>
                <a:sym typeface="Open Sauce Italics"/>
              </a:rPr>
              <a:t>'Pathological'</a:t>
            </a:r>
            <a:r>
              <a:rPr lang="en-US" sz="2199">
                <a:solidFill>
                  <a:srgbClr val="FFFFFF"/>
                </a:solidFill>
                <a:latin typeface="Open Sauce"/>
                <a:ea typeface="Open Sauce"/>
                <a:cs typeface="Open Sauce"/>
                <a:sym typeface="Open Sauce"/>
              </a:rPr>
              <a:t> </a:t>
            </a:r>
            <a:r>
              <a:rPr lang="en-US" sz="2199">
                <a:solidFill>
                  <a:srgbClr val="000000"/>
                </a:solidFill>
                <a:latin typeface="Open Sauce"/>
                <a:ea typeface="Open Sauce"/>
                <a:cs typeface="Open Sauce"/>
                <a:sym typeface="Open Sauce"/>
              </a:rPr>
              <a:t>class is a minority, its population is just over 1/10 of the 'Normal' class, around 8% of the total.</a:t>
            </a:r>
          </a:p>
        </p:txBody>
      </p:sp>
      <p:sp>
        <p:nvSpPr>
          <p:cNvPr name="TextBox 11" id="11"/>
          <p:cNvSpPr txBox="true"/>
          <p:nvPr/>
        </p:nvSpPr>
        <p:spPr>
          <a:xfrm rot="0">
            <a:off x="10101769" y="5657850"/>
            <a:ext cx="1100602" cy="353060"/>
          </a:xfrm>
          <a:prstGeom prst="rect">
            <a:avLst/>
          </a:prstGeom>
        </p:spPr>
        <p:txBody>
          <a:bodyPr anchor="t" rtlCol="false" tIns="0" lIns="0" bIns="0" rIns="0">
            <a:spAutoFit/>
          </a:bodyPr>
          <a:lstStyle/>
          <a:p>
            <a:pPr algn="l">
              <a:lnSpc>
                <a:spcPts val="2859"/>
              </a:lnSpc>
            </a:pPr>
            <a:r>
              <a:rPr lang="en-US" sz="2199" i="true">
                <a:solidFill>
                  <a:srgbClr val="000000"/>
                </a:solidFill>
                <a:latin typeface="Open Sauce Italics"/>
                <a:ea typeface="Open Sauce Italics"/>
                <a:cs typeface="Open Sauce Italics"/>
                <a:sym typeface="Open Sauce Italics"/>
              </a:rPr>
              <a:t>'Normal'</a:t>
            </a:r>
          </a:p>
        </p:txBody>
      </p:sp>
      <p:sp>
        <p:nvSpPr>
          <p:cNvPr name="TextBox 12" id="12"/>
          <p:cNvSpPr txBox="true"/>
          <p:nvPr/>
        </p:nvSpPr>
        <p:spPr>
          <a:xfrm rot="0">
            <a:off x="11377049" y="6753225"/>
            <a:ext cx="1233952" cy="353060"/>
          </a:xfrm>
          <a:prstGeom prst="rect">
            <a:avLst/>
          </a:prstGeom>
        </p:spPr>
        <p:txBody>
          <a:bodyPr anchor="t" rtlCol="false" tIns="0" lIns="0" bIns="0" rIns="0">
            <a:spAutoFit/>
          </a:bodyPr>
          <a:lstStyle/>
          <a:p>
            <a:pPr algn="l">
              <a:lnSpc>
                <a:spcPts val="2859"/>
              </a:lnSpc>
            </a:pPr>
            <a:r>
              <a:rPr lang="en-US" sz="2199" i="true">
                <a:solidFill>
                  <a:srgbClr val="000000"/>
                </a:solidFill>
                <a:latin typeface="Open Sauce Italics"/>
                <a:ea typeface="Open Sauce Italics"/>
                <a:cs typeface="Open Sauce Italics"/>
                <a:sym typeface="Open Sauce Italics"/>
              </a:rPr>
              <a:t>'Suspect'</a:t>
            </a:r>
          </a:p>
        </p:txBody>
      </p:sp>
      <p:sp>
        <p:nvSpPr>
          <p:cNvPr name="TextBox 13" id="13"/>
          <p:cNvSpPr txBox="true"/>
          <p:nvPr/>
        </p:nvSpPr>
        <p:spPr>
          <a:xfrm rot="0">
            <a:off x="10188573" y="7839075"/>
            <a:ext cx="1805452" cy="353060"/>
          </a:xfrm>
          <a:prstGeom prst="rect">
            <a:avLst/>
          </a:prstGeom>
        </p:spPr>
        <p:txBody>
          <a:bodyPr anchor="t" rtlCol="false" tIns="0" lIns="0" bIns="0" rIns="0">
            <a:spAutoFit/>
          </a:bodyPr>
          <a:lstStyle/>
          <a:p>
            <a:pPr algn="l">
              <a:lnSpc>
                <a:spcPts val="2859"/>
              </a:lnSpc>
            </a:pPr>
            <a:r>
              <a:rPr lang="en-US" sz="2199" i="true">
                <a:solidFill>
                  <a:srgbClr val="000000"/>
                </a:solidFill>
                <a:latin typeface="Open Sauce Italics"/>
                <a:ea typeface="Open Sauce Italics"/>
                <a:cs typeface="Open Sauce Italics"/>
                <a:sym typeface="Open Sauce Italics"/>
              </a:rPr>
              <a:t>'Pathological'</a:t>
            </a:r>
          </a:p>
        </p:txBody>
      </p:sp>
      <p:sp>
        <p:nvSpPr>
          <p:cNvPr name="TextBox 14" id="14"/>
          <p:cNvSpPr txBox="true"/>
          <p:nvPr/>
        </p:nvSpPr>
        <p:spPr>
          <a:xfrm rot="0">
            <a:off x="677179" y="1867771"/>
            <a:ext cx="16933642" cy="1101090"/>
          </a:xfrm>
          <a:prstGeom prst="rect">
            <a:avLst/>
          </a:prstGeom>
        </p:spPr>
        <p:txBody>
          <a:bodyPr anchor="t" rtlCol="false" tIns="0" lIns="0" bIns="0" rIns="0">
            <a:spAutoFit/>
          </a:bodyPr>
          <a:lstStyle/>
          <a:p>
            <a:pPr algn="ctr" marL="0" indent="0" lvl="0">
              <a:lnSpc>
                <a:spcPts val="8280"/>
              </a:lnSpc>
              <a:spcBef>
                <a:spcPct val="0"/>
              </a:spcBef>
            </a:pPr>
            <a:r>
              <a:rPr lang="en-US" sz="6000" spc="359">
                <a:solidFill>
                  <a:srgbClr val="FFFFFF"/>
                </a:solidFill>
                <a:latin typeface="Codec Pro ExtraBold"/>
                <a:ea typeface="Codec Pro ExtraBold"/>
                <a:cs typeface="Codec Pro ExtraBold"/>
                <a:sym typeface="Codec Pro ExtraBold"/>
              </a:rPr>
              <a:t>TARGET DISTRIBUTION</a:t>
            </a:r>
          </a:p>
        </p:txBody>
      </p:sp>
      <p:grpSp>
        <p:nvGrpSpPr>
          <p:cNvPr name="Group 15" id="15"/>
          <p:cNvGrpSpPr/>
          <p:nvPr/>
        </p:nvGrpSpPr>
        <p:grpSpPr>
          <a:xfrm rot="0">
            <a:off x="14480991" y="3189354"/>
            <a:ext cx="3086100" cy="738316"/>
            <a:chOff x="0" y="0"/>
            <a:chExt cx="812800" cy="194454"/>
          </a:xfrm>
        </p:grpSpPr>
        <p:sp>
          <p:nvSpPr>
            <p:cNvPr name="Freeform 16" id="16"/>
            <p:cNvSpPr/>
            <p:nvPr/>
          </p:nvSpPr>
          <p:spPr>
            <a:xfrm flipH="false" flipV="false" rot="0">
              <a:off x="0" y="0"/>
              <a:ext cx="812800" cy="194454"/>
            </a:xfrm>
            <a:custGeom>
              <a:avLst/>
              <a:gdLst/>
              <a:ahLst/>
              <a:cxnLst/>
              <a:rect r="r" b="b" t="t" l="l"/>
              <a:pathLst>
                <a:path h="194454" w="812800">
                  <a:moveTo>
                    <a:pt x="0" y="0"/>
                  </a:moveTo>
                  <a:lnTo>
                    <a:pt x="812800" y="0"/>
                  </a:lnTo>
                  <a:lnTo>
                    <a:pt x="812800" y="194454"/>
                  </a:lnTo>
                  <a:lnTo>
                    <a:pt x="0" y="194454"/>
                  </a:lnTo>
                  <a:close/>
                </a:path>
              </a:pathLst>
            </a:custGeom>
            <a:solidFill>
              <a:srgbClr val="FFFFFF"/>
            </a:solidFill>
          </p:spPr>
        </p:sp>
        <p:sp>
          <p:nvSpPr>
            <p:cNvPr name="TextBox 17" id="17"/>
            <p:cNvSpPr txBox="true"/>
            <p:nvPr/>
          </p:nvSpPr>
          <p:spPr>
            <a:xfrm>
              <a:off x="0" y="-19050"/>
              <a:ext cx="812800" cy="213504"/>
            </a:xfrm>
            <a:prstGeom prst="rect">
              <a:avLst/>
            </a:prstGeom>
          </p:spPr>
          <p:txBody>
            <a:bodyPr anchor="ctr" rtlCol="false" tIns="50800" lIns="50800" bIns="50800" rIns="50800"/>
            <a:lstStyle/>
            <a:p>
              <a:pPr algn="ctr">
                <a:lnSpc>
                  <a:spcPts val="2859"/>
                </a:lnSpc>
              </a:pPr>
            </a:p>
          </p:txBody>
        </p:sp>
      </p:grpSp>
      <p:grpSp>
        <p:nvGrpSpPr>
          <p:cNvPr name="Group 18" id="18"/>
          <p:cNvGrpSpPr/>
          <p:nvPr/>
        </p:nvGrpSpPr>
        <p:grpSpPr>
          <a:xfrm rot="5400000">
            <a:off x="16095123" y="1566433"/>
            <a:ext cx="3245843" cy="738316"/>
            <a:chOff x="0" y="0"/>
            <a:chExt cx="854872" cy="194454"/>
          </a:xfrm>
        </p:grpSpPr>
        <p:sp>
          <p:nvSpPr>
            <p:cNvPr name="Freeform 19" id="19"/>
            <p:cNvSpPr/>
            <p:nvPr/>
          </p:nvSpPr>
          <p:spPr>
            <a:xfrm flipH="false" flipV="false" rot="0">
              <a:off x="0" y="0"/>
              <a:ext cx="854872" cy="194454"/>
            </a:xfrm>
            <a:custGeom>
              <a:avLst/>
              <a:gdLst/>
              <a:ahLst/>
              <a:cxnLst/>
              <a:rect r="r" b="b" t="t" l="l"/>
              <a:pathLst>
                <a:path h="194454" w="854872">
                  <a:moveTo>
                    <a:pt x="0" y="0"/>
                  </a:moveTo>
                  <a:lnTo>
                    <a:pt x="854872" y="0"/>
                  </a:lnTo>
                  <a:lnTo>
                    <a:pt x="854872" y="194454"/>
                  </a:lnTo>
                  <a:lnTo>
                    <a:pt x="0" y="194454"/>
                  </a:lnTo>
                  <a:close/>
                </a:path>
              </a:pathLst>
            </a:custGeom>
            <a:solidFill>
              <a:srgbClr val="FFFFFF"/>
            </a:solidFill>
          </p:spPr>
        </p:sp>
        <p:sp>
          <p:nvSpPr>
            <p:cNvPr name="TextBox 20" id="20"/>
            <p:cNvSpPr txBox="true"/>
            <p:nvPr/>
          </p:nvSpPr>
          <p:spPr>
            <a:xfrm>
              <a:off x="0" y="-19050"/>
              <a:ext cx="854872" cy="213504"/>
            </a:xfrm>
            <a:prstGeom prst="rect">
              <a:avLst/>
            </a:prstGeom>
          </p:spPr>
          <p:txBody>
            <a:bodyPr anchor="ctr" rtlCol="false" tIns="50800" lIns="50800" bIns="50800" rIns="50800"/>
            <a:lstStyle/>
            <a:p>
              <a:pPr algn="ctr">
                <a:lnSpc>
                  <a:spcPts val="2859"/>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grpSp>
        <p:nvGrpSpPr>
          <p:cNvPr name="Group 2" id="2"/>
          <p:cNvGrpSpPr/>
          <p:nvPr/>
        </p:nvGrpSpPr>
        <p:grpSpPr>
          <a:xfrm rot="0">
            <a:off x="633448" y="374453"/>
            <a:ext cx="16933642" cy="2814901"/>
            <a:chOff x="0" y="0"/>
            <a:chExt cx="4459889" cy="741373"/>
          </a:xfrm>
        </p:grpSpPr>
        <p:sp>
          <p:nvSpPr>
            <p:cNvPr name="Freeform 3" id="3"/>
            <p:cNvSpPr/>
            <p:nvPr/>
          </p:nvSpPr>
          <p:spPr>
            <a:xfrm flipH="false" flipV="false" rot="0">
              <a:off x="0" y="0"/>
              <a:ext cx="4459889" cy="741373"/>
            </a:xfrm>
            <a:custGeom>
              <a:avLst/>
              <a:gdLst/>
              <a:ahLst/>
              <a:cxnLst/>
              <a:rect r="r" b="b" t="t" l="l"/>
              <a:pathLst>
                <a:path h="741373" w="4459889">
                  <a:moveTo>
                    <a:pt x="0" y="0"/>
                  </a:moveTo>
                  <a:lnTo>
                    <a:pt x="4459889" y="0"/>
                  </a:lnTo>
                  <a:lnTo>
                    <a:pt x="4459889" y="741373"/>
                  </a:lnTo>
                  <a:lnTo>
                    <a:pt x="0" y="741373"/>
                  </a:lnTo>
                  <a:close/>
                </a:path>
              </a:pathLst>
            </a:custGeom>
            <a:solidFill>
              <a:srgbClr val="769EB7">
                <a:alpha val="89804"/>
              </a:srgbClr>
            </a:solidFill>
          </p:spPr>
        </p:sp>
        <p:sp>
          <p:nvSpPr>
            <p:cNvPr name="TextBox 4" id="4"/>
            <p:cNvSpPr txBox="true"/>
            <p:nvPr/>
          </p:nvSpPr>
          <p:spPr>
            <a:xfrm>
              <a:off x="0" y="-19050"/>
              <a:ext cx="4459889" cy="760423"/>
            </a:xfrm>
            <a:prstGeom prst="rect">
              <a:avLst/>
            </a:prstGeom>
          </p:spPr>
          <p:txBody>
            <a:bodyPr anchor="ctr" rtlCol="false" tIns="50800" lIns="50800" bIns="50800" rIns="50800"/>
            <a:lstStyle/>
            <a:p>
              <a:pPr algn="ctr">
                <a:lnSpc>
                  <a:spcPts val="2859"/>
                </a:lnSpc>
              </a:pPr>
            </a:p>
            <a:p>
              <a:pPr algn="ctr">
                <a:lnSpc>
                  <a:spcPts val="2859"/>
                </a:lnSpc>
              </a:pPr>
            </a:p>
          </p:txBody>
        </p:sp>
      </p:grpSp>
      <p:sp>
        <p:nvSpPr>
          <p:cNvPr name="Freeform 5" id="5"/>
          <p:cNvSpPr/>
          <p:nvPr/>
        </p:nvSpPr>
        <p:spPr>
          <a:xfrm flipH="false" flipV="false" rot="0">
            <a:off x="13056131" y="786561"/>
            <a:ext cx="3437370" cy="9224943"/>
          </a:xfrm>
          <a:custGeom>
            <a:avLst/>
            <a:gdLst/>
            <a:ahLst/>
            <a:cxnLst/>
            <a:rect r="r" b="b" t="t" l="l"/>
            <a:pathLst>
              <a:path h="9224943" w="3437370">
                <a:moveTo>
                  <a:pt x="0" y="0"/>
                </a:moveTo>
                <a:lnTo>
                  <a:pt x="3437370" y="0"/>
                </a:lnTo>
                <a:lnTo>
                  <a:pt x="3437370" y="9224943"/>
                </a:lnTo>
                <a:lnTo>
                  <a:pt x="0" y="9224943"/>
                </a:lnTo>
                <a:lnTo>
                  <a:pt x="0" y="0"/>
                </a:lnTo>
                <a:close/>
              </a:path>
            </a:pathLst>
          </a:custGeom>
          <a:blipFill>
            <a:blip r:embed="rId2"/>
            <a:stretch>
              <a:fillRect l="0" t="0" r="0" b="0"/>
            </a:stretch>
          </a:blipFill>
        </p:spPr>
      </p:sp>
      <p:sp>
        <p:nvSpPr>
          <p:cNvPr name="TextBox 6" id="6"/>
          <p:cNvSpPr txBox="true"/>
          <p:nvPr/>
        </p:nvSpPr>
        <p:spPr>
          <a:xfrm rot="0">
            <a:off x="1490413" y="1867771"/>
            <a:ext cx="16120408" cy="1101090"/>
          </a:xfrm>
          <a:prstGeom prst="rect">
            <a:avLst/>
          </a:prstGeom>
        </p:spPr>
        <p:txBody>
          <a:bodyPr anchor="t" rtlCol="false" tIns="0" lIns="0" bIns="0" rIns="0">
            <a:spAutoFit/>
          </a:bodyPr>
          <a:lstStyle/>
          <a:p>
            <a:pPr algn="l" marL="0" indent="0" lvl="0">
              <a:lnSpc>
                <a:spcPts val="8280"/>
              </a:lnSpc>
              <a:spcBef>
                <a:spcPct val="0"/>
              </a:spcBef>
            </a:pPr>
            <a:r>
              <a:rPr lang="en-US" sz="6000" spc="359">
                <a:solidFill>
                  <a:srgbClr val="FFFFFF"/>
                </a:solidFill>
                <a:latin typeface="Codec Pro ExtraBold"/>
                <a:ea typeface="Codec Pro ExtraBold"/>
                <a:cs typeface="Codec Pro ExtraBold"/>
                <a:sym typeface="Codec Pro ExtraBold"/>
              </a:rPr>
              <a:t>CORRELATIONS</a:t>
            </a:r>
          </a:p>
        </p:txBody>
      </p:sp>
      <p:sp>
        <p:nvSpPr>
          <p:cNvPr name="Freeform 7" id="7"/>
          <p:cNvSpPr/>
          <p:nvPr/>
        </p:nvSpPr>
        <p:spPr>
          <a:xfrm flipH="false" flipV="false" rot="0">
            <a:off x="12620517" y="1314450"/>
            <a:ext cx="871228" cy="380705"/>
          </a:xfrm>
          <a:custGeom>
            <a:avLst/>
            <a:gdLst/>
            <a:ahLst/>
            <a:cxnLst/>
            <a:rect r="r" b="b" t="t" l="l"/>
            <a:pathLst>
              <a:path h="380705" w="871228">
                <a:moveTo>
                  <a:pt x="0" y="0"/>
                </a:moveTo>
                <a:lnTo>
                  <a:pt x="871228" y="0"/>
                </a:lnTo>
                <a:lnTo>
                  <a:pt x="871228" y="380705"/>
                </a:lnTo>
                <a:lnTo>
                  <a:pt x="0" y="38070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8" id="8"/>
          <p:cNvSpPr txBox="true"/>
          <p:nvPr/>
        </p:nvSpPr>
        <p:spPr>
          <a:xfrm rot="0">
            <a:off x="1490413" y="519861"/>
            <a:ext cx="11447527" cy="1533486"/>
          </a:xfrm>
          <a:prstGeom prst="rect">
            <a:avLst/>
          </a:prstGeom>
        </p:spPr>
        <p:txBody>
          <a:bodyPr anchor="t" rtlCol="false" tIns="0" lIns="0" bIns="0" rIns="0">
            <a:spAutoFit/>
          </a:bodyPr>
          <a:lstStyle/>
          <a:p>
            <a:pPr algn="l" marL="0" indent="0" lvl="0">
              <a:lnSpc>
                <a:spcPts val="11502"/>
              </a:lnSpc>
              <a:spcBef>
                <a:spcPct val="0"/>
              </a:spcBef>
            </a:pPr>
            <a:r>
              <a:rPr lang="en-US" sz="8335" spc="500">
                <a:solidFill>
                  <a:srgbClr val="FFFFFF"/>
                </a:solidFill>
                <a:latin typeface="Codec Pro ExtraBold"/>
                <a:ea typeface="Codec Pro ExtraBold"/>
                <a:cs typeface="Codec Pro ExtraBold"/>
                <a:sym typeface="Codec Pro ExtraBold"/>
              </a:rPr>
              <a:t>DATA ANALYSIS</a:t>
            </a:r>
          </a:p>
        </p:txBody>
      </p:sp>
      <p:sp>
        <p:nvSpPr>
          <p:cNvPr name="Freeform 9" id="9"/>
          <p:cNvSpPr/>
          <p:nvPr/>
        </p:nvSpPr>
        <p:spPr>
          <a:xfrm flipH="false" flipV="false" rot="0">
            <a:off x="12324087" y="3362325"/>
            <a:ext cx="871228" cy="380705"/>
          </a:xfrm>
          <a:custGeom>
            <a:avLst/>
            <a:gdLst/>
            <a:ahLst/>
            <a:cxnLst/>
            <a:rect r="r" b="b" t="t" l="l"/>
            <a:pathLst>
              <a:path h="380705" w="871228">
                <a:moveTo>
                  <a:pt x="0" y="0"/>
                </a:moveTo>
                <a:lnTo>
                  <a:pt x="871229" y="0"/>
                </a:lnTo>
                <a:lnTo>
                  <a:pt x="871229" y="380705"/>
                </a:lnTo>
                <a:lnTo>
                  <a:pt x="0" y="38070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12324087" y="3784957"/>
            <a:ext cx="871228" cy="380705"/>
          </a:xfrm>
          <a:custGeom>
            <a:avLst/>
            <a:gdLst/>
            <a:ahLst/>
            <a:cxnLst/>
            <a:rect r="r" b="b" t="t" l="l"/>
            <a:pathLst>
              <a:path h="380705" w="871228">
                <a:moveTo>
                  <a:pt x="0" y="0"/>
                </a:moveTo>
                <a:lnTo>
                  <a:pt x="871229" y="0"/>
                </a:lnTo>
                <a:lnTo>
                  <a:pt x="871229" y="380705"/>
                </a:lnTo>
                <a:lnTo>
                  <a:pt x="0" y="38070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12324087" y="4610100"/>
            <a:ext cx="871228" cy="380705"/>
          </a:xfrm>
          <a:custGeom>
            <a:avLst/>
            <a:gdLst/>
            <a:ahLst/>
            <a:cxnLst/>
            <a:rect r="r" b="b" t="t" l="l"/>
            <a:pathLst>
              <a:path h="380705" w="871228">
                <a:moveTo>
                  <a:pt x="0" y="0"/>
                </a:moveTo>
                <a:lnTo>
                  <a:pt x="871229" y="0"/>
                </a:lnTo>
                <a:lnTo>
                  <a:pt x="871229" y="380705"/>
                </a:lnTo>
                <a:lnTo>
                  <a:pt x="0" y="38070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2" id="12"/>
          <p:cNvSpPr txBox="true"/>
          <p:nvPr/>
        </p:nvSpPr>
        <p:spPr>
          <a:xfrm rot="0">
            <a:off x="2165046" y="3704930"/>
            <a:ext cx="9148018" cy="368808"/>
          </a:xfrm>
          <a:prstGeom prst="rect">
            <a:avLst/>
          </a:prstGeom>
        </p:spPr>
        <p:txBody>
          <a:bodyPr anchor="t" rtlCol="false" tIns="0" lIns="0" bIns="0" rIns="0">
            <a:spAutoFit/>
          </a:bodyPr>
          <a:lstStyle/>
          <a:p>
            <a:pPr algn="l">
              <a:lnSpc>
                <a:spcPts val="3035"/>
              </a:lnSpc>
            </a:pPr>
            <a:r>
              <a:rPr lang="en-US" b="true" sz="2199" spc="215">
                <a:solidFill>
                  <a:srgbClr val="231F20"/>
                </a:solidFill>
                <a:latin typeface="Open Sauce Bold"/>
                <a:ea typeface="Open Sauce Bold"/>
                <a:cs typeface="Open Sauce Bold"/>
                <a:sym typeface="Open Sauce Bold"/>
              </a:rPr>
              <a:t>Correlations between </a:t>
            </a:r>
            <a:r>
              <a:rPr lang="en-US" b="true" sz="2199" i="true" spc="215">
                <a:solidFill>
                  <a:srgbClr val="231F20"/>
                </a:solidFill>
                <a:latin typeface="Open Sauce Bold Italics"/>
                <a:ea typeface="Open Sauce Bold Italics"/>
                <a:cs typeface="Open Sauce Bold Italics"/>
                <a:sym typeface="Open Sauce Bold Italics"/>
              </a:rPr>
              <a:t>‘fetal_health’</a:t>
            </a:r>
            <a:r>
              <a:rPr lang="en-US" b="true" sz="2199" spc="215">
                <a:solidFill>
                  <a:srgbClr val="231F20"/>
                </a:solidFill>
                <a:latin typeface="Open Sauce Bold"/>
                <a:ea typeface="Open Sauce Bold"/>
                <a:cs typeface="Open Sauce Bold"/>
                <a:sym typeface="Open Sauce Bold"/>
              </a:rPr>
              <a:t> and other features.</a:t>
            </a:r>
          </a:p>
        </p:txBody>
      </p:sp>
      <p:sp>
        <p:nvSpPr>
          <p:cNvPr name="TextBox 13" id="13"/>
          <p:cNvSpPr txBox="true"/>
          <p:nvPr/>
        </p:nvSpPr>
        <p:spPr>
          <a:xfrm rot="0">
            <a:off x="2165046" y="4494914"/>
            <a:ext cx="9148018" cy="4696460"/>
          </a:xfrm>
          <a:prstGeom prst="rect">
            <a:avLst/>
          </a:prstGeom>
        </p:spPr>
        <p:txBody>
          <a:bodyPr anchor="t" rtlCol="false" tIns="0" lIns="0" bIns="0" rIns="0">
            <a:spAutoFit/>
          </a:bodyPr>
          <a:lstStyle/>
          <a:p>
            <a:pPr algn="l">
              <a:lnSpc>
                <a:spcPts val="2859"/>
              </a:lnSpc>
            </a:pPr>
            <a:r>
              <a:rPr lang="en-US" sz="2199">
                <a:solidFill>
                  <a:srgbClr val="000000"/>
                </a:solidFill>
                <a:latin typeface="Open Sauce"/>
                <a:ea typeface="Open Sauce"/>
                <a:cs typeface="Open Sauce"/>
                <a:sym typeface="Open Sauce"/>
              </a:rPr>
              <a:t>There are no particularly strong correlations, but it’s still worth to analyze in more detail the </a:t>
            </a:r>
            <a:r>
              <a:rPr lang="en-US" sz="2199" b="true">
                <a:solidFill>
                  <a:srgbClr val="000000"/>
                </a:solidFill>
                <a:latin typeface="Open Sauce Bold"/>
                <a:ea typeface="Open Sauce Bold"/>
                <a:cs typeface="Open Sauce Bold"/>
                <a:sym typeface="Open Sauce Bold"/>
              </a:rPr>
              <a:t>most correlated features</a:t>
            </a:r>
            <a:r>
              <a:rPr lang="en-US" sz="2199">
                <a:solidFill>
                  <a:srgbClr val="000000"/>
                </a:solidFill>
                <a:latin typeface="Open Sauce"/>
                <a:ea typeface="Open Sauce"/>
                <a:cs typeface="Open Sauce"/>
                <a:sym typeface="Open Sauce"/>
              </a:rPr>
              <a:t>.</a:t>
            </a:r>
          </a:p>
          <a:p>
            <a:pPr algn="l">
              <a:lnSpc>
                <a:spcPts val="2859"/>
              </a:lnSpc>
            </a:pPr>
          </a:p>
          <a:p>
            <a:pPr algn="l" marL="474979" indent="-237490" lvl="1">
              <a:lnSpc>
                <a:spcPts val="2859"/>
              </a:lnSpc>
              <a:buFont typeface="Arial"/>
              <a:buChar char="•"/>
            </a:pPr>
            <a:r>
              <a:rPr lang="en-US" sz="2199" i="true">
                <a:solidFill>
                  <a:srgbClr val="000000"/>
                </a:solidFill>
                <a:latin typeface="Open Sauce Italics"/>
                <a:ea typeface="Open Sauce Italics"/>
                <a:cs typeface="Open Sauce Italics"/>
                <a:sym typeface="Open Sauce Italics"/>
              </a:rPr>
              <a:t>‘accel_rate’</a:t>
            </a:r>
            <a:r>
              <a:rPr lang="en-US" sz="2199">
                <a:solidFill>
                  <a:srgbClr val="000000"/>
                </a:solidFill>
                <a:latin typeface="Open Sauce"/>
                <a:ea typeface="Open Sauce"/>
                <a:cs typeface="Open Sauce"/>
                <a:sym typeface="Open Sauce"/>
              </a:rPr>
              <a:t>: number of heaertbeat accelerations per second.</a:t>
            </a:r>
          </a:p>
          <a:p>
            <a:pPr algn="l">
              <a:lnSpc>
                <a:spcPts val="2859"/>
              </a:lnSpc>
            </a:pPr>
          </a:p>
          <a:p>
            <a:pPr algn="l" marL="474979" indent="-237490" lvl="1">
              <a:lnSpc>
                <a:spcPts val="2859"/>
              </a:lnSpc>
              <a:buFont typeface="Arial"/>
              <a:buChar char="•"/>
            </a:pPr>
            <a:r>
              <a:rPr lang="en-US" sz="2199" i="true">
                <a:solidFill>
                  <a:srgbClr val="000000"/>
                </a:solidFill>
                <a:latin typeface="Open Sauce Italics"/>
                <a:ea typeface="Open Sauce Italics"/>
                <a:cs typeface="Open Sauce Italics"/>
                <a:sym typeface="Open Sauce Italics"/>
              </a:rPr>
              <a:t>‘prol_dec_rate’</a:t>
            </a:r>
            <a:r>
              <a:rPr lang="en-US" sz="2199">
                <a:solidFill>
                  <a:srgbClr val="000000"/>
                </a:solidFill>
                <a:latin typeface="Open Sauce"/>
                <a:ea typeface="Open Sauce"/>
                <a:cs typeface="Open Sauce"/>
                <a:sym typeface="Open Sauce"/>
              </a:rPr>
              <a:t>: number of prolonged heartbeat decelerations per second.</a:t>
            </a:r>
          </a:p>
          <a:p>
            <a:pPr algn="l">
              <a:lnSpc>
                <a:spcPts val="2859"/>
              </a:lnSpc>
            </a:pPr>
          </a:p>
          <a:p>
            <a:pPr algn="l" marL="474979" indent="-237490" lvl="1">
              <a:lnSpc>
                <a:spcPts val="2859"/>
              </a:lnSpc>
              <a:buFont typeface="Arial"/>
              <a:buChar char="•"/>
            </a:pPr>
            <a:r>
              <a:rPr lang="en-US" sz="2199" i="true">
                <a:solidFill>
                  <a:srgbClr val="000000"/>
                </a:solidFill>
                <a:latin typeface="Open Sauce Italics"/>
                <a:ea typeface="Open Sauce Italics"/>
                <a:cs typeface="Open Sauce Italics"/>
                <a:sym typeface="Open Sauce Italics"/>
              </a:rPr>
              <a:t>short_var_perc’</a:t>
            </a:r>
            <a:r>
              <a:rPr lang="en-US" sz="2199">
                <a:solidFill>
                  <a:srgbClr val="000000"/>
                </a:solidFill>
                <a:latin typeface="Open Sauce"/>
                <a:ea typeface="Open Sauce"/>
                <a:cs typeface="Open Sauce"/>
                <a:sym typeface="Open Sauce"/>
              </a:rPr>
              <a:t>: percentage of time with abnormal short-term heart rate variability.</a:t>
            </a:r>
          </a:p>
          <a:p>
            <a:pPr algn="l">
              <a:lnSpc>
                <a:spcPts val="2859"/>
              </a:lnSpc>
            </a:pPr>
          </a:p>
          <a:p>
            <a:pPr algn="l" marL="474979" indent="-237490" lvl="1">
              <a:lnSpc>
                <a:spcPts val="2859"/>
              </a:lnSpc>
              <a:buFont typeface="Arial"/>
              <a:buChar char="•"/>
            </a:pPr>
            <a:r>
              <a:rPr lang="en-US" sz="2199" i="true">
                <a:solidFill>
                  <a:srgbClr val="000000"/>
                </a:solidFill>
                <a:latin typeface="Open Sauce Italics"/>
                <a:ea typeface="Open Sauce Italics"/>
                <a:cs typeface="Open Sauce Italics"/>
                <a:sym typeface="Open Sauce Italics"/>
              </a:rPr>
              <a:t>‘long_var_perc’</a:t>
            </a:r>
            <a:r>
              <a:rPr lang="en-US" sz="2199">
                <a:solidFill>
                  <a:srgbClr val="000000"/>
                </a:solidFill>
                <a:latin typeface="Open Sauce"/>
                <a:ea typeface="Open Sauce"/>
                <a:cs typeface="Open Sauce"/>
                <a:sym typeface="Open Sauce"/>
              </a:rPr>
              <a:t>: percentage of time with abnormal long-term heart rate variability.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grpSp>
        <p:nvGrpSpPr>
          <p:cNvPr name="Group 2" id="2"/>
          <p:cNvGrpSpPr/>
          <p:nvPr/>
        </p:nvGrpSpPr>
        <p:grpSpPr>
          <a:xfrm rot="0">
            <a:off x="633448" y="374453"/>
            <a:ext cx="16933642" cy="2814901"/>
            <a:chOff x="0" y="0"/>
            <a:chExt cx="4459889" cy="741373"/>
          </a:xfrm>
        </p:grpSpPr>
        <p:sp>
          <p:nvSpPr>
            <p:cNvPr name="Freeform 3" id="3"/>
            <p:cNvSpPr/>
            <p:nvPr/>
          </p:nvSpPr>
          <p:spPr>
            <a:xfrm flipH="false" flipV="false" rot="0">
              <a:off x="0" y="0"/>
              <a:ext cx="4459889" cy="741373"/>
            </a:xfrm>
            <a:custGeom>
              <a:avLst/>
              <a:gdLst/>
              <a:ahLst/>
              <a:cxnLst/>
              <a:rect r="r" b="b" t="t" l="l"/>
              <a:pathLst>
                <a:path h="741373" w="4459889">
                  <a:moveTo>
                    <a:pt x="0" y="0"/>
                  </a:moveTo>
                  <a:lnTo>
                    <a:pt x="4459889" y="0"/>
                  </a:lnTo>
                  <a:lnTo>
                    <a:pt x="4459889" y="741373"/>
                  </a:lnTo>
                  <a:lnTo>
                    <a:pt x="0" y="741373"/>
                  </a:lnTo>
                  <a:close/>
                </a:path>
              </a:pathLst>
            </a:custGeom>
            <a:solidFill>
              <a:srgbClr val="769EB7">
                <a:alpha val="89804"/>
              </a:srgbClr>
            </a:solidFill>
          </p:spPr>
        </p:sp>
        <p:sp>
          <p:nvSpPr>
            <p:cNvPr name="TextBox 4" id="4"/>
            <p:cNvSpPr txBox="true"/>
            <p:nvPr/>
          </p:nvSpPr>
          <p:spPr>
            <a:xfrm>
              <a:off x="0" y="-19050"/>
              <a:ext cx="4459889" cy="760423"/>
            </a:xfrm>
            <a:prstGeom prst="rect">
              <a:avLst/>
            </a:prstGeom>
          </p:spPr>
          <p:txBody>
            <a:bodyPr anchor="ctr" rtlCol="false" tIns="50800" lIns="50800" bIns="50800" rIns="50800"/>
            <a:lstStyle/>
            <a:p>
              <a:pPr algn="ctr">
                <a:lnSpc>
                  <a:spcPts val="2859"/>
                </a:lnSpc>
              </a:pPr>
            </a:p>
            <a:p>
              <a:pPr algn="ctr">
                <a:lnSpc>
                  <a:spcPts val="2859"/>
                </a:lnSpc>
              </a:pPr>
            </a:p>
          </p:txBody>
        </p:sp>
      </p:grpSp>
      <p:sp>
        <p:nvSpPr>
          <p:cNvPr name="TextBox 5" id="5"/>
          <p:cNvSpPr txBox="true"/>
          <p:nvPr/>
        </p:nvSpPr>
        <p:spPr>
          <a:xfrm rot="0">
            <a:off x="1490413" y="1867771"/>
            <a:ext cx="16120408" cy="1101090"/>
          </a:xfrm>
          <a:prstGeom prst="rect">
            <a:avLst/>
          </a:prstGeom>
        </p:spPr>
        <p:txBody>
          <a:bodyPr anchor="t" rtlCol="false" tIns="0" lIns="0" bIns="0" rIns="0">
            <a:spAutoFit/>
          </a:bodyPr>
          <a:lstStyle/>
          <a:p>
            <a:pPr algn="l" marL="0" indent="0" lvl="0">
              <a:lnSpc>
                <a:spcPts val="8280"/>
              </a:lnSpc>
              <a:spcBef>
                <a:spcPct val="0"/>
              </a:spcBef>
            </a:pPr>
            <a:r>
              <a:rPr lang="en-US" sz="6000" spc="359">
                <a:solidFill>
                  <a:srgbClr val="FFFFFF"/>
                </a:solidFill>
                <a:latin typeface="Codec Pro ExtraBold"/>
                <a:ea typeface="Codec Pro ExtraBold"/>
                <a:cs typeface="Codec Pro ExtraBold"/>
                <a:sym typeface="Codec Pro ExtraBold"/>
              </a:rPr>
              <a:t>FEATURE DISTRIBUTION</a:t>
            </a:r>
          </a:p>
        </p:txBody>
      </p:sp>
      <p:sp>
        <p:nvSpPr>
          <p:cNvPr name="TextBox 6" id="6"/>
          <p:cNvSpPr txBox="true"/>
          <p:nvPr/>
        </p:nvSpPr>
        <p:spPr>
          <a:xfrm rot="0">
            <a:off x="1490413" y="519861"/>
            <a:ext cx="11447527" cy="1533486"/>
          </a:xfrm>
          <a:prstGeom prst="rect">
            <a:avLst/>
          </a:prstGeom>
        </p:spPr>
        <p:txBody>
          <a:bodyPr anchor="t" rtlCol="false" tIns="0" lIns="0" bIns="0" rIns="0">
            <a:spAutoFit/>
          </a:bodyPr>
          <a:lstStyle/>
          <a:p>
            <a:pPr algn="l" marL="0" indent="0" lvl="0">
              <a:lnSpc>
                <a:spcPts val="11502"/>
              </a:lnSpc>
              <a:spcBef>
                <a:spcPct val="0"/>
              </a:spcBef>
            </a:pPr>
            <a:r>
              <a:rPr lang="en-US" sz="8335" spc="500">
                <a:solidFill>
                  <a:srgbClr val="FFFFFF"/>
                </a:solidFill>
                <a:latin typeface="Codec Pro ExtraBold"/>
                <a:ea typeface="Codec Pro ExtraBold"/>
                <a:cs typeface="Codec Pro ExtraBold"/>
                <a:sym typeface="Codec Pro ExtraBold"/>
              </a:rPr>
              <a:t>DATA ANALYSIS</a:t>
            </a:r>
          </a:p>
        </p:txBody>
      </p:sp>
      <p:sp>
        <p:nvSpPr>
          <p:cNvPr name="Freeform 7" id="7"/>
          <p:cNvSpPr/>
          <p:nvPr/>
        </p:nvSpPr>
        <p:spPr>
          <a:xfrm flipH="false" flipV="false" rot="0">
            <a:off x="11451297" y="786561"/>
            <a:ext cx="5808003" cy="8684865"/>
          </a:xfrm>
          <a:custGeom>
            <a:avLst/>
            <a:gdLst/>
            <a:ahLst/>
            <a:cxnLst/>
            <a:rect r="r" b="b" t="t" l="l"/>
            <a:pathLst>
              <a:path h="8684865" w="5808003">
                <a:moveTo>
                  <a:pt x="0" y="0"/>
                </a:moveTo>
                <a:lnTo>
                  <a:pt x="5808003" y="0"/>
                </a:lnTo>
                <a:lnTo>
                  <a:pt x="5808003" y="8684865"/>
                </a:lnTo>
                <a:lnTo>
                  <a:pt x="0" y="8684865"/>
                </a:lnTo>
                <a:lnTo>
                  <a:pt x="0" y="0"/>
                </a:lnTo>
                <a:close/>
              </a:path>
            </a:pathLst>
          </a:custGeom>
          <a:blipFill>
            <a:blip r:embed="rId2"/>
            <a:stretch>
              <a:fillRect l="0" t="0" r="0" b="0"/>
            </a:stretch>
          </a:blipFill>
        </p:spPr>
      </p:sp>
      <p:sp>
        <p:nvSpPr>
          <p:cNvPr name="TextBox 8" id="8"/>
          <p:cNvSpPr txBox="true"/>
          <p:nvPr/>
        </p:nvSpPr>
        <p:spPr>
          <a:xfrm rot="0">
            <a:off x="1490413" y="3680689"/>
            <a:ext cx="9037141" cy="368808"/>
          </a:xfrm>
          <a:prstGeom prst="rect">
            <a:avLst/>
          </a:prstGeom>
        </p:spPr>
        <p:txBody>
          <a:bodyPr anchor="t" rtlCol="false" tIns="0" lIns="0" bIns="0" rIns="0">
            <a:spAutoFit/>
          </a:bodyPr>
          <a:lstStyle/>
          <a:p>
            <a:pPr algn="l">
              <a:lnSpc>
                <a:spcPts val="3035"/>
              </a:lnSpc>
            </a:pPr>
            <a:r>
              <a:rPr lang="en-US" b="true" sz="2199" spc="215">
                <a:solidFill>
                  <a:srgbClr val="231F20"/>
                </a:solidFill>
                <a:latin typeface="Open Sauce Bold"/>
                <a:ea typeface="Open Sauce Bold"/>
                <a:cs typeface="Open Sauce Bold"/>
                <a:sym typeface="Open Sauce Bold"/>
              </a:rPr>
              <a:t>Boxplots of the distribution for the selected features. </a:t>
            </a:r>
          </a:p>
        </p:txBody>
      </p:sp>
      <p:sp>
        <p:nvSpPr>
          <p:cNvPr name="TextBox 9" id="9"/>
          <p:cNvSpPr txBox="true"/>
          <p:nvPr/>
        </p:nvSpPr>
        <p:spPr>
          <a:xfrm rot="0">
            <a:off x="1490413" y="4782922"/>
            <a:ext cx="9037141" cy="3610610"/>
          </a:xfrm>
          <a:prstGeom prst="rect">
            <a:avLst/>
          </a:prstGeom>
        </p:spPr>
        <p:txBody>
          <a:bodyPr anchor="t" rtlCol="false" tIns="0" lIns="0" bIns="0" rIns="0">
            <a:spAutoFit/>
          </a:bodyPr>
          <a:lstStyle/>
          <a:p>
            <a:pPr algn="l" marL="474979" indent="-237490" lvl="1">
              <a:lnSpc>
                <a:spcPts val="2859"/>
              </a:lnSpc>
              <a:buFont typeface="Arial"/>
              <a:buChar char="•"/>
            </a:pPr>
            <a:r>
              <a:rPr lang="en-US" sz="2199">
                <a:solidFill>
                  <a:srgbClr val="000000"/>
                </a:solidFill>
                <a:latin typeface="Open Sauce"/>
                <a:ea typeface="Open Sauce"/>
                <a:cs typeface="Open Sauce"/>
                <a:sym typeface="Open Sauce"/>
              </a:rPr>
              <a:t>The distribution of accelerations per second for the suspected and pathological cases is very 'compressed' around 0.</a:t>
            </a:r>
          </a:p>
          <a:p>
            <a:pPr algn="l">
              <a:lnSpc>
                <a:spcPts val="2859"/>
              </a:lnSpc>
            </a:pPr>
          </a:p>
          <a:p>
            <a:pPr algn="l" marL="474979" indent="-237490" lvl="1">
              <a:lnSpc>
                <a:spcPts val="2859"/>
              </a:lnSpc>
              <a:buFont typeface="Arial"/>
              <a:buChar char="•"/>
            </a:pPr>
            <a:r>
              <a:rPr lang="en-US" sz="2199">
                <a:solidFill>
                  <a:srgbClr val="000000"/>
                </a:solidFill>
                <a:latin typeface="Open Sauce"/>
                <a:ea typeface="Open Sauce"/>
                <a:cs typeface="Open Sauce"/>
                <a:sym typeface="Open Sauce"/>
              </a:rPr>
              <a:t>Pathological cases show greater variability in the rate of prolonged decelerations.</a:t>
            </a:r>
          </a:p>
          <a:p>
            <a:pPr algn="l">
              <a:lnSpc>
                <a:spcPts val="2859"/>
              </a:lnSpc>
            </a:pPr>
          </a:p>
          <a:p>
            <a:pPr algn="l" marL="474979" indent="-237490" lvl="1">
              <a:lnSpc>
                <a:spcPts val="2859"/>
              </a:lnSpc>
              <a:buFont typeface="Arial"/>
              <a:buChar char="•"/>
            </a:pPr>
            <a:r>
              <a:rPr lang="en-US" sz="2199">
                <a:solidFill>
                  <a:srgbClr val="000000"/>
                </a:solidFill>
                <a:latin typeface="Open Sauce"/>
                <a:ea typeface="Open Sauce"/>
                <a:cs typeface="Open Sauce"/>
                <a:sym typeface="Open Sauce"/>
              </a:rPr>
              <a:t>The two percentages of time with short-term and long-term variability increase on average in a quite distinguishable way when moving from the 'Normal' class to the other ones, consistently with what is described by the correlation.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4368456" y="167776"/>
            <a:ext cx="3622345" cy="3622345"/>
          </a:xfrm>
          <a:custGeom>
            <a:avLst/>
            <a:gdLst/>
            <a:ahLst/>
            <a:cxnLst/>
            <a:rect r="r" b="b" t="t" l="l"/>
            <a:pathLst>
              <a:path h="3622345" w="3622345">
                <a:moveTo>
                  <a:pt x="0" y="0"/>
                </a:moveTo>
                <a:lnTo>
                  <a:pt x="3622345" y="0"/>
                </a:lnTo>
                <a:lnTo>
                  <a:pt x="3622345" y="3622345"/>
                </a:lnTo>
                <a:lnTo>
                  <a:pt x="0" y="3622345"/>
                </a:lnTo>
                <a:lnTo>
                  <a:pt x="0" y="0"/>
                </a:lnTo>
                <a:close/>
              </a:path>
            </a:pathLst>
          </a:custGeom>
          <a:blipFill>
            <a:blip r:embed="rId3"/>
            <a:stretch>
              <a:fillRect l="0" t="0" r="0" b="0"/>
            </a:stretch>
          </a:blipFill>
        </p:spPr>
      </p:sp>
      <p:grpSp>
        <p:nvGrpSpPr>
          <p:cNvPr name="Group 4" id="4"/>
          <p:cNvGrpSpPr/>
          <p:nvPr/>
        </p:nvGrpSpPr>
        <p:grpSpPr>
          <a:xfrm rot="0">
            <a:off x="633448" y="374453"/>
            <a:ext cx="16933642" cy="2814901"/>
            <a:chOff x="0" y="0"/>
            <a:chExt cx="4459889" cy="741373"/>
          </a:xfrm>
        </p:grpSpPr>
        <p:sp>
          <p:nvSpPr>
            <p:cNvPr name="Freeform 5" id="5"/>
            <p:cNvSpPr/>
            <p:nvPr/>
          </p:nvSpPr>
          <p:spPr>
            <a:xfrm flipH="false" flipV="false" rot="0">
              <a:off x="0" y="0"/>
              <a:ext cx="4459889" cy="741373"/>
            </a:xfrm>
            <a:custGeom>
              <a:avLst/>
              <a:gdLst/>
              <a:ahLst/>
              <a:cxnLst/>
              <a:rect r="r" b="b" t="t" l="l"/>
              <a:pathLst>
                <a:path h="741373" w="4459889">
                  <a:moveTo>
                    <a:pt x="0" y="0"/>
                  </a:moveTo>
                  <a:lnTo>
                    <a:pt x="4459889" y="0"/>
                  </a:lnTo>
                  <a:lnTo>
                    <a:pt x="4459889" y="741373"/>
                  </a:lnTo>
                  <a:lnTo>
                    <a:pt x="0" y="741373"/>
                  </a:lnTo>
                  <a:close/>
                </a:path>
              </a:pathLst>
            </a:custGeom>
            <a:solidFill>
              <a:srgbClr val="769EB7">
                <a:alpha val="89804"/>
              </a:srgbClr>
            </a:solidFill>
          </p:spPr>
        </p:sp>
        <p:sp>
          <p:nvSpPr>
            <p:cNvPr name="TextBox 6" id="6"/>
            <p:cNvSpPr txBox="true"/>
            <p:nvPr/>
          </p:nvSpPr>
          <p:spPr>
            <a:xfrm>
              <a:off x="0" y="-19050"/>
              <a:ext cx="4459889" cy="760423"/>
            </a:xfrm>
            <a:prstGeom prst="rect">
              <a:avLst/>
            </a:prstGeom>
          </p:spPr>
          <p:txBody>
            <a:bodyPr anchor="ctr" rtlCol="false" tIns="50800" lIns="50800" bIns="50800" rIns="50800"/>
            <a:lstStyle/>
            <a:p>
              <a:pPr algn="ctr">
                <a:lnSpc>
                  <a:spcPts val="2859"/>
                </a:lnSpc>
              </a:pPr>
            </a:p>
            <a:p>
              <a:pPr algn="ctr">
                <a:lnSpc>
                  <a:spcPts val="2859"/>
                </a:lnSpc>
              </a:pPr>
            </a:p>
          </p:txBody>
        </p:sp>
      </p:grpSp>
      <p:grpSp>
        <p:nvGrpSpPr>
          <p:cNvPr name="Group 7" id="7"/>
          <p:cNvGrpSpPr/>
          <p:nvPr/>
        </p:nvGrpSpPr>
        <p:grpSpPr>
          <a:xfrm rot="0">
            <a:off x="9120188" y="4621028"/>
            <a:ext cx="47625" cy="4637272"/>
            <a:chOff x="0" y="0"/>
            <a:chExt cx="12543" cy="1221339"/>
          </a:xfrm>
        </p:grpSpPr>
        <p:sp>
          <p:nvSpPr>
            <p:cNvPr name="Freeform 8" id="8"/>
            <p:cNvSpPr/>
            <p:nvPr/>
          </p:nvSpPr>
          <p:spPr>
            <a:xfrm flipH="false" flipV="false" rot="0">
              <a:off x="0" y="0"/>
              <a:ext cx="12543" cy="1221339"/>
            </a:xfrm>
            <a:custGeom>
              <a:avLst/>
              <a:gdLst/>
              <a:ahLst/>
              <a:cxnLst/>
              <a:rect r="r" b="b" t="t" l="l"/>
              <a:pathLst>
                <a:path h="1221339" w="12543">
                  <a:moveTo>
                    <a:pt x="0" y="0"/>
                  </a:moveTo>
                  <a:lnTo>
                    <a:pt x="12543" y="0"/>
                  </a:lnTo>
                  <a:lnTo>
                    <a:pt x="12543" y="1221339"/>
                  </a:lnTo>
                  <a:lnTo>
                    <a:pt x="0" y="1221339"/>
                  </a:lnTo>
                  <a:close/>
                </a:path>
              </a:pathLst>
            </a:custGeom>
            <a:solidFill>
              <a:srgbClr val="769EB7"/>
            </a:solidFill>
          </p:spPr>
        </p:sp>
        <p:sp>
          <p:nvSpPr>
            <p:cNvPr name="TextBox 9" id="9"/>
            <p:cNvSpPr txBox="true"/>
            <p:nvPr/>
          </p:nvSpPr>
          <p:spPr>
            <a:xfrm>
              <a:off x="0" y="-19050"/>
              <a:ext cx="12543" cy="1240389"/>
            </a:xfrm>
            <a:prstGeom prst="rect">
              <a:avLst/>
            </a:prstGeom>
          </p:spPr>
          <p:txBody>
            <a:bodyPr anchor="ctr" rtlCol="false" tIns="50800" lIns="50800" bIns="50800" rIns="50800"/>
            <a:lstStyle/>
            <a:p>
              <a:pPr algn="ctr">
                <a:lnSpc>
                  <a:spcPts val="2859"/>
                </a:lnSpc>
              </a:pPr>
            </a:p>
          </p:txBody>
        </p:sp>
      </p:grpSp>
      <p:sp>
        <p:nvSpPr>
          <p:cNvPr name="TextBox 10" id="10"/>
          <p:cNvSpPr txBox="true"/>
          <p:nvPr/>
        </p:nvSpPr>
        <p:spPr>
          <a:xfrm rot="0">
            <a:off x="787344" y="881811"/>
            <a:ext cx="16625852" cy="1533486"/>
          </a:xfrm>
          <a:prstGeom prst="rect">
            <a:avLst/>
          </a:prstGeom>
        </p:spPr>
        <p:txBody>
          <a:bodyPr anchor="t" rtlCol="false" tIns="0" lIns="0" bIns="0" rIns="0">
            <a:spAutoFit/>
          </a:bodyPr>
          <a:lstStyle/>
          <a:p>
            <a:pPr algn="ctr" marL="0" indent="0" lvl="0">
              <a:lnSpc>
                <a:spcPts val="11502"/>
              </a:lnSpc>
              <a:spcBef>
                <a:spcPct val="0"/>
              </a:spcBef>
            </a:pPr>
            <a:r>
              <a:rPr lang="en-US" sz="8335" spc="500">
                <a:solidFill>
                  <a:srgbClr val="FFFFFF"/>
                </a:solidFill>
                <a:latin typeface="Codec Pro ExtraBold"/>
                <a:ea typeface="Codec Pro ExtraBold"/>
                <a:cs typeface="Codec Pro ExtraBold"/>
                <a:sym typeface="Codec Pro ExtraBold"/>
              </a:rPr>
              <a:t>OUTLIERS AND METRICS</a:t>
            </a:r>
          </a:p>
        </p:txBody>
      </p:sp>
      <p:sp>
        <p:nvSpPr>
          <p:cNvPr name="TextBox 11" id="11"/>
          <p:cNvSpPr txBox="true"/>
          <p:nvPr/>
        </p:nvSpPr>
        <p:spPr>
          <a:xfrm rot="0">
            <a:off x="1749191" y="4016596"/>
            <a:ext cx="6405232" cy="5500116"/>
          </a:xfrm>
          <a:prstGeom prst="rect">
            <a:avLst/>
          </a:prstGeom>
        </p:spPr>
        <p:txBody>
          <a:bodyPr anchor="t" rtlCol="false" tIns="0" lIns="0" bIns="0" rIns="0">
            <a:spAutoFit/>
          </a:bodyPr>
          <a:lstStyle/>
          <a:p>
            <a:pPr algn="l">
              <a:lnSpc>
                <a:spcPts val="2621"/>
              </a:lnSpc>
            </a:pPr>
            <a:r>
              <a:rPr lang="en-US" sz="1899" spc="186">
                <a:solidFill>
                  <a:srgbClr val="231F20"/>
                </a:solidFill>
                <a:latin typeface="Open Sauce"/>
                <a:ea typeface="Open Sauce"/>
                <a:cs typeface="Open Sauce"/>
                <a:sym typeface="Open Sauce"/>
              </a:rPr>
              <a:t>The charts reveal the presence of some </a:t>
            </a:r>
            <a:r>
              <a:rPr lang="en-US" sz="1899" spc="186" b="true">
                <a:solidFill>
                  <a:srgbClr val="231F20"/>
                </a:solidFill>
                <a:latin typeface="Open Sauce Bold"/>
                <a:ea typeface="Open Sauce Bold"/>
                <a:cs typeface="Open Sauce Bold"/>
                <a:sym typeface="Open Sauce Bold"/>
              </a:rPr>
              <a:t>outliers</a:t>
            </a:r>
            <a:r>
              <a:rPr lang="en-US" sz="1899" spc="186">
                <a:solidFill>
                  <a:srgbClr val="231F20"/>
                </a:solidFill>
                <a:latin typeface="Open Sauce"/>
                <a:ea typeface="Open Sauce"/>
                <a:cs typeface="Open Sauce"/>
                <a:sym typeface="Open Sauce"/>
              </a:rPr>
              <a:t>. These data </a:t>
            </a:r>
            <a:r>
              <a:rPr lang="en-US" sz="1899" spc="186" b="true">
                <a:solidFill>
                  <a:srgbClr val="231F20"/>
                </a:solidFill>
                <a:latin typeface="Open Sauce Bold"/>
                <a:ea typeface="Open Sauce Bold"/>
                <a:cs typeface="Open Sauce Bold"/>
                <a:sym typeface="Open Sauce Bold"/>
              </a:rPr>
              <a:t>were retained</a:t>
            </a:r>
            <a:r>
              <a:rPr lang="en-US" sz="1899" spc="186">
                <a:solidFill>
                  <a:srgbClr val="231F20"/>
                </a:solidFill>
                <a:latin typeface="Open Sauce"/>
                <a:ea typeface="Open Sauce"/>
                <a:cs typeface="Open Sauce"/>
                <a:sym typeface="Open Sauce"/>
              </a:rPr>
              <a:t> due to the nature of this analysis.</a:t>
            </a:r>
          </a:p>
          <a:p>
            <a:pPr algn="l">
              <a:lnSpc>
                <a:spcPts val="2621"/>
              </a:lnSpc>
            </a:pPr>
            <a:r>
              <a:rPr lang="en-US" sz="1899" spc="186">
                <a:solidFill>
                  <a:srgbClr val="231F20"/>
                </a:solidFill>
                <a:latin typeface="Open Sauce"/>
                <a:ea typeface="Open Sauce"/>
                <a:cs typeface="Open Sauce"/>
                <a:sym typeface="Open Sauce"/>
              </a:rPr>
              <a:t>Our main purpose</a:t>
            </a:r>
            <a:r>
              <a:rPr lang="en-US" sz="1899" spc="186">
                <a:solidFill>
                  <a:srgbClr val="231F20"/>
                </a:solidFill>
                <a:latin typeface="Open Sauce"/>
                <a:ea typeface="Open Sauce"/>
                <a:cs typeface="Open Sauce"/>
                <a:sym typeface="Open Sauce"/>
              </a:rPr>
              <a:t> is to preemptively identify pregnancy cases that could compromise the health of the fetuses and mothers.</a:t>
            </a:r>
          </a:p>
          <a:p>
            <a:pPr algn="l">
              <a:lnSpc>
                <a:spcPts val="2621"/>
              </a:lnSpc>
            </a:pPr>
          </a:p>
          <a:p>
            <a:pPr algn="l">
              <a:lnSpc>
                <a:spcPts val="2621"/>
              </a:lnSpc>
            </a:pPr>
            <a:r>
              <a:rPr lang="en-US" sz="1899" spc="186">
                <a:solidFill>
                  <a:srgbClr val="231F20"/>
                </a:solidFill>
                <a:latin typeface="Open Sauce"/>
                <a:ea typeface="Open Sauce"/>
                <a:cs typeface="Open Sauce"/>
                <a:sym typeface="Open Sauce"/>
              </a:rPr>
              <a:t>It is reasonable to assume, as a precaution, that anomalies in one or more of the features detected by the CTG exam may be indicative of such problems.</a:t>
            </a:r>
          </a:p>
          <a:p>
            <a:pPr algn="l">
              <a:lnSpc>
                <a:spcPts val="2621"/>
              </a:lnSpc>
            </a:pPr>
            <a:r>
              <a:rPr lang="en-US" sz="1899" spc="186">
                <a:solidFill>
                  <a:srgbClr val="231F20"/>
                </a:solidFill>
                <a:latin typeface="Open Sauce"/>
                <a:ea typeface="Open Sauce"/>
                <a:cs typeface="Open Sauce"/>
                <a:sym typeface="Open Sauce"/>
              </a:rPr>
              <a:t>Consequently, the information provided by the records presenting these anomalies is potentially </a:t>
            </a:r>
            <a:r>
              <a:rPr lang="en-US" sz="1899" spc="186" b="true">
                <a:solidFill>
                  <a:srgbClr val="231F20"/>
                </a:solidFill>
                <a:latin typeface="Open Sauce Bold"/>
                <a:ea typeface="Open Sauce Bold"/>
                <a:cs typeface="Open Sauce Bold"/>
                <a:sym typeface="Open Sauce Bold"/>
              </a:rPr>
              <a:t>valuable</a:t>
            </a:r>
            <a:r>
              <a:rPr lang="en-US" sz="1899" spc="186">
                <a:solidFill>
                  <a:srgbClr val="231F20"/>
                </a:solidFill>
                <a:latin typeface="Open Sauce"/>
                <a:ea typeface="Open Sauce"/>
                <a:cs typeface="Open Sauce"/>
                <a:sym typeface="Open Sauce"/>
              </a:rPr>
              <a:t> for building a model aimed at correctly classifying as many at-risk cases as possible.</a:t>
            </a:r>
          </a:p>
          <a:p>
            <a:pPr algn="l">
              <a:lnSpc>
                <a:spcPts val="2621"/>
              </a:lnSpc>
            </a:pPr>
          </a:p>
        </p:txBody>
      </p:sp>
      <p:sp>
        <p:nvSpPr>
          <p:cNvPr name="TextBox 12" id="12"/>
          <p:cNvSpPr txBox="true"/>
          <p:nvPr/>
        </p:nvSpPr>
        <p:spPr>
          <a:xfrm rot="0">
            <a:off x="10129838" y="5114925"/>
            <a:ext cx="6405232" cy="3146517"/>
          </a:xfrm>
          <a:prstGeom prst="rect">
            <a:avLst/>
          </a:prstGeom>
        </p:spPr>
        <p:txBody>
          <a:bodyPr anchor="t" rtlCol="false" tIns="0" lIns="0" bIns="0" rIns="0">
            <a:spAutoFit/>
          </a:bodyPr>
          <a:lstStyle/>
          <a:p>
            <a:pPr algn="l">
              <a:lnSpc>
                <a:spcPts val="2558"/>
              </a:lnSpc>
            </a:pPr>
            <a:r>
              <a:rPr lang="en-US" sz="1854" spc="181">
                <a:solidFill>
                  <a:srgbClr val="231F20"/>
                </a:solidFill>
                <a:latin typeface="Open Sauce"/>
                <a:ea typeface="Open Sauce"/>
                <a:cs typeface="Open Sauce"/>
                <a:sym typeface="Open Sauce"/>
              </a:rPr>
              <a:t>The same considerations guided the choice of the </a:t>
            </a:r>
            <a:r>
              <a:rPr lang="en-US" sz="1854" spc="181" b="true">
                <a:solidFill>
                  <a:srgbClr val="231F20"/>
                </a:solidFill>
                <a:latin typeface="Open Sauce Bold"/>
                <a:ea typeface="Open Sauce Bold"/>
                <a:cs typeface="Open Sauce Bold"/>
                <a:sym typeface="Open Sauce Bold"/>
              </a:rPr>
              <a:t>model evaluation metric</a:t>
            </a:r>
            <a:r>
              <a:rPr lang="en-US" sz="1854" spc="181">
                <a:solidFill>
                  <a:srgbClr val="231F20"/>
                </a:solidFill>
                <a:latin typeface="Open Sauce"/>
                <a:ea typeface="Open Sauce"/>
                <a:cs typeface="Open Sauce"/>
                <a:sym typeface="Open Sauce"/>
              </a:rPr>
              <a:t>: </a:t>
            </a:r>
            <a:r>
              <a:rPr lang="en-US" b="true" sz="1854" i="true" spc="181">
                <a:solidFill>
                  <a:srgbClr val="231F20"/>
                </a:solidFill>
                <a:latin typeface="Open Sauce Bold Italics"/>
                <a:ea typeface="Open Sauce Bold Italics"/>
                <a:cs typeface="Open Sauce Bold Italics"/>
                <a:sym typeface="Open Sauce Bold Italics"/>
              </a:rPr>
              <a:t>‘recall’</a:t>
            </a:r>
            <a:r>
              <a:rPr lang="en-US" sz="1854" i="true" spc="181">
                <a:solidFill>
                  <a:srgbClr val="231F20"/>
                </a:solidFill>
                <a:latin typeface="Open Sauce Italics"/>
                <a:ea typeface="Open Sauce Italics"/>
                <a:cs typeface="Open Sauce Italics"/>
                <a:sym typeface="Open Sauce Italics"/>
              </a:rPr>
              <a:t> </a:t>
            </a:r>
            <a:r>
              <a:rPr lang="en-US" sz="1854" spc="181">
                <a:solidFill>
                  <a:srgbClr val="231F20"/>
                </a:solidFill>
                <a:latin typeface="Open Sauce"/>
                <a:ea typeface="Open Sauce"/>
                <a:cs typeface="Open Sauce"/>
                <a:sym typeface="Open Sauce"/>
              </a:rPr>
              <a:t>or</a:t>
            </a:r>
            <a:r>
              <a:rPr lang="en-US" sz="1854" i="true" spc="181">
                <a:solidFill>
                  <a:srgbClr val="231F20"/>
                </a:solidFill>
                <a:latin typeface="Open Sauce Italics"/>
                <a:ea typeface="Open Sauce Italics"/>
                <a:cs typeface="Open Sauce Italics"/>
                <a:sym typeface="Open Sauce Italics"/>
              </a:rPr>
              <a:t> ‘sensitivity’</a:t>
            </a:r>
            <a:r>
              <a:rPr lang="en-US" sz="1854" spc="181">
                <a:solidFill>
                  <a:srgbClr val="231F20"/>
                </a:solidFill>
                <a:latin typeface="Open Sauce"/>
                <a:ea typeface="Open Sauce"/>
                <a:cs typeface="Open Sauce"/>
                <a:sym typeface="Open Sauce"/>
              </a:rPr>
              <a:t>.</a:t>
            </a:r>
          </a:p>
          <a:p>
            <a:pPr algn="l">
              <a:lnSpc>
                <a:spcPts val="2558"/>
              </a:lnSpc>
            </a:pPr>
          </a:p>
          <a:p>
            <a:pPr algn="l">
              <a:lnSpc>
                <a:spcPts val="2558"/>
              </a:lnSpc>
            </a:pPr>
            <a:r>
              <a:rPr lang="en-US" sz="1854" spc="181">
                <a:solidFill>
                  <a:srgbClr val="231F20"/>
                </a:solidFill>
                <a:latin typeface="Open Sauce"/>
                <a:ea typeface="Open Sauce"/>
                <a:cs typeface="Open Sauce"/>
                <a:sym typeface="Open Sauce"/>
              </a:rPr>
              <a:t>This metric allows for minimizing the number of cases belonging to a specific class but not classified as such: the </a:t>
            </a:r>
            <a:r>
              <a:rPr lang="en-US" sz="1854" spc="181" b="true">
                <a:solidFill>
                  <a:srgbClr val="231F20"/>
                </a:solidFill>
                <a:latin typeface="Open Sauce Bold"/>
                <a:ea typeface="Open Sauce Bold"/>
                <a:cs typeface="Open Sauce Bold"/>
                <a:sym typeface="Open Sauce Bold"/>
              </a:rPr>
              <a:t>false</a:t>
            </a:r>
            <a:r>
              <a:rPr lang="en-US" sz="1854" spc="181">
                <a:solidFill>
                  <a:srgbClr val="231F20"/>
                </a:solidFill>
                <a:latin typeface="Open Sauce"/>
                <a:ea typeface="Open Sauce"/>
                <a:cs typeface="Open Sauce"/>
                <a:sym typeface="Open Sauce"/>
              </a:rPr>
              <a:t> </a:t>
            </a:r>
            <a:r>
              <a:rPr lang="en-US" sz="1854" spc="181" b="true">
                <a:solidFill>
                  <a:srgbClr val="231F20"/>
                </a:solidFill>
                <a:latin typeface="Open Sauce Bold"/>
                <a:ea typeface="Open Sauce Bold"/>
                <a:cs typeface="Open Sauce Bold"/>
                <a:sym typeface="Open Sauce Bold"/>
              </a:rPr>
              <a:t>negatives</a:t>
            </a:r>
            <a:r>
              <a:rPr lang="en-US" sz="1854" spc="181">
                <a:solidFill>
                  <a:srgbClr val="231F20"/>
                </a:solidFill>
                <a:latin typeface="Open Sauce"/>
                <a:ea typeface="Open Sauce"/>
                <a:cs typeface="Open Sauce"/>
                <a:sym typeface="Open Sauce"/>
              </a:rPr>
              <a:t>.</a:t>
            </a:r>
          </a:p>
          <a:p>
            <a:pPr algn="l">
              <a:lnSpc>
                <a:spcPts val="2558"/>
              </a:lnSpc>
            </a:pPr>
            <a:r>
              <a:rPr lang="en-US" sz="1854" spc="181">
                <a:solidFill>
                  <a:srgbClr val="231F20"/>
                </a:solidFill>
                <a:latin typeface="Open Sauce"/>
                <a:ea typeface="Open Sauce"/>
                <a:cs typeface="Open Sauce"/>
                <a:sym typeface="Open Sauce"/>
              </a:rPr>
              <a:t>As the number of false negatives decreases, recall increases, making it a suitable metric for our purposes.</a:t>
            </a:r>
          </a:p>
        </p:txBody>
      </p:sp>
      <p:grpSp>
        <p:nvGrpSpPr>
          <p:cNvPr name="Group 13" id="13"/>
          <p:cNvGrpSpPr/>
          <p:nvPr/>
        </p:nvGrpSpPr>
        <p:grpSpPr>
          <a:xfrm rot="5400000">
            <a:off x="16174995" y="1486562"/>
            <a:ext cx="3086100" cy="738316"/>
            <a:chOff x="0" y="0"/>
            <a:chExt cx="812800" cy="194454"/>
          </a:xfrm>
        </p:grpSpPr>
        <p:sp>
          <p:nvSpPr>
            <p:cNvPr name="Freeform 14" id="14"/>
            <p:cNvSpPr/>
            <p:nvPr/>
          </p:nvSpPr>
          <p:spPr>
            <a:xfrm flipH="false" flipV="false" rot="0">
              <a:off x="0" y="0"/>
              <a:ext cx="812800" cy="194454"/>
            </a:xfrm>
            <a:custGeom>
              <a:avLst/>
              <a:gdLst/>
              <a:ahLst/>
              <a:cxnLst/>
              <a:rect r="r" b="b" t="t" l="l"/>
              <a:pathLst>
                <a:path h="194454" w="812800">
                  <a:moveTo>
                    <a:pt x="0" y="0"/>
                  </a:moveTo>
                  <a:lnTo>
                    <a:pt x="812800" y="0"/>
                  </a:lnTo>
                  <a:lnTo>
                    <a:pt x="812800" y="194454"/>
                  </a:lnTo>
                  <a:lnTo>
                    <a:pt x="0" y="194454"/>
                  </a:lnTo>
                  <a:close/>
                </a:path>
              </a:pathLst>
            </a:custGeom>
            <a:solidFill>
              <a:srgbClr val="FFFFFF"/>
            </a:solidFill>
          </p:spPr>
        </p:sp>
        <p:sp>
          <p:nvSpPr>
            <p:cNvPr name="TextBox 15" id="15"/>
            <p:cNvSpPr txBox="true"/>
            <p:nvPr/>
          </p:nvSpPr>
          <p:spPr>
            <a:xfrm>
              <a:off x="0" y="-19050"/>
              <a:ext cx="812800" cy="213504"/>
            </a:xfrm>
            <a:prstGeom prst="rect">
              <a:avLst/>
            </a:prstGeom>
          </p:spPr>
          <p:txBody>
            <a:bodyPr anchor="ctr" rtlCol="false" tIns="50800" lIns="50800" bIns="50800" rIns="50800"/>
            <a:lstStyle/>
            <a:p>
              <a:pPr algn="ctr">
                <a:lnSpc>
                  <a:spcPts val="2859"/>
                </a:lnSpc>
              </a:pPr>
            </a:p>
          </p:txBody>
        </p:sp>
      </p:grpSp>
      <p:grpSp>
        <p:nvGrpSpPr>
          <p:cNvPr name="Group 16" id="16"/>
          <p:cNvGrpSpPr/>
          <p:nvPr/>
        </p:nvGrpSpPr>
        <p:grpSpPr>
          <a:xfrm rot="0">
            <a:off x="14480991" y="3189354"/>
            <a:ext cx="3086100" cy="738316"/>
            <a:chOff x="0" y="0"/>
            <a:chExt cx="812800" cy="194454"/>
          </a:xfrm>
        </p:grpSpPr>
        <p:sp>
          <p:nvSpPr>
            <p:cNvPr name="Freeform 17" id="17"/>
            <p:cNvSpPr/>
            <p:nvPr/>
          </p:nvSpPr>
          <p:spPr>
            <a:xfrm flipH="false" flipV="false" rot="0">
              <a:off x="0" y="0"/>
              <a:ext cx="812800" cy="194454"/>
            </a:xfrm>
            <a:custGeom>
              <a:avLst/>
              <a:gdLst/>
              <a:ahLst/>
              <a:cxnLst/>
              <a:rect r="r" b="b" t="t" l="l"/>
              <a:pathLst>
                <a:path h="194454" w="812800">
                  <a:moveTo>
                    <a:pt x="0" y="0"/>
                  </a:moveTo>
                  <a:lnTo>
                    <a:pt x="812800" y="0"/>
                  </a:lnTo>
                  <a:lnTo>
                    <a:pt x="812800" y="194454"/>
                  </a:lnTo>
                  <a:lnTo>
                    <a:pt x="0" y="194454"/>
                  </a:lnTo>
                  <a:close/>
                </a:path>
              </a:pathLst>
            </a:custGeom>
            <a:solidFill>
              <a:srgbClr val="FFFFFF"/>
            </a:solidFill>
          </p:spPr>
        </p:sp>
        <p:sp>
          <p:nvSpPr>
            <p:cNvPr name="TextBox 18" id="18"/>
            <p:cNvSpPr txBox="true"/>
            <p:nvPr/>
          </p:nvSpPr>
          <p:spPr>
            <a:xfrm>
              <a:off x="0" y="-19050"/>
              <a:ext cx="812800" cy="213504"/>
            </a:xfrm>
            <a:prstGeom prst="rect">
              <a:avLst/>
            </a:prstGeom>
          </p:spPr>
          <p:txBody>
            <a:bodyPr anchor="ctr" rtlCol="false" tIns="50800" lIns="50800" bIns="50800" rIns="50800"/>
            <a:lstStyle/>
            <a:p>
              <a:pPr algn="ctr">
                <a:lnSpc>
                  <a:spcPts val="2859"/>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4760925" y="374453"/>
            <a:ext cx="3176868" cy="3176868"/>
          </a:xfrm>
          <a:custGeom>
            <a:avLst/>
            <a:gdLst/>
            <a:ahLst/>
            <a:cxnLst/>
            <a:rect r="r" b="b" t="t" l="l"/>
            <a:pathLst>
              <a:path h="3176868" w="3176868">
                <a:moveTo>
                  <a:pt x="0" y="0"/>
                </a:moveTo>
                <a:lnTo>
                  <a:pt x="3176868" y="0"/>
                </a:lnTo>
                <a:lnTo>
                  <a:pt x="3176868" y="3176868"/>
                </a:lnTo>
                <a:lnTo>
                  <a:pt x="0" y="3176868"/>
                </a:lnTo>
                <a:lnTo>
                  <a:pt x="0" y="0"/>
                </a:lnTo>
                <a:close/>
              </a:path>
            </a:pathLst>
          </a:custGeom>
          <a:blipFill>
            <a:blip r:embed="rId3"/>
            <a:stretch>
              <a:fillRect l="0" t="0" r="0" b="0"/>
            </a:stretch>
          </a:blipFill>
        </p:spPr>
      </p:sp>
      <p:grpSp>
        <p:nvGrpSpPr>
          <p:cNvPr name="Group 4" id="4"/>
          <p:cNvGrpSpPr/>
          <p:nvPr/>
        </p:nvGrpSpPr>
        <p:grpSpPr>
          <a:xfrm rot="0">
            <a:off x="633448" y="374453"/>
            <a:ext cx="16933642" cy="2814901"/>
            <a:chOff x="0" y="0"/>
            <a:chExt cx="4459889" cy="741373"/>
          </a:xfrm>
        </p:grpSpPr>
        <p:sp>
          <p:nvSpPr>
            <p:cNvPr name="Freeform 5" id="5"/>
            <p:cNvSpPr/>
            <p:nvPr/>
          </p:nvSpPr>
          <p:spPr>
            <a:xfrm flipH="false" flipV="false" rot="0">
              <a:off x="0" y="0"/>
              <a:ext cx="4459889" cy="741373"/>
            </a:xfrm>
            <a:custGeom>
              <a:avLst/>
              <a:gdLst/>
              <a:ahLst/>
              <a:cxnLst/>
              <a:rect r="r" b="b" t="t" l="l"/>
              <a:pathLst>
                <a:path h="741373" w="4459889">
                  <a:moveTo>
                    <a:pt x="0" y="0"/>
                  </a:moveTo>
                  <a:lnTo>
                    <a:pt x="4459889" y="0"/>
                  </a:lnTo>
                  <a:lnTo>
                    <a:pt x="4459889" y="741373"/>
                  </a:lnTo>
                  <a:lnTo>
                    <a:pt x="0" y="741373"/>
                  </a:lnTo>
                  <a:close/>
                </a:path>
              </a:pathLst>
            </a:custGeom>
            <a:solidFill>
              <a:srgbClr val="769EB7">
                <a:alpha val="89804"/>
              </a:srgbClr>
            </a:solidFill>
            <a:ln cap="sq">
              <a:noFill/>
              <a:prstDash val="solid"/>
              <a:miter/>
            </a:ln>
          </p:spPr>
        </p:sp>
        <p:sp>
          <p:nvSpPr>
            <p:cNvPr name="TextBox 6" id="6"/>
            <p:cNvSpPr txBox="true"/>
            <p:nvPr/>
          </p:nvSpPr>
          <p:spPr>
            <a:xfrm>
              <a:off x="0" y="-19050"/>
              <a:ext cx="4459889" cy="760423"/>
            </a:xfrm>
            <a:prstGeom prst="rect">
              <a:avLst/>
            </a:prstGeom>
          </p:spPr>
          <p:txBody>
            <a:bodyPr anchor="ctr" rtlCol="false" tIns="50800" lIns="50800" bIns="50800" rIns="50800"/>
            <a:lstStyle/>
            <a:p>
              <a:pPr algn="ctr">
                <a:lnSpc>
                  <a:spcPts val="2859"/>
                </a:lnSpc>
              </a:pPr>
            </a:p>
            <a:p>
              <a:pPr algn="ctr">
                <a:lnSpc>
                  <a:spcPts val="2859"/>
                </a:lnSpc>
              </a:pPr>
            </a:p>
          </p:txBody>
        </p:sp>
      </p:grpSp>
      <p:sp>
        <p:nvSpPr>
          <p:cNvPr name="TextBox 7" id="7"/>
          <p:cNvSpPr txBox="true"/>
          <p:nvPr/>
        </p:nvSpPr>
        <p:spPr>
          <a:xfrm rot="0">
            <a:off x="787344" y="881811"/>
            <a:ext cx="16625852" cy="1533486"/>
          </a:xfrm>
          <a:prstGeom prst="rect">
            <a:avLst/>
          </a:prstGeom>
        </p:spPr>
        <p:txBody>
          <a:bodyPr anchor="t" rtlCol="false" tIns="0" lIns="0" bIns="0" rIns="0">
            <a:spAutoFit/>
          </a:bodyPr>
          <a:lstStyle/>
          <a:p>
            <a:pPr algn="ctr" marL="0" indent="0" lvl="0">
              <a:lnSpc>
                <a:spcPts val="11502"/>
              </a:lnSpc>
              <a:spcBef>
                <a:spcPct val="0"/>
              </a:spcBef>
            </a:pPr>
            <a:r>
              <a:rPr lang="en-US" sz="8335" spc="500">
                <a:solidFill>
                  <a:srgbClr val="FFFFFF"/>
                </a:solidFill>
                <a:latin typeface="Codec Pro ExtraBold"/>
                <a:ea typeface="Codec Pro ExtraBold"/>
                <a:cs typeface="Codec Pro ExtraBold"/>
                <a:sym typeface="Codec Pro ExtraBold"/>
              </a:rPr>
              <a:t>MODEL SELECTION</a:t>
            </a:r>
          </a:p>
        </p:txBody>
      </p:sp>
      <p:sp>
        <p:nvSpPr>
          <p:cNvPr name="TextBox 8" id="8"/>
          <p:cNvSpPr txBox="true"/>
          <p:nvPr/>
        </p:nvSpPr>
        <p:spPr>
          <a:xfrm rot="0">
            <a:off x="1028700" y="3777234"/>
            <a:ext cx="16230600" cy="1438910"/>
          </a:xfrm>
          <a:prstGeom prst="rect">
            <a:avLst/>
          </a:prstGeom>
        </p:spPr>
        <p:txBody>
          <a:bodyPr anchor="t" rtlCol="false" tIns="0" lIns="0" bIns="0" rIns="0">
            <a:spAutoFit/>
          </a:bodyPr>
          <a:lstStyle/>
          <a:p>
            <a:pPr algn="l">
              <a:lnSpc>
                <a:spcPts val="2859"/>
              </a:lnSpc>
            </a:pPr>
            <a:r>
              <a:rPr lang="en-US" sz="2199">
                <a:solidFill>
                  <a:srgbClr val="231F20"/>
                </a:solidFill>
                <a:latin typeface="Open Sauce"/>
                <a:ea typeface="Open Sauce"/>
                <a:cs typeface="Open Sauce"/>
                <a:sym typeface="Open Sauce"/>
              </a:rPr>
              <a:t>I choose four classifiers to evaluate: </a:t>
            </a:r>
            <a:r>
              <a:rPr lang="en-US" sz="2199" b="true">
                <a:solidFill>
                  <a:srgbClr val="231F20"/>
                </a:solidFill>
                <a:latin typeface="Open Sauce Bold"/>
                <a:ea typeface="Open Sauce Bold"/>
                <a:cs typeface="Open Sauce Bold"/>
                <a:sym typeface="Open Sauce Bold"/>
              </a:rPr>
              <a:t>KNN</a:t>
            </a:r>
            <a:r>
              <a:rPr lang="en-US" sz="2199">
                <a:solidFill>
                  <a:srgbClr val="231F20"/>
                </a:solidFill>
                <a:latin typeface="Open Sauce"/>
                <a:ea typeface="Open Sauce"/>
                <a:cs typeface="Open Sauce"/>
                <a:sym typeface="Open Sauce"/>
              </a:rPr>
              <a:t>, </a:t>
            </a:r>
            <a:r>
              <a:rPr lang="en-US" sz="2199" b="true">
                <a:solidFill>
                  <a:srgbClr val="231F20"/>
                </a:solidFill>
                <a:latin typeface="Open Sauce Bold"/>
                <a:ea typeface="Open Sauce Bold"/>
                <a:cs typeface="Open Sauce Bold"/>
                <a:sym typeface="Open Sauce Bold"/>
              </a:rPr>
              <a:t>Decision</a:t>
            </a:r>
            <a:r>
              <a:rPr lang="en-US" sz="2199">
                <a:solidFill>
                  <a:srgbClr val="231F20"/>
                </a:solidFill>
                <a:latin typeface="Open Sauce"/>
                <a:ea typeface="Open Sauce"/>
                <a:cs typeface="Open Sauce"/>
                <a:sym typeface="Open Sauce"/>
              </a:rPr>
              <a:t> </a:t>
            </a:r>
            <a:r>
              <a:rPr lang="en-US" sz="2199" b="true">
                <a:solidFill>
                  <a:srgbClr val="231F20"/>
                </a:solidFill>
                <a:latin typeface="Open Sauce Bold"/>
                <a:ea typeface="Open Sauce Bold"/>
                <a:cs typeface="Open Sauce Bold"/>
                <a:sym typeface="Open Sauce Bold"/>
              </a:rPr>
              <a:t>Tree</a:t>
            </a:r>
            <a:r>
              <a:rPr lang="en-US" sz="2199">
                <a:solidFill>
                  <a:srgbClr val="231F20"/>
                </a:solidFill>
                <a:latin typeface="Open Sauce"/>
                <a:ea typeface="Open Sauce"/>
                <a:cs typeface="Open Sauce"/>
                <a:sym typeface="Open Sauce"/>
              </a:rPr>
              <a:t>, </a:t>
            </a:r>
            <a:r>
              <a:rPr lang="en-US" sz="2199" b="true">
                <a:solidFill>
                  <a:srgbClr val="231F20"/>
                </a:solidFill>
                <a:latin typeface="Open Sauce Bold"/>
                <a:ea typeface="Open Sauce Bold"/>
                <a:cs typeface="Open Sauce Bold"/>
                <a:sym typeface="Open Sauce Bold"/>
              </a:rPr>
              <a:t>Random</a:t>
            </a:r>
            <a:r>
              <a:rPr lang="en-US" sz="2199">
                <a:solidFill>
                  <a:srgbClr val="231F20"/>
                </a:solidFill>
                <a:latin typeface="Open Sauce"/>
                <a:ea typeface="Open Sauce"/>
                <a:cs typeface="Open Sauce"/>
                <a:sym typeface="Open Sauce"/>
              </a:rPr>
              <a:t> </a:t>
            </a:r>
            <a:r>
              <a:rPr lang="en-US" sz="2199" b="true">
                <a:solidFill>
                  <a:srgbClr val="231F20"/>
                </a:solidFill>
                <a:latin typeface="Open Sauce Bold"/>
                <a:ea typeface="Open Sauce Bold"/>
                <a:cs typeface="Open Sauce Bold"/>
                <a:sym typeface="Open Sauce Bold"/>
              </a:rPr>
              <a:t>Forest</a:t>
            </a:r>
            <a:r>
              <a:rPr lang="en-US" sz="2199">
                <a:solidFill>
                  <a:srgbClr val="231F20"/>
                </a:solidFill>
                <a:latin typeface="Open Sauce"/>
                <a:ea typeface="Open Sauce"/>
                <a:cs typeface="Open Sauce"/>
                <a:sym typeface="Open Sauce"/>
              </a:rPr>
              <a:t>, </a:t>
            </a:r>
            <a:r>
              <a:rPr lang="en-US" sz="2199" b="true">
                <a:solidFill>
                  <a:srgbClr val="231F20"/>
                </a:solidFill>
                <a:latin typeface="Open Sauce Bold"/>
                <a:ea typeface="Open Sauce Bold"/>
                <a:cs typeface="Open Sauce Bold"/>
                <a:sym typeface="Open Sauce Bold"/>
              </a:rPr>
              <a:t>XGBoost</a:t>
            </a:r>
            <a:r>
              <a:rPr lang="en-US" sz="2199">
                <a:solidFill>
                  <a:srgbClr val="231F20"/>
                </a:solidFill>
                <a:latin typeface="Open Sauce"/>
                <a:ea typeface="Open Sauce"/>
                <a:cs typeface="Open Sauce"/>
                <a:sym typeface="Open Sauce"/>
              </a:rPr>
              <a:t>.</a:t>
            </a:r>
          </a:p>
          <a:p>
            <a:pPr algn="l">
              <a:lnSpc>
                <a:spcPts val="2859"/>
              </a:lnSpc>
            </a:pPr>
          </a:p>
          <a:p>
            <a:pPr algn="l">
              <a:lnSpc>
                <a:spcPts val="2859"/>
              </a:lnSpc>
            </a:pPr>
            <a:r>
              <a:rPr lang="en-US" sz="2199">
                <a:solidFill>
                  <a:srgbClr val="231F20"/>
                </a:solidFill>
                <a:latin typeface="Open Sauce"/>
                <a:ea typeface="Open Sauce"/>
                <a:cs typeface="Open Sauce"/>
                <a:sym typeface="Open Sauce"/>
              </a:rPr>
              <a:t>The classifiers were trained on a training set with </a:t>
            </a:r>
            <a:r>
              <a:rPr lang="en-US" sz="2199" b="true">
                <a:solidFill>
                  <a:srgbClr val="231F20"/>
                </a:solidFill>
                <a:latin typeface="Open Sauce Bold"/>
                <a:ea typeface="Open Sauce Bold"/>
                <a:cs typeface="Open Sauce Bold"/>
                <a:sym typeface="Open Sauce Bold"/>
              </a:rPr>
              <a:t>80%</a:t>
            </a:r>
            <a:r>
              <a:rPr lang="en-US" sz="2199">
                <a:solidFill>
                  <a:srgbClr val="231F20"/>
                </a:solidFill>
                <a:latin typeface="Open Sauce"/>
                <a:ea typeface="Open Sauce"/>
                <a:cs typeface="Open Sauce"/>
                <a:sym typeface="Open Sauce"/>
              </a:rPr>
              <a:t> of the available data using </a:t>
            </a:r>
            <a:r>
              <a:rPr lang="en-US" sz="2199" b="true">
                <a:solidFill>
                  <a:srgbClr val="231F20"/>
                </a:solidFill>
                <a:latin typeface="Open Sauce Bold"/>
                <a:ea typeface="Open Sauce Bold"/>
                <a:cs typeface="Open Sauce Bold"/>
                <a:sym typeface="Open Sauce Bold"/>
              </a:rPr>
              <a:t>cross-validation</a:t>
            </a:r>
            <a:r>
              <a:rPr lang="en-US" sz="2199">
                <a:solidFill>
                  <a:srgbClr val="231F20"/>
                </a:solidFill>
                <a:latin typeface="Open Sauce"/>
                <a:ea typeface="Open Sauce"/>
                <a:cs typeface="Open Sauce"/>
                <a:sym typeface="Open Sauce"/>
              </a:rPr>
              <a:t>.</a:t>
            </a:r>
          </a:p>
          <a:p>
            <a:pPr algn="l">
              <a:lnSpc>
                <a:spcPts val="2859"/>
              </a:lnSpc>
            </a:pPr>
          </a:p>
        </p:txBody>
      </p:sp>
      <p:sp>
        <p:nvSpPr>
          <p:cNvPr name="TextBox 9" id="9"/>
          <p:cNvSpPr txBox="true"/>
          <p:nvPr/>
        </p:nvSpPr>
        <p:spPr>
          <a:xfrm rot="0">
            <a:off x="5308182" y="5831967"/>
            <a:ext cx="2447999" cy="1700530"/>
          </a:xfrm>
          <a:prstGeom prst="rect">
            <a:avLst/>
          </a:prstGeom>
        </p:spPr>
        <p:txBody>
          <a:bodyPr anchor="t" rtlCol="false" tIns="0" lIns="0" bIns="0" rIns="0">
            <a:spAutoFit/>
          </a:bodyPr>
          <a:lstStyle/>
          <a:p>
            <a:pPr algn="r">
              <a:lnSpc>
                <a:spcPts val="3379"/>
              </a:lnSpc>
            </a:pPr>
            <a:r>
              <a:rPr lang="en-US" sz="2599">
                <a:solidFill>
                  <a:srgbClr val="000000"/>
                </a:solidFill>
                <a:latin typeface="Open Sauce"/>
                <a:ea typeface="Open Sauce"/>
                <a:cs typeface="Open Sauce"/>
                <a:sym typeface="Open Sauce"/>
              </a:rPr>
              <a:t>KNN</a:t>
            </a:r>
          </a:p>
          <a:p>
            <a:pPr algn="r">
              <a:lnSpc>
                <a:spcPts val="3379"/>
              </a:lnSpc>
            </a:pPr>
            <a:r>
              <a:rPr lang="en-US" sz="2599">
                <a:solidFill>
                  <a:srgbClr val="000000"/>
                </a:solidFill>
                <a:latin typeface="Open Sauce"/>
                <a:ea typeface="Open Sauce"/>
                <a:cs typeface="Open Sauce"/>
                <a:sym typeface="Open Sauce"/>
              </a:rPr>
              <a:t>Decision Tree</a:t>
            </a:r>
          </a:p>
          <a:p>
            <a:pPr algn="r">
              <a:lnSpc>
                <a:spcPts val="3379"/>
              </a:lnSpc>
            </a:pPr>
            <a:r>
              <a:rPr lang="en-US" sz="2599">
                <a:solidFill>
                  <a:srgbClr val="000000"/>
                </a:solidFill>
                <a:latin typeface="Open Sauce"/>
                <a:ea typeface="Open Sauce"/>
                <a:cs typeface="Open Sauce"/>
                <a:sym typeface="Open Sauce"/>
              </a:rPr>
              <a:t>Random Forest</a:t>
            </a:r>
          </a:p>
          <a:p>
            <a:pPr algn="r">
              <a:lnSpc>
                <a:spcPts val="3379"/>
              </a:lnSpc>
              <a:spcBef>
                <a:spcPct val="0"/>
              </a:spcBef>
            </a:pPr>
            <a:r>
              <a:rPr lang="en-US" sz="2599">
                <a:solidFill>
                  <a:srgbClr val="000000"/>
                </a:solidFill>
                <a:latin typeface="Open Sauce"/>
                <a:ea typeface="Open Sauce"/>
                <a:cs typeface="Open Sauce"/>
                <a:sym typeface="Open Sauce"/>
              </a:rPr>
              <a:t>XGBoost</a:t>
            </a:r>
          </a:p>
        </p:txBody>
      </p:sp>
      <p:sp>
        <p:nvSpPr>
          <p:cNvPr name="TextBox 10" id="10"/>
          <p:cNvSpPr txBox="true"/>
          <p:nvPr/>
        </p:nvSpPr>
        <p:spPr>
          <a:xfrm rot="0">
            <a:off x="9213772" y="5831967"/>
            <a:ext cx="3678585" cy="2129155"/>
          </a:xfrm>
          <a:prstGeom prst="rect">
            <a:avLst/>
          </a:prstGeom>
        </p:spPr>
        <p:txBody>
          <a:bodyPr anchor="t" rtlCol="false" tIns="0" lIns="0" bIns="0" rIns="0">
            <a:spAutoFit/>
          </a:bodyPr>
          <a:lstStyle/>
          <a:p>
            <a:pPr algn="r">
              <a:lnSpc>
                <a:spcPts val="3379"/>
              </a:lnSpc>
            </a:pPr>
            <a:r>
              <a:rPr lang="en-US" sz="2599">
                <a:solidFill>
                  <a:srgbClr val="000000"/>
                </a:solidFill>
                <a:latin typeface="Open Sauce"/>
                <a:ea typeface="Open Sauce"/>
                <a:cs typeface="Open Sauce"/>
                <a:sym typeface="Open Sauce"/>
              </a:rPr>
              <a:t>0.7526941703273048</a:t>
            </a:r>
          </a:p>
          <a:p>
            <a:pPr algn="r">
              <a:lnSpc>
                <a:spcPts val="3379"/>
              </a:lnSpc>
            </a:pPr>
            <a:r>
              <a:rPr lang="en-US" sz="2599">
                <a:solidFill>
                  <a:srgbClr val="000000"/>
                </a:solidFill>
                <a:latin typeface="Open Sauce"/>
                <a:ea typeface="Open Sauce"/>
                <a:cs typeface="Open Sauce"/>
                <a:sym typeface="Open Sauce"/>
              </a:rPr>
              <a:t>0.880417505108254</a:t>
            </a:r>
          </a:p>
          <a:p>
            <a:pPr algn="r">
              <a:lnSpc>
                <a:spcPts val="3379"/>
              </a:lnSpc>
            </a:pPr>
            <a:r>
              <a:rPr lang="en-US" sz="2599">
                <a:solidFill>
                  <a:srgbClr val="000000"/>
                </a:solidFill>
                <a:latin typeface="Open Sauce"/>
                <a:ea typeface="Open Sauce"/>
                <a:cs typeface="Open Sauce"/>
                <a:sym typeface="Open Sauce"/>
              </a:rPr>
              <a:t>0.8805101122662273</a:t>
            </a:r>
          </a:p>
          <a:p>
            <a:pPr algn="r">
              <a:lnSpc>
                <a:spcPts val="3379"/>
              </a:lnSpc>
            </a:pPr>
            <a:r>
              <a:rPr lang="en-US" sz="2599">
                <a:solidFill>
                  <a:srgbClr val="000000"/>
                </a:solidFill>
                <a:latin typeface="Open Sauce"/>
                <a:ea typeface="Open Sauce"/>
                <a:cs typeface="Open Sauce"/>
                <a:sym typeface="Open Sauce"/>
              </a:rPr>
              <a:t>0.9084930261555423</a:t>
            </a:r>
          </a:p>
          <a:p>
            <a:pPr algn="r">
              <a:lnSpc>
                <a:spcPts val="3379"/>
              </a:lnSpc>
              <a:spcBef>
                <a:spcPct val="0"/>
              </a:spcBef>
            </a:pPr>
          </a:p>
        </p:txBody>
      </p:sp>
      <p:sp>
        <p:nvSpPr>
          <p:cNvPr name="TextBox 11" id="11"/>
          <p:cNvSpPr txBox="true"/>
          <p:nvPr/>
        </p:nvSpPr>
        <p:spPr>
          <a:xfrm rot="0">
            <a:off x="1028700" y="8181340"/>
            <a:ext cx="16230600" cy="1076960"/>
          </a:xfrm>
          <a:prstGeom prst="rect">
            <a:avLst/>
          </a:prstGeom>
        </p:spPr>
        <p:txBody>
          <a:bodyPr anchor="t" rtlCol="false" tIns="0" lIns="0" bIns="0" rIns="0">
            <a:spAutoFit/>
          </a:bodyPr>
          <a:lstStyle/>
          <a:p>
            <a:pPr algn="l">
              <a:lnSpc>
                <a:spcPts val="2859"/>
              </a:lnSpc>
            </a:pPr>
            <a:r>
              <a:rPr lang="en-US" sz="2199">
                <a:solidFill>
                  <a:srgbClr val="000000"/>
                </a:solidFill>
                <a:latin typeface="Open Sauce"/>
                <a:ea typeface="Open Sauce"/>
                <a:cs typeface="Open Sauce"/>
                <a:sym typeface="Open Sauce"/>
              </a:rPr>
              <a:t>The most performant classifier in terms of recall is </a:t>
            </a:r>
            <a:r>
              <a:rPr lang="en-US" sz="2199" b="true">
                <a:solidFill>
                  <a:srgbClr val="000000"/>
                </a:solidFill>
                <a:latin typeface="Open Sauce Bold"/>
                <a:ea typeface="Open Sauce Bold"/>
                <a:cs typeface="Open Sauce Bold"/>
                <a:sym typeface="Open Sauce Bold"/>
              </a:rPr>
              <a:t>XGBoost</a:t>
            </a:r>
            <a:r>
              <a:rPr lang="en-US" sz="2199">
                <a:solidFill>
                  <a:srgbClr val="000000"/>
                </a:solidFill>
                <a:latin typeface="Open Sauce"/>
                <a:ea typeface="Open Sauce"/>
                <a:cs typeface="Open Sauce"/>
                <a:sym typeface="Open Sauce"/>
              </a:rPr>
              <a:t>, a model that works by having decision trees operate in series, where each tree improves upon the result of the previous one. </a:t>
            </a:r>
            <a:r>
              <a:rPr lang="en-US" sz="2199">
                <a:solidFill>
                  <a:srgbClr val="000000"/>
                </a:solidFill>
                <a:latin typeface="Open Sauce"/>
                <a:ea typeface="Open Sauce"/>
                <a:cs typeface="Open Sauce"/>
                <a:sym typeface="Open Sauce"/>
              </a:rPr>
              <a:t>It will be the final classifier for the prediction.</a:t>
            </a:r>
          </a:p>
          <a:p>
            <a:pPr algn="l">
              <a:lnSpc>
                <a:spcPts val="2859"/>
              </a:lnSpc>
              <a:spcBef>
                <a:spcPct val="0"/>
              </a:spcBef>
            </a:pPr>
          </a:p>
        </p:txBody>
      </p:sp>
      <p:sp>
        <p:nvSpPr>
          <p:cNvPr name="TextBox 12" id="12"/>
          <p:cNvSpPr txBox="true"/>
          <p:nvPr/>
        </p:nvSpPr>
        <p:spPr>
          <a:xfrm rot="0">
            <a:off x="6195347" y="5197094"/>
            <a:ext cx="1560835" cy="414655"/>
          </a:xfrm>
          <a:prstGeom prst="rect">
            <a:avLst/>
          </a:prstGeom>
        </p:spPr>
        <p:txBody>
          <a:bodyPr anchor="t" rtlCol="false" tIns="0" lIns="0" bIns="0" rIns="0">
            <a:spAutoFit/>
          </a:bodyPr>
          <a:lstStyle/>
          <a:p>
            <a:pPr algn="r">
              <a:lnSpc>
                <a:spcPts val="3379"/>
              </a:lnSpc>
              <a:spcBef>
                <a:spcPct val="0"/>
              </a:spcBef>
            </a:pPr>
            <a:r>
              <a:rPr lang="en-US" b="true" sz="2599" i="true">
                <a:solidFill>
                  <a:srgbClr val="000000"/>
                </a:solidFill>
                <a:latin typeface="Open Sauce Bold Italics"/>
                <a:ea typeface="Open Sauce Bold Italics"/>
                <a:cs typeface="Open Sauce Bold Italics"/>
                <a:sym typeface="Open Sauce Bold Italics"/>
              </a:rPr>
              <a:t>Classifier</a:t>
            </a:r>
          </a:p>
        </p:txBody>
      </p:sp>
      <p:sp>
        <p:nvSpPr>
          <p:cNvPr name="TextBox 13" id="13"/>
          <p:cNvSpPr txBox="true"/>
          <p:nvPr/>
        </p:nvSpPr>
        <p:spPr>
          <a:xfrm rot="0">
            <a:off x="11853909" y="5197094"/>
            <a:ext cx="1038448" cy="414655"/>
          </a:xfrm>
          <a:prstGeom prst="rect">
            <a:avLst/>
          </a:prstGeom>
        </p:spPr>
        <p:txBody>
          <a:bodyPr anchor="t" rtlCol="false" tIns="0" lIns="0" bIns="0" rIns="0">
            <a:spAutoFit/>
          </a:bodyPr>
          <a:lstStyle/>
          <a:p>
            <a:pPr algn="r">
              <a:lnSpc>
                <a:spcPts val="3379"/>
              </a:lnSpc>
              <a:spcBef>
                <a:spcPct val="0"/>
              </a:spcBef>
            </a:pPr>
            <a:r>
              <a:rPr lang="en-US" b="true" sz="2599" i="true">
                <a:solidFill>
                  <a:srgbClr val="000000"/>
                </a:solidFill>
                <a:latin typeface="Open Sauce Bold Italics"/>
                <a:ea typeface="Open Sauce Bold Italics"/>
                <a:cs typeface="Open Sauce Bold Italics"/>
                <a:sym typeface="Open Sauce Bold Italics"/>
              </a:rPr>
              <a:t>Recall</a:t>
            </a:r>
          </a:p>
        </p:txBody>
      </p:sp>
      <p:grpSp>
        <p:nvGrpSpPr>
          <p:cNvPr name="Group 14" id="14"/>
          <p:cNvGrpSpPr/>
          <p:nvPr/>
        </p:nvGrpSpPr>
        <p:grpSpPr>
          <a:xfrm rot="5400000">
            <a:off x="16375792" y="1548345"/>
            <a:ext cx="3086100" cy="738316"/>
            <a:chOff x="0" y="0"/>
            <a:chExt cx="812800" cy="194454"/>
          </a:xfrm>
        </p:grpSpPr>
        <p:sp>
          <p:nvSpPr>
            <p:cNvPr name="Freeform 15" id="15"/>
            <p:cNvSpPr/>
            <p:nvPr/>
          </p:nvSpPr>
          <p:spPr>
            <a:xfrm flipH="false" flipV="false" rot="0">
              <a:off x="0" y="0"/>
              <a:ext cx="812800" cy="194454"/>
            </a:xfrm>
            <a:custGeom>
              <a:avLst/>
              <a:gdLst/>
              <a:ahLst/>
              <a:cxnLst/>
              <a:rect r="r" b="b" t="t" l="l"/>
              <a:pathLst>
                <a:path h="194454" w="812800">
                  <a:moveTo>
                    <a:pt x="0" y="0"/>
                  </a:moveTo>
                  <a:lnTo>
                    <a:pt x="812800" y="0"/>
                  </a:lnTo>
                  <a:lnTo>
                    <a:pt x="812800" y="194454"/>
                  </a:lnTo>
                  <a:lnTo>
                    <a:pt x="0" y="194454"/>
                  </a:lnTo>
                  <a:close/>
                </a:path>
              </a:pathLst>
            </a:custGeom>
            <a:solidFill>
              <a:srgbClr val="FFFFFF"/>
            </a:solidFill>
          </p:spPr>
        </p:sp>
        <p:sp>
          <p:nvSpPr>
            <p:cNvPr name="TextBox 16" id="16"/>
            <p:cNvSpPr txBox="true"/>
            <p:nvPr/>
          </p:nvSpPr>
          <p:spPr>
            <a:xfrm>
              <a:off x="0" y="-19050"/>
              <a:ext cx="812800" cy="213504"/>
            </a:xfrm>
            <a:prstGeom prst="rect">
              <a:avLst/>
            </a:prstGeom>
          </p:spPr>
          <p:txBody>
            <a:bodyPr anchor="ctr" rtlCol="false" tIns="50800" lIns="50800" bIns="50800" rIns="50800"/>
            <a:lstStyle/>
            <a:p>
              <a:pPr algn="ctr">
                <a:lnSpc>
                  <a:spcPts val="2859"/>
                </a:lnSpc>
              </a:pPr>
            </a:p>
          </p:txBody>
        </p:sp>
      </p:grpSp>
      <p:grpSp>
        <p:nvGrpSpPr>
          <p:cNvPr name="Group 17" id="17"/>
          <p:cNvGrpSpPr/>
          <p:nvPr/>
        </p:nvGrpSpPr>
        <p:grpSpPr>
          <a:xfrm rot="0">
            <a:off x="14480991" y="3189354"/>
            <a:ext cx="3086100" cy="738316"/>
            <a:chOff x="0" y="0"/>
            <a:chExt cx="812800" cy="194454"/>
          </a:xfrm>
        </p:grpSpPr>
        <p:sp>
          <p:nvSpPr>
            <p:cNvPr name="Freeform 18" id="18"/>
            <p:cNvSpPr/>
            <p:nvPr/>
          </p:nvSpPr>
          <p:spPr>
            <a:xfrm flipH="false" flipV="false" rot="0">
              <a:off x="0" y="0"/>
              <a:ext cx="812800" cy="194454"/>
            </a:xfrm>
            <a:custGeom>
              <a:avLst/>
              <a:gdLst/>
              <a:ahLst/>
              <a:cxnLst/>
              <a:rect r="r" b="b" t="t" l="l"/>
              <a:pathLst>
                <a:path h="194454" w="812800">
                  <a:moveTo>
                    <a:pt x="0" y="0"/>
                  </a:moveTo>
                  <a:lnTo>
                    <a:pt x="812800" y="0"/>
                  </a:lnTo>
                  <a:lnTo>
                    <a:pt x="812800" y="194454"/>
                  </a:lnTo>
                  <a:lnTo>
                    <a:pt x="0" y="194454"/>
                  </a:lnTo>
                  <a:close/>
                </a:path>
              </a:pathLst>
            </a:custGeom>
            <a:solidFill>
              <a:srgbClr val="FFFFFF"/>
            </a:solidFill>
          </p:spPr>
        </p:sp>
        <p:sp>
          <p:nvSpPr>
            <p:cNvPr name="TextBox 19" id="19"/>
            <p:cNvSpPr txBox="true"/>
            <p:nvPr/>
          </p:nvSpPr>
          <p:spPr>
            <a:xfrm>
              <a:off x="0" y="-19050"/>
              <a:ext cx="812800" cy="213504"/>
            </a:xfrm>
            <a:prstGeom prst="rect">
              <a:avLst/>
            </a:prstGeom>
          </p:spPr>
          <p:txBody>
            <a:bodyPr anchor="ctr" rtlCol="false" tIns="50800" lIns="50800" bIns="50800" rIns="50800"/>
            <a:lstStyle/>
            <a:p>
              <a:pPr algn="ctr">
                <a:lnSpc>
                  <a:spcPts val="2859"/>
                </a:lnSpc>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4700544" y="374453"/>
            <a:ext cx="3398379" cy="3398379"/>
          </a:xfrm>
          <a:custGeom>
            <a:avLst/>
            <a:gdLst/>
            <a:ahLst/>
            <a:cxnLst/>
            <a:rect r="r" b="b" t="t" l="l"/>
            <a:pathLst>
              <a:path h="3398379" w="3398379">
                <a:moveTo>
                  <a:pt x="0" y="0"/>
                </a:moveTo>
                <a:lnTo>
                  <a:pt x="3398378" y="0"/>
                </a:lnTo>
                <a:lnTo>
                  <a:pt x="3398378" y="3398379"/>
                </a:lnTo>
                <a:lnTo>
                  <a:pt x="0" y="3398379"/>
                </a:lnTo>
                <a:lnTo>
                  <a:pt x="0" y="0"/>
                </a:lnTo>
                <a:close/>
              </a:path>
            </a:pathLst>
          </a:custGeom>
          <a:blipFill>
            <a:blip r:embed="rId3"/>
            <a:stretch>
              <a:fillRect l="0" t="0" r="0" b="0"/>
            </a:stretch>
          </a:blipFill>
        </p:spPr>
      </p:sp>
      <p:grpSp>
        <p:nvGrpSpPr>
          <p:cNvPr name="Group 4" id="4"/>
          <p:cNvGrpSpPr/>
          <p:nvPr/>
        </p:nvGrpSpPr>
        <p:grpSpPr>
          <a:xfrm rot="0">
            <a:off x="633448" y="374453"/>
            <a:ext cx="16933642" cy="2814901"/>
            <a:chOff x="0" y="0"/>
            <a:chExt cx="4459889" cy="741373"/>
          </a:xfrm>
        </p:grpSpPr>
        <p:sp>
          <p:nvSpPr>
            <p:cNvPr name="Freeform 5" id="5"/>
            <p:cNvSpPr/>
            <p:nvPr/>
          </p:nvSpPr>
          <p:spPr>
            <a:xfrm flipH="false" flipV="false" rot="0">
              <a:off x="0" y="0"/>
              <a:ext cx="4459889" cy="741373"/>
            </a:xfrm>
            <a:custGeom>
              <a:avLst/>
              <a:gdLst/>
              <a:ahLst/>
              <a:cxnLst/>
              <a:rect r="r" b="b" t="t" l="l"/>
              <a:pathLst>
                <a:path h="741373" w="4459889">
                  <a:moveTo>
                    <a:pt x="0" y="0"/>
                  </a:moveTo>
                  <a:lnTo>
                    <a:pt x="4459889" y="0"/>
                  </a:lnTo>
                  <a:lnTo>
                    <a:pt x="4459889" y="741373"/>
                  </a:lnTo>
                  <a:lnTo>
                    <a:pt x="0" y="741373"/>
                  </a:lnTo>
                  <a:close/>
                </a:path>
              </a:pathLst>
            </a:custGeom>
            <a:solidFill>
              <a:srgbClr val="769EB7">
                <a:alpha val="89804"/>
              </a:srgbClr>
            </a:solidFill>
          </p:spPr>
        </p:sp>
        <p:sp>
          <p:nvSpPr>
            <p:cNvPr name="TextBox 6" id="6"/>
            <p:cNvSpPr txBox="true"/>
            <p:nvPr/>
          </p:nvSpPr>
          <p:spPr>
            <a:xfrm>
              <a:off x="0" y="-19050"/>
              <a:ext cx="4459889" cy="760423"/>
            </a:xfrm>
            <a:prstGeom prst="rect">
              <a:avLst/>
            </a:prstGeom>
          </p:spPr>
          <p:txBody>
            <a:bodyPr anchor="ctr" rtlCol="false" tIns="50800" lIns="50800" bIns="50800" rIns="50800"/>
            <a:lstStyle/>
            <a:p>
              <a:pPr algn="ctr">
                <a:lnSpc>
                  <a:spcPts val="2859"/>
                </a:lnSpc>
              </a:pPr>
            </a:p>
            <a:p>
              <a:pPr algn="ctr">
                <a:lnSpc>
                  <a:spcPts val="2859"/>
                </a:lnSpc>
              </a:pPr>
            </a:p>
          </p:txBody>
        </p:sp>
      </p:grpSp>
      <p:sp>
        <p:nvSpPr>
          <p:cNvPr name="TextBox 7" id="7"/>
          <p:cNvSpPr txBox="true"/>
          <p:nvPr/>
        </p:nvSpPr>
        <p:spPr>
          <a:xfrm rot="0">
            <a:off x="787344" y="881811"/>
            <a:ext cx="16625852" cy="1533486"/>
          </a:xfrm>
          <a:prstGeom prst="rect">
            <a:avLst/>
          </a:prstGeom>
        </p:spPr>
        <p:txBody>
          <a:bodyPr anchor="t" rtlCol="false" tIns="0" lIns="0" bIns="0" rIns="0">
            <a:spAutoFit/>
          </a:bodyPr>
          <a:lstStyle/>
          <a:p>
            <a:pPr algn="ctr" marL="0" indent="0" lvl="0">
              <a:lnSpc>
                <a:spcPts val="11502"/>
              </a:lnSpc>
              <a:spcBef>
                <a:spcPct val="0"/>
              </a:spcBef>
            </a:pPr>
            <a:r>
              <a:rPr lang="en-US" sz="8335" spc="500">
                <a:solidFill>
                  <a:srgbClr val="FFFFFF"/>
                </a:solidFill>
                <a:latin typeface="Codec Pro ExtraBold"/>
                <a:ea typeface="Codec Pro ExtraBold"/>
                <a:cs typeface="Codec Pro ExtraBold"/>
                <a:sym typeface="Codec Pro ExtraBold"/>
              </a:rPr>
              <a:t>PARAMETERS TUNING</a:t>
            </a:r>
          </a:p>
        </p:txBody>
      </p:sp>
      <p:sp>
        <p:nvSpPr>
          <p:cNvPr name="TextBox 8" id="8"/>
          <p:cNvSpPr txBox="true"/>
          <p:nvPr/>
        </p:nvSpPr>
        <p:spPr>
          <a:xfrm rot="0">
            <a:off x="984970" y="3901430"/>
            <a:ext cx="16230600" cy="1438910"/>
          </a:xfrm>
          <a:prstGeom prst="rect">
            <a:avLst/>
          </a:prstGeom>
        </p:spPr>
        <p:txBody>
          <a:bodyPr anchor="t" rtlCol="false" tIns="0" lIns="0" bIns="0" rIns="0">
            <a:spAutoFit/>
          </a:bodyPr>
          <a:lstStyle/>
          <a:p>
            <a:pPr algn="l">
              <a:lnSpc>
                <a:spcPts val="2859"/>
              </a:lnSpc>
            </a:pPr>
            <a:r>
              <a:rPr lang="en-US" sz="2199">
                <a:solidFill>
                  <a:srgbClr val="231F20"/>
                </a:solidFill>
                <a:latin typeface="Open Sauce"/>
                <a:ea typeface="Open Sauce"/>
                <a:cs typeface="Open Sauce"/>
                <a:sym typeface="Open Sauce"/>
              </a:rPr>
              <a:t>Chosen a classifier, I set up a </a:t>
            </a:r>
            <a:r>
              <a:rPr lang="en-US" sz="2199" b="true">
                <a:solidFill>
                  <a:srgbClr val="231F20"/>
                </a:solidFill>
                <a:latin typeface="Open Sauce Bold"/>
                <a:ea typeface="Open Sauce Bold"/>
                <a:cs typeface="Open Sauce Bold"/>
                <a:sym typeface="Open Sauce Bold"/>
              </a:rPr>
              <a:t>Grid Search</a:t>
            </a:r>
            <a:r>
              <a:rPr lang="en-US" sz="2199">
                <a:solidFill>
                  <a:srgbClr val="231F20"/>
                </a:solidFill>
                <a:latin typeface="Open Sauce"/>
                <a:ea typeface="Open Sauce"/>
                <a:cs typeface="Open Sauce"/>
                <a:sym typeface="Open Sauce"/>
              </a:rPr>
              <a:t> on some parameters to improve its performance.</a:t>
            </a:r>
          </a:p>
          <a:p>
            <a:pPr algn="l">
              <a:lnSpc>
                <a:spcPts val="2859"/>
              </a:lnSpc>
            </a:pPr>
            <a:r>
              <a:rPr lang="en-US" sz="2199">
                <a:solidFill>
                  <a:srgbClr val="231F20"/>
                </a:solidFill>
                <a:latin typeface="Open Sauce"/>
                <a:ea typeface="Open Sauce"/>
                <a:cs typeface="Open Sauce"/>
                <a:sym typeface="Open Sauce"/>
              </a:rPr>
              <a:t>Grid Search works by setting a series of values for each parameter that you want to evaluate.</a:t>
            </a:r>
          </a:p>
          <a:p>
            <a:pPr algn="l">
              <a:lnSpc>
                <a:spcPts val="2859"/>
              </a:lnSpc>
            </a:pPr>
            <a:r>
              <a:rPr lang="en-US" sz="2199">
                <a:solidFill>
                  <a:srgbClr val="231F20"/>
                </a:solidFill>
                <a:latin typeface="Open Sauce"/>
                <a:ea typeface="Open Sauce"/>
                <a:cs typeface="Open Sauce"/>
                <a:sym typeface="Open Sauce"/>
              </a:rPr>
              <a:t>The model is trained and evaluated (with the chosen metric) for every combination of the values and the best combination is selected.</a:t>
            </a:r>
          </a:p>
        </p:txBody>
      </p:sp>
      <p:sp>
        <p:nvSpPr>
          <p:cNvPr name="TextBox 9" id="9"/>
          <p:cNvSpPr txBox="true"/>
          <p:nvPr/>
        </p:nvSpPr>
        <p:spPr>
          <a:xfrm rot="0">
            <a:off x="984970" y="5721340"/>
            <a:ext cx="16230600" cy="2524760"/>
          </a:xfrm>
          <a:prstGeom prst="rect">
            <a:avLst/>
          </a:prstGeom>
        </p:spPr>
        <p:txBody>
          <a:bodyPr anchor="t" rtlCol="false" tIns="0" lIns="0" bIns="0" rIns="0">
            <a:spAutoFit/>
          </a:bodyPr>
          <a:lstStyle/>
          <a:p>
            <a:pPr algn="l">
              <a:lnSpc>
                <a:spcPts val="2859"/>
              </a:lnSpc>
            </a:pPr>
            <a:r>
              <a:rPr lang="en-US" sz="2199">
                <a:solidFill>
                  <a:srgbClr val="000000"/>
                </a:solidFill>
                <a:latin typeface="Open Sauce"/>
                <a:ea typeface="Open Sauce"/>
                <a:cs typeface="Open Sauce"/>
                <a:sym typeface="Open Sauce"/>
              </a:rPr>
              <a:t>XGBoost parameters selected for the Grid Search:</a:t>
            </a:r>
          </a:p>
          <a:p>
            <a:pPr algn="ctr">
              <a:lnSpc>
                <a:spcPts val="2859"/>
              </a:lnSpc>
            </a:pPr>
          </a:p>
          <a:p>
            <a:pPr algn="l" marL="474979" indent="-237490" lvl="1">
              <a:lnSpc>
                <a:spcPts val="2859"/>
              </a:lnSpc>
              <a:buFont typeface="Arial"/>
              <a:buChar char="•"/>
            </a:pPr>
            <a:r>
              <a:rPr lang="en-US" sz="2199" i="true">
                <a:solidFill>
                  <a:srgbClr val="000000"/>
                </a:solidFill>
                <a:latin typeface="Open Sauce Italics"/>
                <a:ea typeface="Open Sauce Italics"/>
                <a:cs typeface="Open Sauce Italics"/>
                <a:sym typeface="Open Sauce Italics"/>
              </a:rPr>
              <a:t>'min_child_weight'</a:t>
            </a:r>
            <a:r>
              <a:rPr lang="en-US" sz="2199">
                <a:solidFill>
                  <a:srgbClr val="000000"/>
                </a:solidFill>
                <a:latin typeface="Open Sauce"/>
                <a:ea typeface="Open Sauce"/>
                <a:cs typeface="Open Sauce"/>
                <a:sym typeface="Open Sauce"/>
              </a:rPr>
              <a:t>: minimum number of elements in a class, no new trees are generated below this number.</a:t>
            </a:r>
          </a:p>
          <a:p>
            <a:pPr algn="l" marL="474979" indent="-237490" lvl="1">
              <a:lnSpc>
                <a:spcPts val="2859"/>
              </a:lnSpc>
              <a:buFont typeface="Arial"/>
              <a:buChar char="•"/>
            </a:pPr>
            <a:r>
              <a:rPr lang="en-US" sz="2199" i="true">
                <a:solidFill>
                  <a:srgbClr val="000000"/>
                </a:solidFill>
                <a:latin typeface="Open Sauce Italics"/>
                <a:ea typeface="Open Sauce Italics"/>
                <a:cs typeface="Open Sauce Italics"/>
                <a:sym typeface="Open Sauce Italics"/>
              </a:rPr>
              <a:t>'max_depth'</a:t>
            </a:r>
            <a:r>
              <a:rPr lang="en-US" sz="2199">
                <a:solidFill>
                  <a:srgbClr val="000000"/>
                </a:solidFill>
                <a:latin typeface="Open Sauce"/>
                <a:ea typeface="Open Sauce"/>
                <a:cs typeface="Open Sauce"/>
                <a:sym typeface="Open Sauce"/>
              </a:rPr>
              <a:t>: maximum depth of decision trees.</a:t>
            </a:r>
          </a:p>
          <a:p>
            <a:pPr algn="l" marL="474979" indent="-237490" lvl="1">
              <a:lnSpc>
                <a:spcPts val="2859"/>
              </a:lnSpc>
              <a:buFont typeface="Arial"/>
              <a:buChar char="•"/>
            </a:pPr>
            <a:r>
              <a:rPr lang="en-US" sz="2199" i="true">
                <a:solidFill>
                  <a:srgbClr val="000000"/>
                </a:solidFill>
                <a:latin typeface="Open Sauce Italics"/>
                <a:ea typeface="Open Sauce Italics"/>
                <a:cs typeface="Open Sauce Italics"/>
                <a:sym typeface="Open Sauce Italics"/>
              </a:rPr>
              <a:t>'subsample'</a:t>
            </a:r>
            <a:r>
              <a:rPr lang="en-US" sz="2199">
                <a:solidFill>
                  <a:srgbClr val="000000"/>
                </a:solidFill>
                <a:latin typeface="Open Sauce"/>
                <a:ea typeface="Open Sauce"/>
                <a:cs typeface="Open Sauce"/>
                <a:sym typeface="Open Sauce"/>
              </a:rPr>
              <a:t>: fraction of the training set, randomly selected at each step, used to train the trees (useful to prevent overfitting).</a:t>
            </a:r>
          </a:p>
          <a:p>
            <a:pPr algn="l" marL="474979" indent="-237490" lvl="1">
              <a:lnSpc>
                <a:spcPts val="2859"/>
              </a:lnSpc>
              <a:buFont typeface="Arial"/>
              <a:buChar char="•"/>
            </a:pPr>
            <a:r>
              <a:rPr lang="en-US" sz="2199" i="true">
                <a:solidFill>
                  <a:srgbClr val="000000"/>
                </a:solidFill>
                <a:latin typeface="Open Sauce Italics"/>
                <a:ea typeface="Open Sauce Italics"/>
                <a:cs typeface="Open Sauce Italics"/>
                <a:sym typeface="Open Sauce Italics"/>
              </a:rPr>
              <a:t>'eta'</a:t>
            </a:r>
            <a:r>
              <a:rPr lang="en-US" sz="2199">
                <a:solidFill>
                  <a:srgbClr val="000000"/>
                </a:solidFill>
                <a:latin typeface="Open Sauce"/>
                <a:ea typeface="Open Sauce"/>
                <a:cs typeface="Open Sauce"/>
                <a:sym typeface="Open Sauce"/>
              </a:rPr>
              <a:t>: magnitude of the 'correction' that each tree applies to the result of the previous one.</a:t>
            </a:r>
          </a:p>
        </p:txBody>
      </p:sp>
      <p:sp>
        <p:nvSpPr>
          <p:cNvPr name="TextBox 10" id="10"/>
          <p:cNvSpPr txBox="true"/>
          <p:nvPr/>
        </p:nvSpPr>
        <p:spPr>
          <a:xfrm rot="0">
            <a:off x="984970" y="8627100"/>
            <a:ext cx="16230600" cy="715010"/>
          </a:xfrm>
          <a:prstGeom prst="rect">
            <a:avLst/>
          </a:prstGeom>
        </p:spPr>
        <p:txBody>
          <a:bodyPr anchor="t" rtlCol="false" tIns="0" lIns="0" bIns="0" rIns="0">
            <a:spAutoFit/>
          </a:bodyPr>
          <a:lstStyle/>
          <a:p>
            <a:pPr algn="just">
              <a:lnSpc>
                <a:spcPts val="2859"/>
              </a:lnSpc>
            </a:pPr>
            <a:r>
              <a:rPr lang="en-US" sz="2199" b="true">
                <a:solidFill>
                  <a:srgbClr val="000000"/>
                </a:solidFill>
                <a:latin typeface="Open Sauce Bold"/>
                <a:ea typeface="Open Sauce Bold"/>
                <a:cs typeface="Open Sauce Bold"/>
                <a:sym typeface="Open Sauce Bold"/>
              </a:rPr>
              <a:t>New </a:t>
            </a:r>
            <a:r>
              <a:rPr lang="en-US" b="true" sz="2199" i="true">
                <a:solidFill>
                  <a:srgbClr val="000000"/>
                </a:solidFill>
                <a:latin typeface="Open Sauce Bold Italics"/>
                <a:ea typeface="Open Sauce Bold Italics"/>
                <a:cs typeface="Open Sauce Bold Italics"/>
                <a:sym typeface="Open Sauce Bold Italics"/>
              </a:rPr>
              <a:t>recall</a:t>
            </a:r>
            <a:r>
              <a:rPr lang="en-US" sz="2199" b="true">
                <a:solidFill>
                  <a:srgbClr val="000000"/>
                </a:solidFill>
                <a:latin typeface="Open Sauce Bold"/>
                <a:ea typeface="Open Sauce Bold"/>
                <a:cs typeface="Open Sauce Bold"/>
                <a:sym typeface="Open Sauce Bold"/>
              </a:rPr>
              <a:t> score</a:t>
            </a:r>
            <a:r>
              <a:rPr lang="en-US" sz="2199">
                <a:solidFill>
                  <a:srgbClr val="000000"/>
                </a:solidFill>
                <a:latin typeface="Open Sauce"/>
                <a:ea typeface="Open Sauce"/>
                <a:cs typeface="Open Sauce"/>
                <a:sym typeface="Open Sauce"/>
              </a:rPr>
              <a:t>:      0.9130471352339388</a:t>
            </a:r>
          </a:p>
          <a:p>
            <a:pPr algn="l">
              <a:lnSpc>
                <a:spcPts val="2859"/>
              </a:lnSpc>
            </a:pPr>
          </a:p>
        </p:txBody>
      </p:sp>
      <p:grpSp>
        <p:nvGrpSpPr>
          <p:cNvPr name="Group 11" id="11"/>
          <p:cNvGrpSpPr/>
          <p:nvPr/>
        </p:nvGrpSpPr>
        <p:grpSpPr>
          <a:xfrm rot="5400000">
            <a:off x="16375792" y="1548345"/>
            <a:ext cx="3086100" cy="738316"/>
            <a:chOff x="0" y="0"/>
            <a:chExt cx="812800" cy="194454"/>
          </a:xfrm>
        </p:grpSpPr>
        <p:sp>
          <p:nvSpPr>
            <p:cNvPr name="Freeform 12" id="12"/>
            <p:cNvSpPr/>
            <p:nvPr/>
          </p:nvSpPr>
          <p:spPr>
            <a:xfrm flipH="false" flipV="false" rot="0">
              <a:off x="0" y="0"/>
              <a:ext cx="812800" cy="194454"/>
            </a:xfrm>
            <a:custGeom>
              <a:avLst/>
              <a:gdLst/>
              <a:ahLst/>
              <a:cxnLst/>
              <a:rect r="r" b="b" t="t" l="l"/>
              <a:pathLst>
                <a:path h="194454" w="812800">
                  <a:moveTo>
                    <a:pt x="0" y="0"/>
                  </a:moveTo>
                  <a:lnTo>
                    <a:pt x="812800" y="0"/>
                  </a:lnTo>
                  <a:lnTo>
                    <a:pt x="812800" y="194454"/>
                  </a:lnTo>
                  <a:lnTo>
                    <a:pt x="0" y="194454"/>
                  </a:lnTo>
                  <a:close/>
                </a:path>
              </a:pathLst>
            </a:custGeom>
            <a:solidFill>
              <a:srgbClr val="FFFFFF"/>
            </a:solidFill>
          </p:spPr>
        </p:sp>
        <p:sp>
          <p:nvSpPr>
            <p:cNvPr name="TextBox 13" id="13"/>
            <p:cNvSpPr txBox="true"/>
            <p:nvPr/>
          </p:nvSpPr>
          <p:spPr>
            <a:xfrm>
              <a:off x="0" y="-19050"/>
              <a:ext cx="812800" cy="213504"/>
            </a:xfrm>
            <a:prstGeom prst="rect">
              <a:avLst/>
            </a:prstGeom>
          </p:spPr>
          <p:txBody>
            <a:bodyPr anchor="ctr" rtlCol="false" tIns="50800" lIns="50800" bIns="50800" rIns="50800"/>
            <a:lstStyle/>
            <a:p>
              <a:pPr algn="ctr">
                <a:lnSpc>
                  <a:spcPts val="2859"/>
                </a:lnSpc>
              </a:pPr>
            </a:p>
          </p:txBody>
        </p:sp>
      </p:grpSp>
      <p:grpSp>
        <p:nvGrpSpPr>
          <p:cNvPr name="Group 14" id="14"/>
          <p:cNvGrpSpPr/>
          <p:nvPr/>
        </p:nvGrpSpPr>
        <p:grpSpPr>
          <a:xfrm rot="0">
            <a:off x="14480991" y="3188970"/>
            <a:ext cx="3086100" cy="738316"/>
            <a:chOff x="0" y="0"/>
            <a:chExt cx="812800" cy="194454"/>
          </a:xfrm>
        </p:grpSpPr>
        <p:sp>
          <p:nvSpPr>
            <p:cNvPr name="Freeform 15" id="15"/>
            <p:cNvSpPr/>
            <p:nvPr/>
          </p:nvSpPr>
          <p:spPr>
            <a:xfrm flipH="false" flipV="false" rot="0">
              <a:off x="0" y="0"/>
              <a:ext cx="812800" cy="194454"/>
            </a:xfrm>
            <a:custGeom>
              <a:avLst/>
              <a:gdLst/>
              <a:ahLst/>
              <a:cxnLst/>
              <a:rect r="r" b="b" t="t" l="l"/>
              <a:pathLst>
                <a:path h="194454" w="812800">
                  <a:moveTo>
                    <a:pt x="0" y="0"/>
                  </a:moveTo>
                  <a:lnTo>
                    <a:pt x="812800" y="0"/>
                  </a:lnTo>
                  <a:lnTo>
                    <a:pt x="812800" y="194454"/>
                  </a:lnTo>
                  <a:lnTo>
                    <a:pt x="0" y="194454"/>
                  </a:lnTo>
                  <a:close/>
                </a:path>
              </a:pathLst>
            </a:custGeom>
            <a:solidFill>
              <a:srgbClr val="FFFFFF"/>
            </a:solidFill>
          </p:spPr>
        </p:sp>
        <p:sp>
          <p:nvSpPr>
            <p:cNvPr name="TextBox 16" id="16"/>
            <p:cNvSpPr txBox="true"/>
            <p:nvPr/>
          </p:nvSpPr>
          <p:spPr>
            <a:xfrm>
              <a:off x="0" y="-19050"/>
              <a:ext cx="812800" cy="213504"/>
            </a:xfrm>
            <a:prstGeom prst="rect">
              <a:avLst/>
            </a:prstGeom>
          </p:spPr>
          <p:txBody>
            <a:bodyPr anchor="ctr" rtlCol="false" tIns="50800" lIns="50800" bIns="50800" rIns="50800"/>
            <a:lstStyle/>
            <a:p>
              <a:pPr algn="ctr">
                <a:lnSpc>
                  <a:spcPts val="2859"/>
                </a:lnSpc>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4360755" y="374453"/>
            <a:ext cx="3206336" cy="3206336"/>
          </a:xfrm>
          <a:custGeom>
            <a:avLst/>
            <a:gdLst/>
            <a:ahLst/>
            <a:cxnLst/>
            <a:rect r="r" b="b" t="t" l="l"/>
            <a:pathLst>
              <a:path h="3206336" w="3206336">
                <a:moveTo>
                  <a:pt x="0" y="0"/>
                </a:moveTo>
                <a:lnTo>
                  <a:pt x="3206336" y="0"/>
                </a:lnTo>
                <a:lnTo>
                  <a:pt x="3206336" y="3206336"/>
                </a:lnTo>
                <a:lnTo>
                  <a:pt x="0" y="3206336"/>
                </a:lnTo>
                <a:lnTo>
                  <a:pt x="0" y="0"/>
                </a:lnTo>
                <a:close/>
              </a:path>
            </a:pathLst>
          </a:custGeom>
          <a:blipFill>
            <a:blip r:embed="rId3"/>
            <a:stretch>
              <a:fillRect l="0" t="0" r="0" b="0"/>
            </a:stretch>
          </a:blipFill>
        </p:spPr>
      </p:sp>
      <p:grpSp>
        <p:nvGrpSpPr>
          <p:cNvPr name="Group 4" id="4"/>
          <p:cNvGrpSpPr/>
          <p:nvPr/>
        </p:nvGrpSpPr>
        <p:grpSpPr>
          <a:xfrm rot="0">
            <a:off x="633448" y="374453"/>
            <a:ext cx="16933642" cy="2814901"/>
            <a:chOff x="0" y="0"/>
            <a:chExt cx="4459889" cy="741373"/>
          </a:xfrm>
        </p:grpSpPr>
        <p:sp>
          <p:nvSpPr>
            <p:cNvPr name="Freeform 5" id="5"/>
            <p:cNvSpPr/>
            <p:nvPr/>
          </p:nvSpPr>
          <p:spPr>
            <a:xfrm flipH="false" flipV="false" rot="0">
              <a:off x="0" y="0"/>
              <a:ext cx="4459889" cy="741373"/>
            </a:xfrm>
            <a:custGeom>
              <a:avLst/>
              <a:gdLst/>
              <a:ahLst/>
              <a:cxnLst/>
              <a:rect r="r" b="b" t="t" l="l"/>
              <a:pathLst>
                <a:path h="741373" w="4459889">
                  <a:moveTo>
                    <a:pt x="0" y="0"/>
                  </a:moveTo>
                  <a:lnTo>
                    <a:pt x="4459889" y="0"/>
                  </a:lnTo>
                  <a:lnTo>
                    <a:pt x="4459889" y="741373"/>
                  </a:lnTo>
                  <a:lnTo>
                    <a:pt x="0" y="741373"/>
                  </a:lnTo>
                  <a:close/>
                </a:path>
              </a:pathLst>
            </a:custGeom>
            <a:solidFill>
              <a:srgbClr val="769EB7">
                <a:alpha val="89804"/>
              </a:srgbClr>
            </a:solidFill>
          </p:spPr>
        </p:sp>
        <p:sp>
          <p:nvSpPr>
            <p:cNvPr name="TextBox 6" id="6"/>
            <p:cNvSpPr txBox="true"/>
            <p:nvPr/>
          </p:nvSpPr>
          <p:spPr>
            <a:xfrm>
              <a:off x="0" y="-19050"/>
              <a:ext cx="4459889" cy="760423"/>
            </a:xfrm>
            <a:prstGeom prst="rect">
              <a:avLst/>
            </a:prstGeom>
          </p:spPr>
          <p:txBody>
            <a:bodyPr anchor="ctr" rtlCol="false" tIns="50800" lIns="50800" bIns="50800" rIns="50800"/>
            <a:lstStyle/>
            <a:p>
              <a:pPr algn="ctr">
                <a:lnSpc>
                  <a:spcPts val="2859"/>
                </a:lnSpc>
              </a:pPr>
            </a:p>
            <a:p>
              <a:pPr algn="ctr">
                <a:lnSpc>
                  <a:spcPts val="2859"/>
                </a:lnSpc>
              </a:pPr>
            </a:p>
          </p:txBody>
        </p:sp>
      </p:grpSp>
      <p:sp>
        <p:nvSpPr>
          <p:cNvPr name="Freeform 7" id="7"/>
          <p:cNvSpPr/>
          <p:nvPr/>
        </p:nvSpPr>
        <p:spPr>
          <a:xfrm flipH="false" flipV="false" rot="0">
            <a:off x="633448" y="6306458"/>
            <a:ext cx="5551808" cy="3980542"/>
          </a:xfrm>
          <a:custGeom>
            <a:avLst/>
            <a:gdLst/>
            <a:ahLst/>
            <a:cxnLst/>
            <a:rect r="r" b="b" t="t" l="l"/>
            <a:pathLst>
              <a:path h="3980542" w="5551808">
                <a:moveTo>
                  <a:pt x="0" y="0"/>
                </a:moveTo>
                <a:lnTo>
                  <a:pt x="5551808" y="0"/>
                </a:lnTo>
                <a:lnTo>
                  <a:pt x="5551808" y="3980542"/>
                </a:lnTo>
                <a:lnTo>
                  <a:pt x="0" y="3980542"/>
                </a:lnTo>
                <a:lnTo>
                  <a:pt x="0" y="0"/>
                </a:lnTo>
                <a:close/>
              </a:path>
            </a:pathLst>
          </a:custGeom>
          <a:blipFill>
            <a:blip r:embed="rId4"/>
            <a:stretch>
              <a:fillRect l="0" t="0" r="0" b="0"/>
            </a:stretch>
          </a:blipFill>
        </p:spPr>
      </p:sp>
      <p:grpSp>
        <p:nvGrpSpPr>
          <p:cNvPr name="Group 8" id="8"/>
          <p:cNvGrpSpPr/>
          <p:nvPr/>
        </p:nvGrpSpPr>
        <p:grpSpPr>
          <a:xfrm rot="0">
            <a:off x="14480991" y="3188970"/>
            <a:ext cx="3086100" cy="738316"/>
            <a:chOff x="0" y="0"/>
            <a:chExt cx="812800" cy="194454"/>
          </a:xfrm>
        </p:grpSpPr>
        <p:sp>
          <p:nvSpPr>
            <p:cNvPr name="Freeform 9" id="9"/>
            <p:cNvSpPr/>
            <p:nvPr/>
          </p:nvSpPr>
          <p:spPr>
            <a:xfrm flipH="false" flipV="false" rot="0">
              <a:off x="0" y="0"/>
              <a:ext cx="812800" cy="194454"/>
            </a:xfrm>
            <a:custGeom>
              <a:avLst/>
              <a:gdLst/>
              <a:ahLst/>
              <a:cxnLst/>
              <a:rect r="r" b="b" t="t" l="l"/>
              <a:pathLst>
                <a:path h="194454" w="812800">
                  <a:moveTo>
                    <a:pt x="0" y="0"/>
                  </a:moveTo>
                  <a:lnTo>
                    <a:pt x="812800" y="0"/>
                  </a:lnTo>
                  <a:lnTo>
                    <a:pt x="812800" y="194454"/>
                  </a:lnTo>
                  <a:lnTo>
                    <a:pt x="0" y="194454"/>
                  </a:lnTo>
                  <a:close/>
                </a:path>
              </a:pathLst>
            </a:custGeom>
            <a:solidFill>
              <a:srgbClr val="FFFFFF"/>
            </a:solidFill>
          </p:spPr>
        </p:sp>
        <p:sp>
          <p:nvSpPr>
            <p:cNvPr name="TextBox 10" id="10"/>
            <p:cNvSpPr txBox="true"/>
            <p:nvPr/>
          </p:nvSpPr>
          <p:spPr>
            <a:xfrm>
              <a:off x="0" y="-19050"/>
              <a:ext cx="812800" cy="213504"/>
            </a:xfrm>
            <a:prstGeom prst="rect">
              <a:avLst/>
            </a:prstGeom>
          </p:spPr>
          <p:txBody>
            <a:bodyPr anchor="ctr" rtlCol="false" tIns="50800" lIns="50800" bIns="50800" rIns="50800"/>
            <a:lstStyle/>
            <a:p>
              <a:pPr algn="ctr">
                <a:lnSpc>
                  <a:spcPts val="2859"/>
                </a:lnSpc>
              </a:pPr>
            </a:p>
          </p:txBody>
        </p:sp>
      </p:grpSp>
      <p:sp>
        <p:nvSpPr>
          <p:cNvPr name="Freeform 11" id="11"/>
          <p:cNvSpPr/>
          <p:nvPr/>
        </p:nvSpPr>
        <p:spPr>
          <a:xfrm flipH="false" flipV="false" rot="0">
            <a:off x="9525085" y="3460553"/>
            <a:ext cx="8042005" cy="3397031"/>
          </a:xfrm>
          <a:custGeom>
            <a:avLst/>
            <a:gdLst/>
            <a:ahLst/>
            <a:cxnLst/>
            <a:rect r="r" b="b" t="t" l="l"/>
            <a:pathLst>
              <a:path h="3397031" w="8042005">
                <a:moveTo>
                  <a:pt x="0" y="0"/>
                </a:moveTo>
                <a:lnTo>
                  <a:pt x="8042006" y="0"/>
                </a:lnTo>
                <a:lnTo>
                  <a:pt x="8042006" y="3397031"/>
                </a:lnTo>
                <a:lnTo>
                  <a:pt x="0" y="3397031"/>
                </a:lnTo>
                <a:lnTo>
                  <a:pt x="0" y="0"/>
                </a:lnTo>
                <a:close/>
              </a:path>
            </a:pathLst>
          </a:custGeom>
          <a:blipFill>
            <a:blip r:embed="rId5"/>
            <a:stretch>
              <a:fillRect l="0" t="-1046" r="0" b="-1046"/>
            </a:stretch>
          </a:blipFill>
        </p:spPr>
      </p:sp>
      <p:sp>
        <p:nvSpPr>
          <p:cNvPr name="TextBox 12" id="12"/>
          <p:cNvSpPr txBox="true"/>
          <p:nvPr/>
        </p:nvSpPr>
        <p:spPr>
          <a:xfrm rot="0">
            <a:off x="984970" y="3901430"/>
            <a:ext cx="6455979" cy="2162810"/>
          </a:xfrm>
          <a:prstGeom prst="rect">
            <a:avLst/>
          </a:prstGeom>
        </p:spPr>
        <p:txBody>
          <a:bodyPr anchor="t" rtlCol="false" tIns="0" lIns="0" bIns="0" rIns="0">
            <a:spAutoFit/>
          </a:bodyPr>
          <a:lstStyle/>
          <a:p>
            <a:pPr algn="l">
              <a:lnSpc>
                <a:spcPts val="2859"/>
              </a:lnSpc>
            </a:pPr>
            <a:r>
              <a:rPr lang="en-US" sz="2199">
                <a:solidFill>
                  <a:srgbClr val="231F20"/>
                </a:solidFill>
                <a:latin typeface="Open Sauce"/>
                <a:ea typeface="Open Sauce"/>
                <a:cs typeface="Open Sauce"/>
                <a:sym typeface="Open Sauce"/>
              </a:rPr>
              <a:t>After building the final XGBoost classifier with the parameters obtained from the Grid Search and training it on the entire training set, it is finally possible to predict the classes of the records in the </a:t>
            </a:r>
            <a:r>
              <a:rPr lang="en-US" b="true" sz="2199">
                <a:solidFill>
                  <a:srgbClr val="231F20"/>
                </a:solidFill>
                <a:latin typeface="Open Sauce Bold"/>
                <a:ea typeface="Open Sauce Bold"/>
                <a:cs typeface="Open Sauce Bold"/>
                <a:sym typeface="Open Sauce Bold"/>
              </a:rPr>
              <a:t>test set</a:t>
            </a:r>
            <a:r>
              <a:rPr lang="en-US" sz="2199">
                <a:solidFill>
                  <a:srgbClr val="231F20"/>
                </a:solidFill>
                <a:latin typeface="Open Sauce"/>
                <a:ea typeface="Open Sauce"/>
                <a:cs typeface="Open Sauce"/>
                <a:sym typeface="Open Sauce"/>
              </a:rPr>
              <a:t> and compare the results with the actual classes.</a:t>
            </a:r>
          </a:p>
        </p:txBody>
      </p:sp>
      <p:sp>
        <p:nvSpPr>
          <p:cNvPr name="TextBox 13" id="13"/>
          <p:cNvSpPr txBox="true"/>
          <p:nvPr/>
        </p:nvSpPr>
        <p:spPr>
          <a:xfrm rot="0">
            <a:off x="787344" y="881811"/>
            <a:ext cx="16625852" cy="1533486"/>
          </a:xfrm>
          <a:prstGeom prst="rect">
            <a:avLst/>
          </a:prstGeom>
        </p:spPr>
        <p:txBody>
          <a:bodyPr anchor="t" rtlCol="false" tIns="0" lIns="0" bIns="0" rIns="0">
            <a:spAutoFit/>
          </a:bodyPr>
          <a:lstStyle/>
          <a:p>
            <a:pPr algn="ctr" marL="0" indent="0" lvl="0">
              <a:lnSpc>
                <a:spcPts val="11502"/>
              </a:lnSpc>
              <a:spcBef>
                <a:spcPct val="0"/>
              </a:spcBef>
            </a:pPr>
            <a:r>
              <a:rPr lang="en-US" sz="8335" spc="500">
                <a:solidFill>
                  <a:srgbClr val="FFFFFF"/>
                </a:solidFill>
                <a:latin typeface="Codec Pro ExtraBold"/>
                <a:ea typeface="Codec Pro ExtraBold"/>
                <a:cs typeface="Codec Pro ExtraBold"/>
                <a:sym typeface="Codec Pro ExtraBold"/>
              </a:rPr>
              <a:t>FINAL PREDICTION</a:t>
            </a:r>
          </a:p>
        </p:txBody>
      </p:sp>
      <p:sp>
        <p:nvSpPr>
          <p:cNvPr name="TextBox 14" id="14"/>
          <p:cNvSpPr txBox="true"/>
          <p:nvPr/>
        </p:nvSpPr>
        <p:spPr>
          <a:xfrm rot="0">
            <a:off x="7784406" y="7105234"/>
            <a:ext cx="9628790" cy="2524760"/>
          </a:xfrm>
          <a:prstGeom prst="rect">
            <a:avLst/>
          </a:prstGeom>
        </p:spPr>
        <p:txBody>
          <a:bodyPr anchor="t" rtlCol="false" tIns="0" lIns="0" bIns="0" rIns="0">
            <a:spAutoFit/>
          </a:bodyPr>
          <a:lstStyle/>
          <a:p>
            <a:pPr algn="l">
              <a:lnSpc>
                <a:spcPts val="2859"/>
              </a:lnSpc>
            </a:pPr>
            <a:r>
              <a:rPr lang="en-US" sz="2199">
                <a:solidFill>
                  <a:srgbClr val="000000"/>
                </a:solidFill>
                <a:latin typeface="Open Sauce"/>
                <a:ea typeface="Open Sauce"/>
                <a:cs typeface="Open Sauce"/>
                <a:sym typeface="Open Sauce"/>
              </a:rPr>
              <a:t>The final prediction </a:t>
            </a:r>
            <a:r>
              <a:rPr lang="en-US" sz="2199" i="true">
                <a:solidFill>
                  <a:srgbClr val="000000"/>
                </a:solidFill>
                <a:latin typeface="Open Sauce Italics"/>
                <a:ea typeface="Open Sauce Italics"/>
                <a:cs typeface="Open Sauce Italics"/>
                <a:sym typeface="Open Sauce Italics"/>
              </a:rPr>
              <a:t>‘recall’</a:t>
            </a:r>
            <a:r>
              <a:rPr lang="en-US" sz="2199">
                <a:solidFill>
                  <a:srgbClr val="000000"/>
                </a:solidFill>
                <a:latin typeface="Open Sauce"/>
                <a:ea typeface="Open Sauce"/>
                <a:cs typeface="Open Sauce"/>
                <a:sym typeface="Open Sauce"/>
              </a:rPr>
              <a:t> seems sufficiently good.</a:t>
            </a:r>
          </a:p>
          <a:p>
            <a:pPr algn="l">
              <a:lnSpc>
                <a:spcPts val="2859"/>
              </a:lnSpc>
            </a:pPr>
            <a:r>
              <a:rPr lang="en-US" sz="2199">
                <a:solidFill>
                  <a:srgbClr val="000000"/>
                </a:solidFill>
                <a:latin typeface="Open Sauce"/>
                <a:ea typeface="Open Sauce"/>
                <a:cs typeface="Open Sauce"/>
                <a:sym typeface="Open Sauce"/>
              </a:rPr>
              <a:t>However, analyzing the recall score for individual classes, it is evident that the recall for the second class (</a:t>
            </a:r>
            <a:r>
              <a:rPr lang="en-US" sz="2199" i="true">
                <a:solidFill>
                  <a:srgbClr val="FFFFFF"/>
                </a:solidFill>
                <a:latin typeface="Open Sauce Italics"/>
                <a:ea typeface="Open Sauce Italics"/>
                <a:cs typeface="Open Sauce Italics"/>
                <a:sym typeface="Open Sauce Italics"/>
              </a:rPr>
              <a:t>'Suspect'</a:t>
            </a:r>
            <a:r>
              <a:rPr lang="en-US" sz="2199">
                <a:solidFill>
                  <a:srgbClr val="000000"/>
                </a:solidFill>
                <a:latin typeface="Open Sauce"/>
                <a:ea typeface="Open Sauce"/>
                <a:cs typeface="Open Sauce"/>
                <a:sym typeface="Open Sauce"/>
              </a:rPr>
              <a:t>) is significantly lower than the other classes.</a:t>
            </a:r>
          </a:p>
          <a:p>
            <a:pPr algn="l">
              <a:lnSpc>
                <a:spcPts val="2859"/>
              </a:lnSpc>
            </a:pPr>
            <a:r>
              <a:rPr lang="en-US" sz="2199">
                <a:solidFill>
                  <a:srgbClr val="000000"/>
                </a:solidFill>
                <a:latin typeface="Open Sauce"/>
                <a:ea typeface="Open Sauce"/>
                <a:cs typeface="Open Sauce"/>
                <a:sym typeface="Open Sauce"/>
              </a:rPr>
              <a:t>From the </a:t>
            </a:r>
            <a:r>
              <a:rPr lang="en-US" sz="2199" b="true">
                <a:solidFill>
                  <a:srgbClr val="000000"/>
                </a:solidFill>
                <a:latin typeface="Open Sauce Bold"/>
                <a:ea typeface="Open Sauce Bold"/>
                <a:cs typeface="Open Sauce Bold"/>
                <a:sym typeface="Open Sauce Bold"/>
              </a:rPr>
              <a:t>confusion matrix</a:t>
            </a:r>
            <a:r>
              <a:rPr lang="en-US" sz="2199">
                <a:solidFill>
                  <a:srgbClr val="000000"/>
                </a:solidFill>
                <a:latin typeface="Open Sauce"/>
                <a:ea typeface="Open Sauce"/>
                <a:cs typeface="Open Sauce"/>
                <a:sym typeface="Open Sauce"/>
              </a:rPr>
              <a:t>, it can be seen that a significant percentage of the elements from this class were classified as </a:t>
            </a:r>
            <a:r>
              <a:rPr lang="en-US" sz="2199" i="true">
                <a:solidFill>
                  <a:srgbClr val="FFFFFF"/>
                </a:solidFill>
                <a:latin typeface="Open Sauce Italics"/>
                <a:ea typeface="Open Sauce Italics"/>
                <a:cs typeface="Open Sauce Italics"/>
                <a:sym typeface="Open Sauce Italics"/>
              </a:rPr>
              <a:t>'Normal’</a:t>
            </a:r>
            <a:r>
              <a:rPr lang="en-US" sz="2199">
                <a:solidFill>
                  <a:srgbClr val="000000"/>
                </a:solidFill>
                <a:latin typeface="Open Sauce"/>
                <a:ea typeface="Open Sauce"/>
                <a:cs typeface="Open Sauce"/>
                <a:sym typeface="Open Sauce"/>
              </a:rPr>
              <a:t>, while only two of them were classified as </a:t>
            </a:r>
            <a:r>
              <a:rPr lang="en-US" sz="2199" i="true">
                <a:solidFill>
                  <a:srgbClr val="FFFFFF"/>
                </a:solidFill>
                <a:latin typeface="Open Sauce Italics"/>
                <a:ea typeface="Open Sauce Italics"/>
                <a:cs typeface="Open Sauce Italics"/>
                <a:sym typeface="Open Sauce Italics"/>
              </a:rPr>
              <a:t>'Pathological'</a:t>
            </a:r>
            <a:r>
              <a:rPr lang="en-US" sz="2199">
                <a:solidFill>
                  <a:srgbClr val="000000"/>
                </a:solidFill>
                <a:latin typeface="Open Sauce"/>
                <a:ea typeface="Open Sauce"/>
                <a:cs typeface="Open Sauce"/>
                <a:sym typeface="Open Sauce"/>
              </a:rPr>
              <a:t>.</a:t>
            </a:r>
          </a:p>
        </p:txBody>
      </p:sp>
      <p:sp>
        <p:nvSpPr>
          <p:cNvPr name="TextBox 15" id="15"/>
          <p:cNvSpPr txBox="true"/>
          <p:nvPr/>
        </p:nvSpPr>
        <p:spPr>
          <a:xfrm rot="0">
            <a:off x="14634355" y="8919210"/>
            <a:ext cx="1100602" cy="353060"/>
          </a:xfrm>
          <a:prstGeom prst="rect">
            <a:avLst/>
          </a:prstGeom>
        </p:spPr>
        <p:txBody>
          <a:bodyPr anchor="t" rtlCol="false" tIns="0" lIns="0" bIns="0" rIns="0">
            <a:spAutoFit/>
          </a:bodyPr>
          <a:lstStyle/>
          <a:p>
            <a:pPr algn="l">
              <a:lnSpc>
                <a:spcPts val="2859"/>
              </a:lnSpc>
            </a:pPr>
            <a:r>
              <a:rPr lang="en-US" sz="2199" i="true">
                <a:solidFill>
                  <a:srgbClr val="000000"/>
                </a:solidFill>
                <a:latin typeface="Open Sauce Italics"/>
                <a:ea typeface="Open Sauce Italics"/>
                <a:cs typeface="Open Sauce Italics"/>
                <a:sym typeface="Open Sauce Italics"/>
              </a:rPr>
              <a:t>'Normal'</a:t>
            </a:r>
          </a:p>
        </p:txBody>
      </p:sp>
      <p:sp>
        <p:nvSpPr>
          <p:cNvPr name="TextBox 16" id="16"/>
          <p:cNvSpPr txBox="true"/>
          <p:nvPr/>
        </p:nvSpPr>
        <p:spPr>
          <a:xfrm rot="0">
            <a:off x="12037548" y="9272588"/>
            <a:ext cx="1805452" cy="353060"/>
          </a:xfrm>
          <a:prstGeom prst="rect">
            <a:avLst/>
          </a:prstGeom>
        </p:spPr>
        <p:txBody>
          <a:bodyPr anchor="t" rtlCol="false" tIns="0" lIns="0" bIns="0" rIns="0">
            <a:spAutoFit/>
          </a:bodyPr>
          <a:lstStyle/>
          <a:p>
            <a:pPr algn="l">
              <a:lnSpc>
                <a:spcPts val="2859"/>
              </a:lnSpc>
            </a:pPr>
            <a:r>
              <a:rPr lang="en-US" sz="2199" i="true">
                <a:solidFill>
                  <a:srgbClr val="000000"/>
                </a:solidFill>
                <a:latin typeface="Open Sauce Italics"/>
                <a:ea typeface="Open Sauce Italics"/>
                <a:cs typeface="Open Sauce Italics"/>
                <a:sym typeface="Open Sauce Italics"/>
              </a:rPr>
              <a:t>'Pathological'</a:t>
            </a:r>
          </a:p>
        </p:txBody>
      </p:sp>
      <p:sp>
        <p:nvSpPr>
          <p:cNvPr name="TextBox 17" id="17"/>
          <p:cNvSpPr txBox="true"/>
          <p:nvPr/>
        </p:nvSpPr>
        <p:spPr>
          <a:xfrm rot="0">
            <a:off x="12687300" y="7839075"/>
            <a:ext cx="1233952" cy="353060"/>
          </a:xfrm>
          <a:prstGeom prst="rect">
            <a:avLst/>
          </a:prstGeom>
        </p:spPr>
        <p:txBody>
          <a:bodyPr anchor="t" rtlCol="false" tIns="0" lIns="0" bIns="0" rIns="0">
            <a:spAutoFit/>
          </a:bodyPr>
          <a:lstStyle/>
          <a:p>
            <a:pPr algn="l">
              <a:lnSpc>
                <a:spcPts val="2859"/>
              </a:lnSpc>
            </a:pPr>
            <a:r>
              <a:rPr lang="en-US" sz="2199" i="true">
                <a:solidFill>
                  <a:srgbClr val="000000"/>
                </a:solidFill>
                <a:latin typeface="Open Sauce Italics"/>
                <a:ea typeface="Open Sauce Italics"/>
                <a:cs typeface="Open Sauce Italics"/>
                <a:sym typeface="Open Sauce Italics"/>
              </a:rPr>
              <a:t>'Suspect'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DAGRHxuRsNw</dc:identifier>
  <dcterms:modified xsi:type="dcterms:W3CDTF">2011-08-01T06:04:30Z</dcterms:modified>
  <cp:revision>1</cp:revision>
  <dc:title>Featal_Health_presentation</dc:title>
</cp:coreProperties>
</file>