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b91a97b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b91a97b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b91a97bc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b91a97bc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b5c8310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b5c8310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b5c83103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b5c83103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b6a21d9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b6a21d9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b6a21d9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b6a21d9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b6a21d91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b6a21d91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b6a21d91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b6a21d91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b91a97b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b91a97b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Fetal Health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Classification of Fetal State through the application of Machine Learning techniques on Cardiotocography records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925" y="152400"/>
            <a:ext cx="455185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461575" y="124150"/>
            <a:ext cx="405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highlight>
                  <a:srgbClr val="A2C4C9"/>
                </a:highlight>
                <a:latin typeface="Oswald"/>
                <a:ea typeface="Oswald"/>
                <a:cs typeface="Oswald"/>
                <a:sym typeface="Oswald"/>
              </a:rPr>
              <a:t>Feature importance</a:t>
            </a:r>
            <a:endParaRPr sz="3600">
              <a:solidFill>
                <a:schemeClr val="lt1"/>
              </a:solidFill>
              <a:highlight>
                <a:srgbClr val="A2C4C9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461575" y="923200"/>
            <a:ext cx="38265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Le quattro features selezionate inizialmente in base alla correlazione sono, come atteso, tra quelle più importanti nella predizione effettuata da XGBoost, ma le due nettamente più decisive sono:</a:t>
            </a:r>
            <a:endParaRPr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en">
                <a:highlight>
                  <a:srgbClr val="D0E0E3"/>
                </a:highlight>
                <a:latin typeface="Lato"/>
                <a:ea typeface="Lato"/>
                <a:cs typeface="Lato"/>
                <a:sym typeface="Lato"/>
              </a:rPr>
              <a:t>'short_var_mean'</a:t>
            </a: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, il valore medio delle irregolarità a breve termine.</a:t>
            </a:r>
            <a:endParaRPr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en">
                <a:highlight>
                  <a:srgbClr val="D0E0E3"/>
                </a:highlight>
                <a:latin typeface="Lato"/>
                <a:ea typeface="Lato"/>
                <a:cs typeface="Lato"/>
                <a:sym typeface="Lato"/>
              </a:rPr>
              <a:t>'hist_mean'</a:t>
            </a: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, il valor medio dell'istogramma della distribuzione delle frequenze cardiache.</a:t>
            </a:r>
            <a:endParaRPr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authors: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highlight>
                  <a:srgbClr val="A2C4C9"/>
                </a:highlight>
                <a:latin typeface="Lato"/>
                <a:ea typeface="Lato"/>
                <a:cs typeface="Lato"/>
                <a:sym typeface="Lato"/>
              </a:rPr>
              <a:t>Ayres de Campos et al. (2000) SisPorto 2.0 A Program for Automated Analysis of Cardiotocograms. J Matern Fetal Med 5:311-318</a:t>
            </a:r>
            <a:endParaRPr sz="1100">
              <a:solidFill>
                <a:schemeClr val="lt1"/>
              </a:solidFill>
              <a:highlight>
                <a:srgbClr val="A2C4C9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title"/>
          </p:nvPr>
        </p:nvSpPr>
        <p:spPr>
          <a:xfrm>
            <a:off x="461600" y="121575"/>
            <a:ext cx="4474800" cy="768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highlight>
                  <a:srgbClr val="9FC5E8"/>
                </a:highlight>
              </a:rPr>
              <a:t>Composizione del dataset</a:t>
            </a:r>
            <a:endParaRPr sz="2400">
              <a:solidFill>
                <a:schemeClr val="lt1"/>
              </a:solidFill>
              <a:highlight>
                <a:srgbClr val="9FC5E8"/>
              </a:highlight>
            </a:endParaRPr>
          </a:p>
        </p:txBody>
      </p:sp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405075" y="889575"/>
            <a:ext cx="8223900" cy="1003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37474F"/>
                </a:solidFill>
                <a:highlight>
                  <a:srgbClr val="CFE2F3"/>
                </a:highlight>
              </a:rPr>
              <a:t>2126 record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delle caratteristiche estratte da </a:t>
            </a:r>
            <a:r>
              <a:rPr lang="en" sz="1400">
                <a:solidFill>
                  <a:srgbClr val="000000"/>
                </a:solidFill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esami cardiotocografici (CTG)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che forniscono importanti dati sullo stato dei feti. Ognuno di questi record è stato classificato da esperti ostetrici in base alla salute dei feti.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61600" y="1789975"/>
            <a:ext cx="124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22 features</a:t>
            </a:r>
            <a:endParaRPr>
              <a:solidFill>
                <a:schemeClr val="lt1"/>
              </a:solidFill>
              <a:highlight>
                <a:srgbClr val="CFE2F3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05075" y="3468850"/>
            <a:ext cx="82803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Obbiettivo</a:t>
            </a:r>
            <a:endParaRPr b="1" sz="1600">
              <a:solidFill>
                <a:schemeClr val="lt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apire se è possibile </a:t>
            </a:r>
            <a:r>
              <a:rPr lang="en"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predire lo stato di salute del feto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attribuendogli una delle tre categorie sulla base dei dati forniti.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 tratta di un problema di </a:t>
            </a:r>
            <a:r>
              <a:rPr lang="en"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classificazione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573100" y="1789975"/>
            <a:ext cx="71124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21 numeriche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forniscono informazioni sul ritmo cardiaco, sulla sua variabilità nel breve e nel lungo termine, sui movimenti del feto e sulle contrazioni dell’utero.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L’ultima è lo stato di salute del feto, classificato nelle tre categorie ordinate: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i="1" lang="en">
                <a:highlight>
                  <a:srgbClr val="F4CCCC"/>
                </a:highlight>
                <a:latin typeface="Lato"/>
                <a:ea typeface="Lato"/>
                <a:cs typeface="Lato"/>
                <a:sym typeface="Lato"/>
              </a:rPr>
              <a:t>‘Normal’</a:t>
            </a:r>
            <a:endParaRPr i="1">
              <a:highlight>
                <a:srgbClr val="F4CCCC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i="1" lang="en">
                <a:highlight>
                  <a:srgbClr val="EAD1DC"/>
                </a:highlight>
                <a:latin typeface="Lato"/>
                <a:ea typeface="Lato"/>
                <a:cs typeface="Lato"/>
                <a:sym typeface="Lato"/>
              </a:rPr>
              <a:t>‘Suspect’</a:t>
            </a:r>
            <a:endParaRPr i="1">
              <a:highlight>
                <a:srgbClr val="EAD1DC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i="1" lang="en">
                <a:highlight>
                  <a:srgbClr val="D9D2E9"/>
                </a:highlight>
                <a:latin typeface="Lato"/>
                <a:ea typeface="Lato"/>
                <a:cs typeface="Lato"/>
                <a:sym typeface="Lato"/>
              </a:rPr>
              <a:t>‘Pathological’</a:t>
            </a:r>
            <a:endParaRPr i="1">
              <a:highlight>
                <a:srgbClr val="D9D2E9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4294967295" type="title"/>
          </p:nvPr>
        </p:nvSpPr>
        <p:spPr>
          <a:xfrm>
            <a:off x="461600" y="1215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highlight>
                  <a:srgbClr val="9FC5E8"/>
                </a:highlight>
              </a:rPr>
              <a:t>Analisi dei dati</a:t>
            </a:r>
            <a:endParaRPr sz="3600">
              <a:solidFill>
                <a:schemeClr val="lt1"/>
              </a:solidFill>
              <a:highlight>
                <a:srgbClr val="9FC5E8"/>
              </a:highlight>
            </a:endParaRPr>
          </a:p>
        </p:txBody>
      </p:sp>
      <p:sp>
        <p:nvSpPr>
          <p:cNvPr id="75" name="Google Shape;75;p15"/>
          <p:cNvSpPr txBox="1"/>
          <p:nvPr>
            <p:ph idx="4294967295" type="title"/>
          </p:nvPr>
        </p:nvSpPr>
        <p:spPr>
          <a:xfrm>
            <a:off x="461600" y="889575"/>
            <a:ext cx="3429000" cy="627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Distribuzione delle classi di salute dei feti</a:t>
            </a:r>
            <a:endParaRPr sz="1400">
              <a:solidFill>
                <a:srgbClr val="000000"/>
              </a:solidFill>
              <a:highlight>
                <a:srgbClr val="CFE2F3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890600" y="1516575"/>
            <a:ext cx="4503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 classi sono piuttosto sbilanciate.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Circa il </a:t>
            </a:r>
            <a:r>
              <a:rPr lang="en">
                <a:highlight>
                  <a:srgbClr val="F4CCCC"/>
                </a:highlight>
                <a:latin typeface="Lato"/>
                <a:ea typeface="Lato"/>
                <a:cs typeface="Lato"/>
                <a:sym typeface="Lato"/>
              </a:rPr>
              <a:t>78%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del dataset è popolato dalla classe </a:t>
            </a:r>
            <a:r>
              <a:rPr i="1" lang="en">
                <a:highlight>
                  <a:srgbClr val="F4CCCC"/>
                </a:highlight>
                <a:latin typeface="Lato"/>
                <a:ea typeface="Lato"/>
                <a:cs typeface="Lato"/>
                <a:sym typeface="Lato"/>
              </a:rPr>
              <a:t>‘Normal’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 restante parte è popolata per quasi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2/3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dalla classe </a:t>
            </a:r>
            <a:r>
              <a:rPr i="1" lang="en">
                <a:highlight>
                  <a:srgbClr val="EAD1DC"/>
                </a:highlight>
                <a:latin typeface="Lato"/>
                <a:ea typeface="Lato"/>
                <a:cs typeface="Lato"/>
                <a:sym typeface="Lato"/>
              </a:rPr>
              <a:t>‘Suspect’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che occupa il </a:t>
            </a:r>
            <a:r>
              <a:rPr lang="en">
                <a:highlight>
                  <a:srgbClr val="EAD1DC"/>
                </a:highlight>
                <a:latin typeface="Lato"/>
                <a:ea typeface="Lato"/>
                <a:cs typeface="Lato"/>
                <a:sym typeface="Lato"/>
              </a:rPr>
              <a:t>14%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del dataset.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 classe </a:t>
            </a:r>
            <a:r>
              <a:rPr i="1" lang="en">
                <a:highlight>
                  <a:srgbClr val="D9D2E9"/>
                </a:highlight>
                <a:latin typeface="Lato"/>
                <a:ea typeface="Lato"/>
                <a:cs typeface="Lato"/>
                <a:sym typeface="Lato"/>
              </a:rPr>
              <a:t>‘Pathological’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è minoritaria, la sua popolazione è poco più di 1/10 di quella della classe </a:t>
            </a:r>
            <a:r>
              <a:rPr i="1"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‘Normal’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circa l’ </a:t>
            </a:r>
            <a:r>
              <a:rPr lang="en">
                <a:highlight>
                  <a:srgbClr val="D9D2E9"/>
                </a:highlight>
                <a:latin typeface="Lato"/>
                <a:ea typeface="Lato"/>
                <a:cs typeface="Lato"/>
                <a:sym typeface="Lato"/>
              </a:rPr>
              <a:t>8%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del totale.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28" y="1569225"/>
            <a:ext cx="3191525" cy="26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461600" y="122425"/>
            <a:ext cx="276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highlight>
                  <a:srgbClr val="9FC5E8"/>
                </a:highlight>
                <a:latin typeface="Oswald"/>
                <a:ea typeface="Oswald"/>
                <a:cs typeface="Oswald"/>
                <a:sym typeface="Oswald"/>
              </a:rPr>
              <a:t>Analisi dei dati</a:t>
            </a:r>
            <a:endParaRPr sz="3600">
              <a:solidFill>
                <a:schemeClr val="lt1"/>
              </a:solidFill>
              <a:highlight>
                <a:srgbClr val="9FC5E8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12325" y="989125"/>
            <a:ext cx="31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61600" y="989125"/>
            <a:ext cx="580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Correlazioni tra la salute del feto (</a:t>
            </a:r>
            <a:r>
              <a:rPr i="1" lang="en"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‘fetal_health’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 e le altre caratteristiche.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Non si evidenziano correlazioni particolarmente forti ma voglio comunque analizzare più nel dettaglio e caratteristiche maggiormente correlate.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375" y="122425"/>
            <a:ext cx="180298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61600" y="2379025"/>
            <a:ext cx="5443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en"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‘accel_rate’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-0.36, numero di accelerazioni al secondo.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en"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‘prol_dec_rate’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0.48, numero di decelerazioni prolungate al secondo.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en"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‘short_var_perc’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0.47, percentuale di tempo con variabilità del battito a breve termine.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en"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‘long_var_perc’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0.43, percentuale di tempo con variabilità a lungo termine del battito.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518975" y="480425"/>
            <a:ext cx="367500" cy="1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518975" y="1530725"/>
            <a:ext cx="367500" cy="1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6518975" y="1749025"/>
            <a:ext cx="367500" cy="1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518975" y="2193500"/>
            <a:ext cx="367500" cy="1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461600" y="861325"/>
            <a:ext cx="3777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Grafico della distribuzione delle quattro caratteristiche selezionate con dei boxplot.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 distribuzione delle accelerazioni al secondo per i casi sospetti e patologici, è molto ‘schiacciata’ sullo 0.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 casi patologici hanno una maggiore variabilità nel rate di decelerazioni prolungate.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 due percentuali di tempo con variabilità a breve e a lungo termine crescono in media in modo abbastanza distinguibile spostandosi dalla classe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‘Normal’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alle successive, coerentemente con quanto descritto dalla correlazione.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61600" y="122425"/>
            <a:ext cx="276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highlight>
                  <a:srgbClr val="9FC5E8"/>
                </a:highlight>
                <a:latin typeface="Oswald"/>
                <a:ea typeface="Oswald"/>
                <a:cs typeface="Oswald"/>
                <a:sym typeface="Oswald"/>
              </a:rPr>
              <a:t>Analisi dei dati</a:t>
            </a:r>
            <a:endParaRPr sz="3600">
              <a:solidFill>
                <a:schemeClr val="lt1"/>
              </a:solidFill>
              <a:highlight>
                <a:srgbClr val="9FC5E8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2425"/>
            <a:ext cx="41470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61625" y="122425"/>
            <a:ext cx="509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highlight>
                  <a:srgbClr val="9FC5E8"/>
                </a:highlight>
                <a:latin typeface="Oswald"/>
                <a:ea typeface="Oswald"/>
                <a:cs typeface="Oswald"/>
                <a:sym typeface="Oswald"/>
              </a:rPr>
              <a:t>Outliers e Metriche</a:t>
            </a:r>
            <a:endParaRPr sz="3600">
              <a:solidFill>
                <a:schemeClr val="lt1"/>
              </a:solidFill>
              <a:highlight>
                <a:srgbClr val="9FC5E8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61625" y="861325"/>
            <a:ext cx="82239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Dai grafici riportati emerge la presenza di alcuni </a:t>
            </a:r>
            <a:r>
              <a:rPr lang="en"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outliers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 è scelto di conservare questi dati principalmente per un motivo legato alla natura di questa analisi.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 scopo di questa analisi è di riuscire ad individuare preventivamente i casi di problemi durante la gestazione che possono compromettere la salute dei feti o delle madri.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E’ lecito supporre, almeno in via precauzionale, che anomalie in una o più delle caratteristiche rilevate da un esame CTG possano essere sintomo di questi problemi.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 conseguenza l’informazione portata dai record che presentano tali anomalie è potenzialmente preziosa nella costruzione di un modello che ha come obiettivo classificare nel modo corretto il maggior numero possibile di casi a rischio.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 stesse considerazioni hanno guidato la scelta della metrica di valutazione dei modelli: la </a:t>
            </a:r>
            <a:r>
              <a:rPr i="1" lang="en"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recall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 </a:t>
            </a:r>
            <a:r>
              <a:rPr i="1" lang="en"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sensibilità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.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Questa metrica permette infatti di minimizzare il numero di casi appartenenti ad una determinata classe ma non classificati come tali: i </a:t>
            </a:r>
            <a:r>
              <a:rPr lang="en"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falsi negativi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 diminuire del numero di falsi negativi, la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recall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cresce ed è pertanto una buona metrica per i nostri scopi.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461600" y="122425"/>
            <a:ext cx="359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highlight>
                  <a:srgbClr val="A2C4C9"/>
                </a:highlight>
                <a:latin typeface="Oswald"/>
                <a:ea typeface="Oswald"/>
                <a:cs typeface="Oswald"/>
                <a:sym typeface="Oswald"/>
              </a:rPr>
              <a:t>Model Selection</a:t>
            </a:r>
            <a:endParaRPr sz="3600">
              <a:solidFill>
                <a:schemeClr val="lt1"/>
              </a:solidFill>
              <a:highlight>
                <a:srgbClr val="A2C4C9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21750" y="1045650"/>
            <a:ext cx="7404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Scelgo quattro classificatori da valutare: </a:t>
            </a:r>
            <a:r>
              <a:rPr lang="en">
                <a:highlight>
                  <a:srgbClr val="D0E0E3"/>
                </a:highlight>
                <a:latin typeface="Lato"/>
                <a:ea typeface="Lato"/>
                <a:cs typeface="Lato"/>
                <a:sym typeface="Lato"/>
              </a:rPr>
              <a:t>KNN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>
                <a:highlight>
                  <a:srgbClr val="D0E0E3"/>
                </a:highlight>
                <a:latin typeface="Lato"/>
                <a:ea typeface="Lato"/>
                <a:cs typeface="Lato"/>
                <a:sym typeface="Lato"/>
              </a:rPr>
              <a:t>Decision Tree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>
                <a:highlight>
                  <a:srgbClr val="D0E0E3"/>
                </a:highlight>
                <a:latin typeface="Lato"/>
                <a:ea typeface="Lato"/>
                <a:cs typeface="Lato"/>
                <a:sym typeface="Lato"/>
              </a:rPr>
              <a:t>Random Forest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>
                <a:highlight>
                  <a:srgbClr val="D0E0E3"/>
                </a:highlight>
                <a:latin typeface="Lato"/>
                <a:ea typeface="Lato"/>
                <a:cs typeface="Lato"/>
                <a:sym typeface="Lato"/>
              </a:rPr>
              <a:t>XGBoost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highlight>
                <a:srgbClr val="D0E0E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0E0E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I classificatori sono stati allenati su un </a:t>
            </a:r>
            <a:r>
              <a:rPr lang="en">
                <a:highlight>
                  <a:srgbClr val="D0E0E3"/>
                </a:highlight>
                <a:latin typeface="Lato"/>
                <a:ea typeface="Lato"/>
                <a:cs typeface="Lato"/>
                <a:sym typeface="Lato"/>
              </a:rPr>
              <a:t>train test</a:t>
            </a: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con l’ </a:t>
            </a:r>
            <a:r>
              <a:rPr lang="en">
                <a:highlight>
                  <a:srgbClr val="D0E0E3"/>
                </a:highlight>
                <a:latin typeface="Lato"/>
                <a:ea typeface="Lato"/>
                <a:cs typeface="Lato"/>
                <a:sym typeface="Lato"/>
              </a:rPr>
              <a:t>80%</a:t>
            </a: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dei dati disponibili tramite </a:t>
            </a:r>
            <a:r>
              <a:rPr lang="en">
                <a:highlight>
                  <a:srgbClr val="D0E0E3"/>
                </a:highlight>
                <a:latin typeface="Lato"/>
                <a:ea typeface="Lato"/>
                <a:cs typeface="Lato"/>
                <a:sym typeface="Lato"/>
              </a:rPr>
              <a:t>cross-validation</a:t>
            </a: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Come già spiegato come metrica di valutazione è stata usata la </a:t>
            </a:r>
            <a:r>
              <a:rPr i="1" lang="en">
                <a:highlight>
                  <a:srgbClr val="D0E0E3"/>
                </a:highlight>
                <a:latin typeface="Lato"/>
                <a:ea typeface="Lato"/>
                <a:cs typeface="Lato"/>
                <a:sym typeface="Lato"/>
              </a:rPr>
              <a:t>recall.</a:t>
            </a:r>
            <a:endParaRPr i="1">
              <a:highlight>
                <a:srgbClr val="D0E0E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					</a:t>
            </a:r>
            <a:r>
              <a:rPr i="1"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Recall</a:t>
            </a:r>
            <a:endParaRPr i="1"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KNN</a:t>
            </a: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				</a:t>
            </a:r>
            <a:r>
              <a:rPr lang="en">
                <a:highlight>
                  <a:srgbClr val="D0E0E3"/>
                </a:highlight>
                <a:latin typeface="Lato"/>
                <a:ea typeface="Lato"/>
                <a:cs typeface="Lato"/>
                <a:sym typeface="Lato"/>
              </a:rPr>
              <a:t>0.7526941703273048</a:t>
            </a:r>
            <a:endParaRPr>
              <a:highlight>
                <a:srgbClr val="D0E0E3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Decision Tree</a:t>
            </a:r>
            <a:r>
              <a:rPr b="1"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">
                <a:highlight>
                  <a:srgbClr val="D0E0E3"/>
                </a:highlight>
                <a:latin typeface="Lato"/>
                <a:ea typeface="Lato"/>
                <a:cs typeface="Lato"/>
                <a:sym typeface="Lato"/>
              </a:rPr>
              <a:t>0.880417505108254</a:t>
            </a:r>
            <a:endParaRPr sz="1900">
              <a:highlight>
                <a:srgbClr val="D0E0E3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Random Forest</a:t>
            </a:r>
            <a:r>
              <a:rPr b="1"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">
                <a:highlight>
                  <a:srgbClr val="D0E0E3"/>
                </a:highlight>
                <a:latin typeface="Lato"/>
                <a:ea typeface="Lato"/>
                <a:cs typeface="Lato"/>
                <a:sym typeface="Lato"/>
              </a:rPr>
              <a:t>0.8805101122662273</a:t>
            </a:r>
            <a:endParaRPr sz="1900">
              <a:highlight>
                <a:srgbClr val="D0E0E3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XGBoost</a:t>
            </a:r>
            <a:r>
              <a:rPr b="1"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			</a:t>
            </a:r>
            <a:r>
              <a:rPr lang="en">
                <a:highlight>
                  <a:srgbClr val="D0E0E3"/>
                </a:highlight>
                <a:latin typeface="Lato"/>
                <a:ea typeface="Lato"/>
                <a:cs typeface="Lato"/>
                <a:sym typeface="Lato"/>
              </a:rPr>
              <a:t>0.9084930261555423</a:t>
            </a:r>
            <a:endParaRPr>
              <a:highlight>
                <a:srgbClr val="D0E0E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0E0E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Il classificatore più performante in termini di recall è XGBoost, un modello che fa lavorare degli alberi decisionali in serie in cui ogni albero migliora il risultato del precedente.</a:t>
            </a:r>
            <a:endParaRPr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Sarà il classificatore finale per la predizione.</a:t>
            </a:r>
            <a:endParaRPr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461600" y="122450"/>
            <a:ext cx="395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highlight>
                  <a:srgbClr val="A2C4C9"/>
                </a:highlight>
                <a:latin typeface="Oswald"/>
                <a:ea typeface="Oswald"/>
                <a:cs typeface="Oswald"/>
                <a:sym typeface="Oswald"/>
              </a:rPr>
              <a:t>Tuning dei parametri</a:t>
            </a:r>
            <a:endParaRPr sz="3600">
              <a:solidFill>
                <a:schemeClr val="lt1"/>
              </a:solidFill>
              <a:highlight>
                <a:srgbClr val="A2C4C9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631150" y="1139850"/>
            <a:ext cx="55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93475" y="1017400"/>
            <a:ext cx="78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57200" y="861350"/>
            <a:ext cx="8229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Ora che tipo di classificatore è stato scelto, imposto una </a:t>
            </a:r>
            <a:r>
              <a:rPr lang="en">
                <a:highlight>
                  <a:srgbClr val="D0E0E3"/>
                </a:highlight>
                <a:latin typeface="Lato"/>
                <a:ea typeface="Lato"/>
                <a:cs typeface="Lato"/>
                <a:sym typeface="Lato"/>
              </a:rPr>
              <a:t>Grid Search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su alcuni parametri per migliorarne ulteriormente le performance.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 Grid Search funziona impostando una serie di valori per ciascun parametro che si vuole valutare.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Il modello verrà allenato e valutato per ogni combinazione dei valori impostati per i parametri scelti e la combinazione migliore, in termini della metrica scelta, verrà selezionata.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Parametri di XGBoost selezionati per la Grid Search: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en">
                <a:highlight>
                  <a:srgbClr val="D0E0E3"/>
                </a:highlight>
                <a:latin typeface="Lato"/>
                <a:ea typeface="Lato"/>
                <a:cs typeface="Lato"/>
                <a:sym typeface="Lato"/>
              </a:rPr>
              <a:t>'min_child_weight'</a:t>
            </a: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: numero minimo di elementi in una classe sotto il quale non vengono più generati nuovi alberi.</a:t>
            </a:r>
            <a:endParaRPr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en">
                <a:highlight>
                  <a:srgbClr val="D0E0E3"/>
                </a:highlight>
                <a:latin typeface="Lato"/>
                <a:ea typeface="Lato"/>
                <a:cs typeface="Lato"/>
                <a:sym typeface="Lato"/>
              </a:rPr>
              <a:t>'max_depth'</a:t>
            </a: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: profondità massima di ogni albero decisionale.</a:t>
            </a:r>
            <a:endParaRPr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en">
                <a:highlight>
                  <a:srgbClr val="D0E0E3"/>
                </a:highlight>
                <a:latin typeface="Lato"/>
                <a:ea typeface="Lato"/>
                <a:cs typeface="Lato"/>
                <a:sym typeface="Lato"/>
              </a:rPr>
              <a:t>'subsample'</a:t>
            </a: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: frazione del training set, presa casualmente ad ogni step, su cui allenare gli alberi (può prevenire l’overfitting).</a:t>
            </a:r>
            <a:endParaRPr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en">
                <a:highlight>
                  <a:srgbClr val="D0E0E3"/>
                </a:highlight>
                <a:latin typeface="Lato"/>
                <a:ea typeface="Lato"/>
                <a:cs typeface="Lato"/>
                <a:sym typeface="Lato"/>
              </a:rPr>
              <a:t>'eta'</a:t>
            </a: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: ampiezza della ‘correzione’ che ogni albero applica sul risultato del precedente.</a:t>
            </a:r>
            <a:endParaRPr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Nuovo punteggio di recall:</a:t>
            </a: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	0.9130471352339388</a:t>
            </a:r>
            <a:endParaRPr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461575" y="122450"/>
            <a:ext cx="497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highlight>
                  <a:srgbClr val="A2C4C9"/>
                </a:highlight>
                <a:latin typeface="Oswald"/>
                <a:ea typeface="Oswald"/>
                <a:cs typeface="Oswald"/>
                <a:sym typeface="Oswald"/>
              </a:rPr>
              <a:t>Predizione finale</a:t>
            </a:r>
            <a:endParaRPr sz="3600">
              <a:solidFill>
                <a:schemeClr val="lt1"/>
              </a:solidFill>
              <a:highlight>
                <a:srgbClr val="A2C4C9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60050" y="861350"/>
            <a:ext cx="822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Costruito il classificatore finale XGBoost con i parametri ottenuti dalla Grid Search e allenato sull’intero training set, è finalmente possibile predire le classi dei record nel test set e confrontare i risultati con le classi effettive.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550" y="1560750"/>
            <a:ext cx="3372400" cy="14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461575" y="1692650"/>
            <a:ext cx="3655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 predizione finale sembra sufficientemente buona in termini di recall generale.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Analizzando però il punteggio di recall relativo alle singole classi si nota che quello della seconda classe (</a:t>
            </a:r>
            <a:r>
              <a:rPr i="1" lang="en">
                <a:highlight>
                  <a:srgbClr val="EAD1DC"/>
                </a:highlight>
                <a:latin typeface="Lato"/>
                <a:ea typeface="Lato"/>
                <a:cs typeface="Lato"/>
                <a:sym typeface="Lato"/>
              </a:rPr>
              <a:t>‘Suspect’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 è decisamente più basso degli altri due.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Dalla matrice di confusione è possibile vedere che una percentuale rilevante degli elementi di questa classe sono stati classificati come </a:t>
            </a:r>
            <a:r>
              <a:rPr i="1" lang="en">
                <a:highlight>
                  <a:srgbClr val="E6B8AF"/>
                </a:highlight>
                <a:latin typeface="Lato"/>
                <a:ea typeface="Lato"/>
                <a:cs typeface="Lato"/>
                <a:sym typeface="Lato"/>
              </a:rPr>
              <a:t>‘Normal’</a:t>
            </a: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mentre solo due di questi come </a:t>
            </a:r>
            <a:r>
              <a:rPr lang="en">
                <a:highlight>
                  <a:srgbClr val="D9D2E9"/>
                </a:highlight>
                <a:latin typeface="Lato"/>
                <a:ea typeface="Lato"/>
                <a:cs typeface="Lato"/>
                <a:sym typeface="Lato"/>
              </a:rPr>
              <a:t>‘Pathological’.</a:t>
            </a:r>
            <a:endParaRPr>
              <a:highlight>
                <a:srgbClr val="D9D2E9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5901" y="3099275"/>
            <a:ext cx="2703686" cy="1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