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033"/>
    <a:srgbClr val="EC6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49" d="100"/>
          <a:sy n="149" d="100"/>
        </p:scale>
        <p:origin x="3248" y="-6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408780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22451" y="9465473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1" y="9465473"/>
                <a:ext cx="1020894" cy="570926"/>
              </a:xfrm>
              <a:prstGeom prst="rect">
                <a:avLst/>
              </a:prstGeom>
              <a:blipFill>
                <a:blip r:embed="rId2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50519" y="11632220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19" y="11632220"/>
                <a:ext cx="697275" cy="570926"/>
              </a:xfrm>
              <a:prstGeom prst="rect">
                <a:avLst/>
              </a:prstGeom>
              <a:blipFill>
                <a:blip r:embed="rId3"/>
                <a:stretch>
                  <a:fillRect l="-545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5DC7F14-5B7D-6640-B22E-DC89AB6C75A0}"/>
              </a:ext>
            </a:extLst>
          </p:cNvPr>
          <p:cNvSpPr/>
          <p:nvPr/>
        </p:nvSpPr>
        <p:spPr>
          <a:xfrm>
            <a:off x="3766783" y="5475435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9A47-0B1D-584E-8DC5-DBBBFD6016D2}"/>
              </a:ext>
            </a:extLst>
          </p:cNvPr>
          <p:cNvSpPr txBox="1"/>
          <p:nvPr/>
        </p:nvSpPr>
        <p:spPr>
          <a:xfrm>
            <a:off x="3616770" y="5445560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376F7-6891-944A-977B-FA7FB70AD094}"/>
              </a:ext>
            </a:extLst>
          </p:cNvPr>
          <p:cNvSpPr/>
          <p:nvPr/>
        </p:nvSpPr>
        <p:spPr>
          <a:xfrm>
            <a:off x="3598460" y="740579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654FC-B89F-DF4C-A39E-D3A0ED0224F1}"/>
              </a:ext>
            </a:extLst>
          </p:cNvPr>
          <p:cNvSpPr txBox="1"/>
          <p:nvPr/>
        </p:nvSpPr>
        <p:spPr>
          <a:xfrm>
            <a:off x="3452174" y="736676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A04F-0A2D-F547-B9B7-37913E58D0A4}"/>
              </a:ext>
            </a:extLst>
          </p:cNvPr>
          <p:cNvSpPr/>
          <p:nvPr/>
        </p:nvSpPr>
        <p:spPr>
          <a:xfrm>
            <a:off x="2151797" y="10445087"/>
            <a:ext cx="407763" cy="3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F61C-5F1C-5B41-B614-9E67E068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353" y="-24743"/>
            <a:ext cx="1830362" cy="210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F8763-F35B-054E-8E4C-B2379630F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656" y="2050237"/>
            <a:ext cx="2289344" cy="228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2C88C3-6349-B240-B49A-70535C52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678" y="4296940"/>
            <a:ext cx="2092856" cy="2190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6D2B7-5D4D-C341-ADFB-7734B36F0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084" y="6470190"/>
            <a:ext cx="2068043" cy="2068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91762-24E4-9548-9AE3-AD25AFDDB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378" y="8629690"/>
            <a:ext cx="2199899" cy="2094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020EAF-D61E-054A-9CC5-42652FADFC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526" y="458565"/>
            <a:ext cx="1019531" cy="11407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8F99F0-4FB1-BC4E-9C53-17BA15B22E4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442"/>
          <a:stretch/>
        </p:blipFill>
        <p:spPr>
          <a:xfrm>
            <a:off x="856302" y="2614990"/>
            <a:ext cx="1177721" cy="11598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C69F6F-82B7-9044-9F66-CE1601D914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292" y="4785406"/>
            <a:ext cx="1067731" cy="11284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FB7587-90EC-E84E-90B9-222AC5C08C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526" y="6924440"/>
            <a:ext cx="1137550" cy="1201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A7F9F9-5599-2C41-B9A2-C6854402FBD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6258"/>
          <a:stretch/>
        </p:blipFill>
        <p:spPr>
          <a:xfrm>
            <a:off x="953176" y="9136271"/>
            <a:ext cx="1093962" cy="10932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D98F87-ED0F-2942-8512-DD869F72AC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1526" y="11240116"/>
            <a:ext cx="1065254" cy="11087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61106E-1511-0744-8671-3911114E9AE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4139"/>
          <a:stretch/>
        </p:blipFill>
        <p:spPr>
          <a:xfrm>
            <a:off x="2368084" y="10689489"/>
            <a:ext cx="2159193" cy="21247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5DFC902-F80B-4444-A772-22CCBA8238E9}"/>
              </a:ext>
            </a:extLst>
          </p:cNvPr>
          <p:cNvSpPr txBox="1"/>
          <p:nvPr/>
        </p:nvSpPr>
        <p:spPr>
          <a:xfrm>
            <a:off x="112114" y="1554492"/>
            <a:ext cx="5787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" pitchFamily="2" charset="0"/>
              </a:rPr>
              <a:t>Δ</a:t>
            </a:r>
            <a:r>
              <a:rPr lang="en-US" sz="1600" i="1" dirty="0" err="1">
                <a:latin typeface="Times" pitchFamily="2" charset="0"/>
              </a:rPr>
              <a:t>s</a:t>
            </a:r>
            <a:r>
              <a:rPr lang="en-US" sz="1600" i="1" dirty="0">
                <a:latin typeface="Times" pitchFamily="2" charset="0"/>
              </a:rPr>
              <a:t>	</a:t>
            </a:r>
            <a:r>
              <a:rPr lang="en-US" sz="1600" dirty="0">
                <a:latin typeface="Times" pitchFamily="2" charset="0"/>
              </a:rPr>
              <a:t>=    −  </a:t>
            </a:r>
          </a:p>
          <a:p>
            <a:r>
              <a:rPr lang="en-US" sz="1600" dirty="0" err="1">
                <a:latin typeface="Times" pitchFamily="2" charset="0"/>
              </a:rPr>
              <a:t>Δ</a:t>
            </a:r>
            <a:r>
              <a:rPr lang="en-US" sz="1600" i="1" dirty="0" err="1">
                <a:latin typeface="Times" pitchFamily="2" charset="0"/>
              </a:rPr>
              <a:t>g</a:t>
            </a:r>
            <a:r>
              <a:rPr lang="en-US" sz="1600" i="1" dirty="0">
                <a:latin typeface="Times" pitchFamily="2" charset="0"/>
              </a:rPr>
              <a:t>	</a:t>
            </a:r>
            <a:r>
              <a:rPr lang="en-US" sz="1600" dirty="0">
                <a:latin typeface="Times" pitchFamily="2" charset="0"/>
              </a:rPr>
              <a:t>=    −  </a:t>
            </a:r>
          </a:p>
          <a:p>
            <a:r>
              <a:rPr lang="en-US" sz="1600" dirty="0">
                <a:latin typeface="Times" pitchFamily="2" charset="0"/>
              </a:rPr>
              <a:t>      2-move reachable set</a:t>
            </a:r>
          </a:p>
          <a:p>
            <a:r>
              <a:rPr lang="en-US" sz="1600" dirty="0">
                <a:latin typeface="Times" pitchFamily="2" charset="0"/>
              </a:rPr>
              <a:t>      4-move reachable set</a:t>
            </a:r>
          </a:p>
          <a:p>
            <a:r>
              <a:rPr lang="en-US" sz="1600" dirty="0">
                <a:latin typeface="Times" pitchFamily="2" charset="0"/>
              </a:rPr>
              <a:t>   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981FE7-708B-6D47-92AD-D013939EE842}"/>
              </a:ext>
            </a:extLst>
          </p:cNvPr>
          <p:cNvSpPr/>
          <p:nvPr/>
        </p:nvSpPr>
        <p:spPr>
          <a:xfrm>
            <a:off x="221148" y="2138279"/>
            <a:ext cx="159792" cy="159792"/>
          </a:xfrm>
          <a:prstGeom prst="rect">
            <a:avLst/>
          </a:prstGeom>
          <a:solidFill>
            <a:srgbClr val="002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DD98B9-4641-9842-A335-D1E53798FBD8}"/>
              </a:ext>
            </a:extLst>
          </p:cNvPr>
          <p:cNvSpPr/>
          <p:nvPr/>
        </p:nvSpPr>
        <p:spPr>
          <a:xfrm>
            <a:off x="221003" y="2375035"/>
            <a:ext cx="159792" cy="159792"/>
          </a:xfrm>
          <a:prstGeom prst="rect">
            <a:avLst/>
          </a:prstGeom>
          <a:solidFill>
            <a:srgbClr val="BA72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1352D-8BDF-B841-B305-D8A1614E7068}"/>
              </a:ext>
            </a:extLst>
          </p:cNvPr>
          <p:cNvSpPr/>
          <p:nvPr/>
        </p:nvSpPr>
        <p:spPr>
          <a:xfrm>
            <a:off x="141252" y="3954710"/>
            <a:ext cx="159792" cy="159792"/>
          </a:xfrm>
          <a:prstGeom prst="rect">
            <a:avLst/>
          </a:prstGeom>
          <a:solidFill>
            <a:srgbClr val="847A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8BA7EC-1A0F-4F46-BA2A-D6FB4AEDECCF}"/>
              </a:ext>
            </a:extLst>
          </p:cNvPr>
          <p:cNvSpPr/>
          <p:nvPr/>
        </p:nvSpPr>
        <p:spPr>
          <a:xfrm>
            <a:off x="691857" y="1658059"/>
            <a:ext cx="149752" cy="149752"/>
          </a:xfrm>
          <a:prstGeom prst="rect">
            <a:avLst/>
          </a:prstGeom>
          <a:solidFill>
            <a:srgbClr val="4CA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5CF19B-BB31-3440-A316-AC53EB02F724}"/>
              </a:ext>
            </a:extLst>
          </p:cNvPr>
          <p:cNvSpPr/>
          <p:nvPr/>
        </p:nvSpPr>
        <p:spPr>
          <a:xfrm>
            <a:off x="1464153" y="1655785"/>
            <a:ext cx="149752" cy="149752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8BCD98-BA77-9B45-AC94-FD99D168EFF8}"/>
              </a:ext>
            </a:extLst>
          </p:cNvPr>
          <p:cNvSpPr/>
          <p:nvPr/>
        </p:nvSpPr>
        <p:spPr>
          <a:xfrm>
            <a:off x="1135173" y="1655785"/>
            <a:ext cx="149752" cy="1497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EAC71E-C53B-FE44-AAAC-FEC53CBDD140}"/>
              </a:ext>
            </a:extLst>
          </p:cNvPr>
          <p:cNvSpPr txBox="1"/>
          <p:nvPr/>
        </p:nvSpPr>
        <p:spPr>
          <a:xfrm>
            <a:off x="301044" y="3833135"/>
            <a:ext cx="233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6-move reachable set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6A7E9C-0FA3-D94D-8B69-AC37E77F9401}"/>
              </a:ext>
            </a:extLst>
          </p:cNvPr>
          <p:cNvSpPr/>
          <p:nvPr/>
        </p:nvSpPr>
        <p:spPr>
          <a:xfrm>
            <a:off x="141252" y="10559777"/>
            <a:ext cx="159792" cy="159792"/>
          </a:xfrm>
          <a:prstGeom prst="rect">
            <a:avLst/>
          </a:prstGeom>
          <a:solidFill>
            <a:srgbClr val="EC62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38012C-72C2-9046-85D0-8106220345A5}"/>
              </a:ext>
            </a:extLst>
          </p:cNvPr>
          <p:cNvSpPr txBox="1"/>
          <p:nvPr/>
        </p:nvSpPr>
        <p:spPr>
          <a:xfrm>
            <a:off x="301044" y="10438202"/>
            <a:ext cx="233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8-move reachable set</a:t>
            </a:r>
            <a:endParaRPr lang="en-US" sz="1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4BF1C7-13E0-AC48-850C-50DC21C23C7D}"/>
              </a:ext>
            </a:extLst>
          </p:cNvPr>
          <p:cNvSpPr/>
          <p:nvPr/>
        </p:nvSpPr>
        <p:spPr>
          <a:xfrm>
            <a:off x="148755" y="12410911"/>
            <a:ext cx="159792" cy="159792"/>
          </a:xfrm>
          <a:prstGeom prst="rect">
            <a:avLst/>
          </a:prstGeom>
          <a:solidFill>
            <a:srgbClr val="91B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4EAE51-CC52-ED4A-AF6B-A67B72346638}"/>
              </a:ext>
            </a:extLst>
          </p:cNvPr>
          <p:cNvSpPr txBox="1"/>
          <p:nvPr/>
        </p:nvSpPr>
        <p:spPr>
          <a:xfrm>
            <a:off x="308546" y="12289336"/>
            <a:ext cx="252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10-move reachable set</a:t>
            </a:r>
            <a:endParaRPr lang="en-US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ED7B11A-190E-3046-A074-2CB8311FDD02}"/>
              </a:ext>
            </a:extLst>
          </p:cNvPr>
          <p:cNvSpPr/>
          <p:nvPr/>
        </p:nvSpPr>
        <p:spPr>
          <a:xfrm>
            <a:off x="1464153" y="1873763"/>
            <a:ext cx="171382" cy="171382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164C883-5709-5140-ADC5-F876E6450867}"/>
              </a:ext>
            </a:extLst>
          </p:cNvPr>
          <p:cNvSpPr/>
          <p:nvPr/>
        </p:nvSpPr>
        <p:spPr>
          <a:xfrm>
            <a:off x="1120091" y="1884914"/>
            <a:ext cx="179916" cy="179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7E657BF-88CE-BD42-AF50-88C5E0B90874}"/>
              </a:ext>
            </a:extLst>
          </p:cNvPr>
          <p:cNvSpPr/>
          <p:nvPr/>
        </p:nvSpPr>
        <p:spPr>
          <a:xfrm>
            <a:off x="683292" y="1894667"/>
            <a:ext cx="179916" cy="179916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21D5C8A-1DB9-D343-9415-940A760AEC53}"/>
              </a:ext>
            </a:extLst>
          </p:cNvPr>
          <p:cNvSpPr/>
          <p:nvPr/>
        </p:nvSpPr>
        <p:spPr>
          <a:xfrm flipV="1">
            <a:off x="3094684" y="890822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C6E1E1-1994-4E4B-8B9A-5259A4797986}"/>
              </a:ext>
            </a:extLst>
          </p:cNvPr>
          <p:cNvSpPr txBox="1"/>
          <p:nvPr/>
        </p:nvSpPr>
        <p:spPr>
          <a:xfrm>
            <a:off x="2742679" y="86644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3C3838-C10D-644E-AB49-8FAB3A4362A5}"/>
              </a:ext>
            </a:extLst>
          </p:cNvPr>
          <p:cNvSpPr/>
          <p:nvPr/>
        </p:nvSpPr>
        <p:spPr>
          <a:xfrm flipV="1">
            <a:off x="3101515" y="2982674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2C1A50-FD57-4744-B0CD-53CDD8539318}"/>
              </a:ext>
            </a:extLst>
          </p:cNvPr>
          <p:cNvSpPr txBox="1"/>
          <p:nvPr/>
        </p:nvSpPr>
        <p:spPr>
          <a:xfrm>
            <a:off x="2749510" y="2958301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B50DB7A-8286-5448-AE01-390666D103B2}"/>
              </a:ext>
            </a:extLst>
          </p:cNvPr>
          <p:cNvSpPr/>
          <p:nvPr/>
        </p:nvSpPr>
        <p:spPr>
          <a:xfrm flipV="1">
            <a:off x="3101515" y="5204252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5D7AD51-EA67-5E47-A18A-5312154A7774}"/>
              </a:ext>
            </a:extLst>
          </p:cNvPr>
          <p:cNvSpPr txBox="1"/>
          <p:nvPr/>
        </p:nvSpPr>
        <p:spPr>
          <a:xfrm>
            <a:off x="2749510" y="517987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B38CFC0-31FF-294B-9DD2-96005FB9D3B0}"/>
              </a:ext>
            </a:extLst>
          </p:cNvPr>
          <p:cNvSpPr/>
          <p:nvPr/>
        </p:nvSpPr>
        <p:spPr>
          <a:xfrm flipV="1">
            <a:off x="3090264" y="7391333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F47886-3F67-2440-A223-8FD052FF2793}"/>
              </a:ext>
            </a:extLst>
          </p:cNvPr>
          <p:cNvSpPr txBox="1"/>
          <p:nvPr/>
        </p:nvSpPr>
        <p:spPr>
          <a:xfrm>
            <a:off x="2738259" y="7366960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452B39-402F-9F4D-8042-923EBB1DD89F}"/>
              </a:ext>
            </a:extLst>
          </p:cNvPr>
          <p:cNvSpPr/>
          <p:nvPr/>
        </p:nvSpPr>
        <p:spPr>
          <a:xfrm flipV="1">
            <a:off x="3101515" y="9498433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5B862CC-55BC-1A4F-B7AB-58DA8924FC94}"/>
              </a:ext>
            </a:extLst>
          </p:cNvPr>
          <p:cNvSpPr txBox="1"/>
          <p:nvPr/>
        </p:nvSpPr>
        <p:spPr>
          <a:xfrm>
            <a:off x="2749510" y="9474060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6EDEEAE-ECBB-0C4A-BDB6-FA78B3491699}"/>
              </a:ext>
            </a:extLst>
          </p:cNvPr>
          <p:cNvSpPr/>
          <p:nvPr/>
        </p:nvSpPr>
        <p:spPr>
          <a:xfrm flipV="1">
            <a:off x="3130086" y="11815061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DC87FB7-3083-0243-B03C-1546FF6D7A1C}"/>
              </a:ext>
            </a:extLst>
          </p:cNvPr>
          <p:cNvSpPr txBox="1"/>
          <p:nvPr/>
        </p:nvSpPr>
        <p:spPr>
          <a:xfrm>
            <a:off x="2778081" y="11790688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7068</TotalTime>
  <Words>41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25</cp:revision>
  <cp:lastPrinted>2018-12-10T17:50:12Z</cp:lastPrinted>
  <dcterms:created xsi:type="dcterms:W3CDTF">2018-01-04T02:45:34Z</dcterms:created>
  <dcterms:modified xsi:type="dcterms:W3CDTF">2018-12-10T18:05:39Z</dcterms:modified>
</cp:coreProperties>
</file>