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3970000" cy="10795000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B0DC"/>
    <a:srgbClr val="144F8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346" y="-12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990600" y="744538"/>
            <a:ext cx="481647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90600" y="744538"/>
            <a:ext cx="4816475" cy="37226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057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‹N°›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13" Type="http://schemas.openxmlformats.org/officeDocument/2006/relationships/image" Target="../media/image8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hyperlink" Target="http://larmarange.github.io/labelled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hyperlink" Target="mailto:joseph@larmarange.net" TargetMode="External"/><Relationship Id="rId9" Type="http://schemas.openxmlformats.org/officeDocument/2006/relationships/hyperlink" Target="http://fortawesome.github.io/Font-Awesome/cheatsheet/" TargetMode="External"/><Relationship Id="rId1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fortawesome.github.io/Font-Awesome/get-started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://www.fontsquirrel.com/fonts/source-sans-pro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hyperlink" Target="http://fortawesome.github.io/Font-Awesome/cheatshe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">
            <a:extLst>
              <a:ext uri="{FF2B5EF4-FFF2-40B4-BE49-F238E27FC236}">
                <a16:creationId xmlns:a16="http://schemas.microsoft.com/office/drawing/2014/main" id="{D9AFB4AE-4411-4394-A2D5-8CD190B252D5}"/>
              </a:ext>
            </a:extLst>
          </p:cNvPr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48" name="Group">
              <a:extLst>
                <a:ext uri="{FF2B5EF4-FFF2-40B4-BE49-F238E27FC236}">
                  <a16:creationId xmlns:a16="http://schemas.microsoft.com/office/drawing/2014/main" id="{A4EE3BCC-61B4-41C2-AABE-49E2A33D9F47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51" name="Triangle">
                <a:extLst>
                  <a:ext uri="{FF2B5EF4-FFF2-40B4-BE49-F238E27FC236}">
                    <a16:creationId xmlns:a16="http://schemas.microsoft.com/office/drawing/2014/main" id="{892A0D42-3AEA-4CC3-8360-F7D1F23E0451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2" name="Circle">
                <a:extLst>
                  <a:ext uri="{FF2B5EF4-FFF2-40B4-BE49-F238E27FC236}">
                    <a16:creationId xmlns:a16="http://schemas.microsoft.com/office/drawing/2014/main" id="{EC10128D-089A-4997-A9AA-EE186ACC87C4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3" name="Circle">
                <a:extLst>
                  <a:ext uri="{FF2B5EF4-FFF2-40B4-BE49-F238E27FC236}">
                    <a16:creationId xmlns:a16="http://schemas.microsoft.com/office/drawing/2014/main" id="{752FF101-5E43-4000-9D2D-84903A55F28A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4" name="Triangle">
                <a:extLst>
                  <a:ext uri="{FF2B5EF4-FFF2-40B4-BE49-F238E27FC236}">
                    <a16:creationId xmlns:a16="http://schemas.microsoft.com/office/drawing/2014/main" id="{21BBEA81-7A68-4DFF-8BCF-EB00B36E3261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5" name="Triangle">
                <a:extLst>
                  <a:ext uri="{FF2B5EF4-FFF2-40B4-BE49-F238E27FC236}">
                    <a16:creationId xmlns:a16="http://schemas.microsoft.com/office/drawing/2014/main" id="{326C4588-3A9C-44B1-AB9A-8369C15ACADB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6" name="Circle">
                <a:extLst>
                  <a:ext uri="{FF2B5EF4-FFF2-40B4-BE49-F238E27FC236}">
                    <a16:creationId xmlns:a16="http://schemas.microsoft.com/office/drawing/2014/main" id="{5565A25A-DA8A-498E-9488-79F9D13DEDBA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7" name="Circle">
                <a:extLst>
                  <a:ext uri="{FF2B5EF4-FFF2-40B4-BE49-F238E27FC236}">
                    <a16:creationId xmlns:a16="http://schemas.microsoft.com/office/drawing/2014/main" id="{81AA65C6-DEB9-467E-8FD4-77CB2624D3E4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8" name="Triangle">
                <a:extLst>
                  <a:ext uri="{FF2B5EF4-FFF2-40B4-BE49-F238E27FC236}">
                    <a16:creationId xmlns:a16="http://schemas.microsoft.com/office/drawing/2014/main" id="{4C1C6395-2204-4485-B467-C6EB8EFC4B77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" name="Circle">
                <a:extLst>
                  <a:ext uri="{FF2B5EF4-FFF2-40B4-BE49-F238E27FC236}">
                    <a16:creationId xmlns:a16="http://schemas.microsoft.com/office/drawing/2014/main" id="{86CD7798-6998-481F-B798-C6085F812656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Triangle">
                <a:extLst>
                  <a:ext uri="{FF2B5EF4-FFF2-40B4-BE49-F238E27FC236}">
                    <a16:creationId xmlns:a16="http://schemas.microsoft.com/office/drawing/2014/main" id="{9A7AF4BA-F7EE-47BF-AF53-8E60553C0F90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Circle">
                <a:extLst>
                  <a:ext uri="{FF2B5EF4-FFF2-40B4-BE49-F238E27FC236}">
                    <a16:creationId xmlns:a16="http://schemas.microsoft.com/office/drawing/2014/main" id="{324B0812-A810-455E-96F1-3692778130D2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2" name="Triangle">
                <a:extLst>
                  <a:ext uri="{FF2B5EF4-FFF2-40B4-BE49-F238E27FC236}">
                    <a16:creationId xmlns:a16="http://schemas.microsoft.com/office/drawing/2014/main" id="{5774AB1F-C474-4B48-B10D-EFF9469BA0E7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3" name="Circle">
                <a:extLst>
                  <a:ext uri="{FF2B5EF4-FFF2-40B4-BE49-F238E27FC236}">
                    <a16:creationId xmlns:a16="http://schemas.microsoft.com/office/drawing/2014/main" id="{DDB256B9-8953-4682-9676-65309474A55D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4" name="Triangle">
                <a:extLst>
                  <a:ext uri="{FF2B5EF4-FFF2-40B4-BE49-F238E27FC236}">
                    <a16:creationId xmlns:a16="http://schemas.microsoft.com/office/drawing/2014/main" id="{B5EE6D88-3404-4E8B-9048-DAE6CB23964E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5" name="Circle">
                <a:extLst>
                  <a:ext uri="{FF2B5EF4-FFF2-40B4-BE49-F238E27FC236}">
                    <a16:creationId xmlns:a16="http://schemas.microsoft.com/office/drawing/2014/main" id="{ACED8F35-5839-4BC7-8B07-E5657EA780CB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9" name="Rectangle">
              <a:extLst>
                <a:ext uri="{FF2B5EF4-FFF2-40B4-BE49-F238E27FC236}">
                  <a16:creationId xmlns:a16="http://schemas.microsoft.com/office/drawing/2014/main" id="{DC477123-A2DB-49D9-942D-649F748EEAC9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50" name="Image" descr="Image">
              <a:extLst>
                <a:ext uri="{FF2B5EF4-FFF2-40B4-BE49-F238E27FC236}">
                  <a16:creationId xmlns:a16="http://schemas.microsoft.com/office/drawing/2014/main" id="{2C41E6BB-366A-4694-8147-E7DB418E8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GB" dirty="0"/>
              <a:t>Labelled data with labelled</a:t>
            </a:r>
            <a:r>
              <a:rPr dirty="0"/>
              <a:t> 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/>
              <a:t>CC BY SA Joseph Larmarange • Learn more at </a:t>
            </a:r>
            <a:r>
              <a:rPr lang="en-US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http://larmarange.github.io/labelled</a:t>
            </a:r>
            <a:r>
              <a:rPr lang="en-US" dirty="0"/>
              <a:t> •  labelled version  2.2.0 •  Updated: 2019-05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8C0F690-E208-457F-AA50-843D15D84782}"/>
              </a:ext>
            </a:extLst>
          </p:cNvPr>
          <p:cNvSpPr txBox="1"/>
          <p:nvPr/>
        </p:nvSpPr>
        <p:spPr>
          <a:xfrm>
            <a:off x="265508" y="984539"/>
            <a:ext cx="7835077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 </a:t>
            </a:r>
            <a:r>
              <a:rPr kumimoji="0" lang="en-GB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labelled</a:t>
            </a: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package provides a set of functions and methods to handle labelled data, as imported with </a:t>
            </a:r>
            <a:r>
              <a:rPr kumimoji="0" lang="en-GB" sz="12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haven</a:t>
            </a:r>
            <a:r>
              <a: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package.</a:t>
            </a:r>
          </a:p>
        </p:txBody>
      </p:sp>
      <p:sp>
        <p:nvSpPr>
          <p:cNvPr id="148" name="Group">
            <a:extLst>
              <a:ext uri="{FF2B5EF4-FFF2-40B4-BE49-F238E27FC236}">
                <a16:creationId xmlns:a16="http://schemas.microsoft.com/office/drawing/2014/main" id="{BABA1F75-13CB-4720-98D6-17267285E55C}"/>
              </a:ext>
            </a:extLst>
          </p:cNvPr>
          <p:cNvSpPr/>
          <p:nvPr/>
        </p:nvSpPr>
        <p:spPr>
          <a:xfrm>
            <a:off x="213255" y="1523999"/>
            <a:ext cx="4346831" cy="3007806"/>
          </a:xfrm>
          <a:prstGeom prst="rect">
            <a:avLst/>
          </a:prstGeom>
          <a:solidFill>
            <a:srgbClr val="79B0DC">
              <a:alpha val="23529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7" name="Basics">
            <a:extLst>
              <a:ext uri="{FF2B5EF4-FFF2-40B4-BE49-F238E27FC236}">
                <a16:creationId xmlns:a16="http://schemas.microsoft.com/office/drawing/2014/main" id="{6A39928D-BB47-4A14-AF29-260EC10D2309}"/>
              </a:ext>
            </a:extLst>
          </p:cNvPr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214" name="Line">
            <a:extLst>
              <a:ext uri="{FF2B5EF4-FFF2-40B4-BE49-F238E27FC236}">
                <a16:creationId xmlns:a16="http://schemas.microsoft.com/office/drawing/2014/main" id="{738F2AC3-8E65-46CF-BCF5-9839C7B34EEA}"/>
              </a:ext>
            </a:extLst>
          </p:cNvPr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97" name="Group">
            <a:extLst>
              <a:ext uri="{FF2B5EF4-FFF2-40B4-BE49-F238E27FC236}">
                <a16:creationId xmlns:a16="http://schemas.microsoft.com/office/drawing/2014/main" id="{97C4E182-DF47-4F0B-B5F9-E3C9909B38D8}"/>
              </a:ext>
            </a:extLst>
          </p:cNvPr>
          <p:cNvGrpSpPr/>
          <p:nvPr/>
        </p:nvGrpSpPr>
        <p:grpSpPr>
          <a:xfrm>
            <a:off x="213252" y="4842356"/>
            <a:ext cx="4346834" cy="365236"/>
            <a:chOff x="-1" y="20678"/>
            <a:chExt cx="2815851" cy="365235"/>
          </a:xfrm>
        </p:grpSpPr>
        <p:sp>
          <p:nvSpPr>
            <p:cNvPr id="298" name="Title">
              <a:extLst>
                <a:ext uri="{FF2B5EF4-FFF2-40B4-BE49-F238E27FC236}">
                  <a16:creationId xmlns:a16="http://schemas.microsoft.com/office/drawing/2014/main" id="{6C8A2469-BBBD-401A-BB0B-3C4BD3B034B4}"/>
                </a:ext>
              </a:extLst>
            </p:cNvPr>
            <p:cNvSpPr txBox="1"/>
            <p:nvPr/>
          </p:nvSpPr>
          <p:spPr>
            <a:xfrm>
              <a:off x="-1" y="45885"/>
              <a:ext cx="2733809" cy="340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fr-FR" dirty="0"/>
                <a:t>Variable labels</a:t>
              </a:r>
              <a:endParaRPr lang="fr-FR" sz="2500" b="0" dirty="0">
                <a:latin typeface="FontAwesome" pitchFamily="2" charset="0"/>
              </a:endParaRPr>
            </a:p>
          </p:txBody>
        </p:sp>
        <p:sp>
          <p:nvSpPr>
            <p:cNvPr id="299" name="Line">
              <a:extLst>
                <a:ext uri="{FF2B5EF4-FFF2-40B4-BE49-F238E27FC236}">
                  <a16:creationId xmlns:a16="http://schemas.microsoft.com/office/drawing/2014/main" id="{8B7A3F38-0EC9-4D98-B800-9559BBE97983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pic>
        <p:nvPicPr>
          <p:cNvPr id="290" name="rstudi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774" y="198660"/>
            <a:ext cx="1386437" cy="1600913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ZoneTexte 302">
            <a:extLst>
              <a:ext uri="{FF2B5EF4-FFF2-40B4-BE49-F238E27FC236}">
                <a16:creationId xmlns:a16="http://schemas.microsoft.com/office/drawing/2014/main" id="{B31A4758-30FD-4C6A-B5FC-4EF597901D51}"/>
              </a:ext>
            </a:extLst>
          </p:cNvPr>
          <p:cNvSpPr txBox="1"/>
          <p:nvPr/>
        </p:nvSpPr>
        <p:spPr>
          <a:xfrm>
            <a:off x="317966" y="1998381"/>
            <a:ext cx="4115473" cy="23723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Labelled data is a common data structure in other statistical environment such as Stata or SPSS.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It consists of a set of additional attributes for vectors 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(including columns of a data frame).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b="0" dirty="0">
              <a:solidFill>
                <a:srgbClr val="000000"/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There are 3 types of attributes:</a:t>
            </a:r>
          </a:p>
          <a:p>
            <a:pPr marL="540000" lvl="2" indent="-228600">
              <a:buFont typeface="+mj-lt"/>
              <a:buAutoNum type="arabicPeriod"/>
            </a:pP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Variable label</a:t>
            </a:r>
            <a:r>
              <a:rPr lang="en-GB" dirty="0">
                <a:solidFill>
                  <a:srgbClr val="000000"/>
                </a:solidFill>
              </a:rPr>
              <a:t>s</a:t>
            </a:r>
            <a:r>
              <a:rPr lang="en-GB" b="0" dirty="0">
                <a:solidFill>
                  <a:srgbClr val="000000"/>
                </a:solidFill>
              </a:rPr>
              <a:t> (a short description of a variable)</a:t>
            </a:r>
          </a:p>
          <a:p>
            <a:pPr marL="540000" lvl="2" indent="-228600">
              <a:buFont typeface="+mj-lt"/>
              <a:buAutoNum type="arabicPeriod"/>
            </a:pP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kumimoji="0" lang="en-GB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Value labels </a:t>
            </a: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(names associated to specific values)</a:t>
            </a:r>
          </a:p>
          <a:p>
            <a:pPr marL="540000" lvl="2" indent="-228600">
              <a:buFont typeface="+mj-lt"/>
              <a:buAutoNum type="arabicPeriod"/>
            </a:pPr>
            <a:r>
              <a:rPr lang="en-GB" b="0" dirty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Missing values</a:t>
            </a:r>
            <a:r>
              <a:rPr lang="en-GB" b="0" dirty="0">
                <a:solidFill>
                  <a:srgbClr val="000000"/>
                </a:solidFill>
              </a:rPr>
              <a:t>:</a:t>
            </a:r>
          </a:p>
          <a:p>
            <a:pPr marL="900000" lvl="3" indent="-228600">
              <a:buFont typeface="Arial" panose="020B0604020202020204" pitchFamily="34" charset="0"/>
              <a:buChar char="•"/>
            </a:pPr>
            <a:r>
              <a:rPr kumimoji="0" lang="en-GB" b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User-defined missing values (SPSS style)</a:t>
            </a:r>
          </a:p>
          <a:p>
            <a:pPr marL="900000" lvl="3" indent="-228600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000000"/>
                </a:solidFill>
              </a:rPr>
              <a:t>Tagged NA (Stata and SAS style)</a:t>
            </a:r>
          </a:p>
        </p:txBody>
      </p:sp>
      <p:sp>
        <p:nvSpPr>
          <p:cNvPr id="305" name="ZoneTexte 304">
            <a:extLst>
              <a:ext uri="{FF2B5EF4-FFF2-40B4-BE49-F238E27FC236}">
                <a16:creationId xmlns:a16="http://schemas.microsoft.com/office/drawing/2014/main" id="{568B508E-0BF4-4AC6-AB86-728EF1931810}"/>
              </a:ext>
            </a:extLst>
          </p:cNvPr>
          <p:cNvSpPr txBox="1"/>
          <p:nvPr/>
        </p:nvSpPr>
        <p:spPr>
          <a:xfrm>
            <a:off x="843279" y="5503318"/>
            <a:ext cx="3716807" cy="15259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var_label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(x)    or     </a:t>
            </a: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(df$v1)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Get the variable label associated to a vector x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(x) &lt;-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"variable description“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</a:rPr>
              <a:t>Add/modify a variable label to x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(x) &lt;-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NULL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</a:rPr>
              <a:t>Remove the variable label associated to x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12" name="Group">
            <a:extLst>
              <a:ext uri="{FF2B5EF4-FFF2-40B4-BE49-F238E27FC236}">
                <a16:creationId xmlns:a16="http://schemas.microsoft.com/office/drawing/2014/main" id="{467A2E45-3A7C-41FE-B71F-9CB06D573AE1}"/>
              </a:ext>
            </a:extLst>
          </p:cNvPr>
          <p:cNvGrpSpPr/>
          <p:nvPr/>
        </p:nvGrpSpPr>
        <p:grpSpPr>
          <a:xfrm>
            <a:off x="213252" y="5283048"/>
            <a:ext cx="4346836" cy="226109"/>
            <a:chOff x="0" y="0"/>
            <a:chExt cx="2818195" cy="226107"/>
          </a:xfrm>
        </p:grpSpPr>
        <p:sp>
          <p:nvSpPr>
            <p:cNvPr id="313" name="SUBTITLE">
              <a:extLst>
                <a:ext uri="{FF2B5EF4-FFF2-40B4-BE49-F238E27FC236}">
                  <a16:creationId xmlns:a16="http://schemas.microsoft.com/office/drawing/2014/main" id="{1E50AAA2-3085-47D3-9E92-69B3449B67CA}"/>
                </a:ext>
              </a:extLst>
            </p:cNvPr>
            <p:cNvSpPr txBox="1"/>
            <p:nvPr/>
          </p:nvSpPr>
          <p:spPr>
            <a:xfrm>
              <a:off x="0" y="15795"/>
              <a:ext cx="1146325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VECTOR</a:t>
              </a:r>
              <a:endParaRPr dirty="0"/>
            </a:p>
          </p:txBody>
        </p:sp>
        <p:sp>
          <p:nvSpPr>
            <p:cNvPr id="314" name="Line">
              <a:extLst>
                <a:ext uri="{FF2B5EF4-FFF2-40B4-BE49-F238E27FC236}">
                  <a16:creationId xmlns:a16="http://schemas.microsoft.com/office/drawing/2014/main" id="{52F429FA-E218-472D-B9E8-8BEFE2117F31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5" name="Group">
            <a:extLst>
              <a:ext uri="{FF2B5EF4-FFF2-40B4-BE49-F238E27FC236}">
                <a16:creationId xmlns:a16="http://schemas.microsoft.com/office/drawing/2014/main" id="{11ABD972-3320-4D02-938F-ACCFBF233CE2}"/>
              </a:ext>
            </a:extLst>
          </p:cNvPr>
          <p:cNvGrpSpPr/>
          <p:nvPr/>
        </p:nvGrpSpPr>
        <p:grpSpPr>
          <a:xfrm>
            <a:off x="213250" y="7065550"/>
            <a:ext cx="4346836" cy="226109"/>
            <a:chOff x="0" y="0"/>
            <a:chExt cx="2818195" cy="226107"/>
          </a:xfrm>
        </p:grpSpPr>
        <p:sp>
          <p:nvSpPr>
            <p:cNvPr id="316" name="SUBTITLE">
              <a:extLst>
                <a:ext uri="{FF2B5EF4-FFF2-40B4-BE49-F238E27FC236}">
                  <a16:creationId xmlns:a16="http://schemas.microsoft.com/office/drawing/2014/main" id="{D87ABBE2-1418-4755-8631-282244FB8BF2}"/>
                </a:ext>
              </a:extLst>
            </p:cNvPr>
            <p:cNvSpPr txBox="1"/>
            <p:nvPr/>
          </p:nvSpPr>
          <p:spPr>
            <a:xfrm>
              <a:off x="0" y="15795"/>
              <a:ext cx="135729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DATA.FRAME</a:t>
              </a:r>
              <a:endParaRPr dirty="0"/>
            </a:p>
          </p:txBody>
        </p:sp>
        <p:sp>
          <p:nvSpPr>
            <p:cNvPr id="317" name="Line">
              <a:extLst>
                <a:ext uri="{FF2B5EF4-FFF2-40B4-BE49-F238E27FC236}">
                  <a16:creationId xmlns:a16="http://schemas.microsoft.com/office/drawing/2014/main" id="{CC78998B-6F42-43C4-9B12-7FA4188312B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18" name="ZoneTexte 317">
            <a:extLst>
              <a:ext uri="{FF2B5EF4-FFF2-40B4-BE49-F238E27FC236}">
                <a16:creationId xmlns:a16="http://schemas.microsoft.com/office/drawing/2014/main" id="{CF6B3099-E0FD-4387-B8A0-F07565B34649}"/>
              </a:ext>
            </a:extLst>
          </p:cNvPr>
          <p:cNvSpPr txBox="1"/>
          <p:nvPr/>
        </p:nvSpPr>
        <p:spPr>
          <a:xfrm>
            <a:off x="843278" y="7307407"/>
            <a:ext cx="3716807" cy="31264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var_label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(df)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List all variable labels associated with columns of df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var_label</a:t>
            </a:r>
            <a:r>
              <a:rPr lang="en-GB" b="0" dirty="0">
                <a:solidFill>
                  <a:srgbClr val="000000"/>
                </a:solidFill>
              </a:rPr>
              <a:t>(df) &lt;- 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list(v1 = "variable 1", v2 = "variable 2")</a:t>
            </a:r>
            <a:b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</a:br>
            <a:r>
              <a:rPr lang="en-GB" b="0" dirty="0">
                <a:solidFill>
                  <a:srgbClr val="000000"/>
                </a:solidFill>
              </a:rPr>
              <a:t>Update variable labels of some columns of df</a:t>
            </a:r>
            <a:endParaRPr kumimoji="0" lang="en-GB" sz="12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b="0" dirty="0">
                <a:solidFill>
                  <a:srgbClr val="000000"/>
                </a:solidFill>
              </a:rPr>
              <a:t>df %&gt;% </a:t>
            </a:r>
            <a:r>
              <a:rPr lang="en-GB" dirty="0" err="1">
                <a:solidFill>
                  <a:srgbClr val="000000"/>
                </a:solidFill>
              </a:rPr>
              <a:t>set_variable_labels</a:t>
            </a:r>
            <a:r>
              <a:rPr lang="en-GB" b="0" dirty="0">
                <a:solidFill>
                  <a:srgbClr val="000000"/>
                </a:solidFill>
              </a:rPr>
              <a:t>(</a:t>
            </a:r>
            <a:r>
              <a:rPr lang="en-GB" b="0" dirty="0">
                <a:solidFill>
                  <a:srgbClr val="000000"/>
                </a:solidFill>
                <a:latin typeface="Source Sans Pro" panose="020B0503030403020204" pitchFamily="34" charset="0"/>
              </a:rPr>
              <a:t>v1 = "variable 1", v2 = "variable 2", v3 = NULL</a:t>
            </a:r>
            <a:r>
              <a:rPr lang="en-GB" b="0" dirty="0">
                <a:solidFill>
                  <a:srgbClr val="000000"/>
                </a:solidFill>
              </a:rPr>
              <a:t>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Update variable labels using </a:t>
            </a:r>
            <a:r>
              <a:rPr lang="en-GB" b="0" dirty="0" err="1">
                <a:solidFill>
                  <a:srgbClr val="000000"/>
                </a:solidFill>
              </a:rPr>
              <a:t>dplyr</a:t>
            </a:r>
            <a:r>
              <a:rPr lang="en-GB" b="0" dirty="0">
                <a:solidFill>
                  <a:srgbClr val="000000"/>
                </a:solidFill>
              </a:rPr>
              <a:t> syntax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(df)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Return a data frame with all variable names and labels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(df, "s")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Search variables containing "s" in their name or label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look_for</a:t>
            </a:r>
            <a:r>
              <a:rPr lang="en-GB" b="0" dirty="0">
                <a:solidFill>
                  <a:srgbClr val="000000"/>
                </a:solidFill>
              </a:rPr>
              <a:t>(df, details = TRUE)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Return additional details on each variable</a:t>
            </a:r>
          </a:p>
        </p:txBody>
      </p:sp>
      <p:grpSp>
        <p:nvGrpSpPr>
          <p:cNvPr id="319" name="Group">
            <a:extLst>
              <a:ext uri="{FF2B5EF4-FFF2-40B4-BE49-F238E27FC236}">
                <a16:creationId xmlns:a16="http://schemas.microsoft.com/office/drawing/2014/main" id="{F93E2D79-72AF-4331-B01F-A5A877CFD45C}"/>
              </a:ext>
            </a:extLst>
          </p:cNvPr>
          <p:cNvGrpSpPr/>
          <p:nvPr/>
        </p:nvGrpSpPr>
        <p:grpSpPr>
          <a:xfrm>
            <a:off x="4770956" y="1534139"/>
            <a:ext cx="4346834" cy="365236"/>
            <a:chOff x="-1" y="20678"/>
            <a:chExt cx="2815851" cy="365235"/>
          </a:xfrm>
        </p:grpSpPr>
        <p:sp>
          <p:nvSpPr>
            <p:cNvPr id="320" name="Title">
              <a:extLst>
                <a:ext uri="{FF2B5EF4-FFF2-40B4-BE49-F238E27FC236}">
                  <a16:creationId xmlns:a16="http://schemas.microsoft.com/office/drawing/2014/main" id="{329F79FD-A3AE-43D8-A8A8-7F3552E3D93F}"/>
                </a:ext>
              </a:extLst>
            </p:cNvPr>
            <p:cNvSpPr txBox="1"/>
            <p:nvPr/>
          </p:nvSpPr>
          <p:spPr>
            <a:xfrm>
              <a:off x="-1" y="45885"/>
              <a:ext cx="2733809" cy="340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fr-FR" dirty="0"/>
                <a:t>Value labels</a:t>
              </a:r>
              <a:endParaRPr dirty="0"/>
            </a:p>
          </p:txBody>
        </p:sp>
        <p:sp>
          <p:nvSpPr>
            <p:cNvPr id="321" name="Line">
              <a:extLst>
                <a:ext uri="{FF2B5EF4-FFF2-40B4-BE49-F238E27FC236}">
                  <a16:creationId xmlns:a16="http://schemas.microsoft.com/office/drawing/2014/main" id="{F38D011F-75DF-412E-82B0-3AA38F3E8351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2" name="ZoneTexte 321">
            <a:extLst>
              <a:ext uri="{FF2B5EF4-FFF2-40B4-BE49-F238E27FC236}">
                <a16:creationId xmlns:a16="http://schemas.microsoft.com/office/drawing/2014/main" id="{890F54FF-BD82-415C-9D48-292EAD364889}"/>
              </a:ext>
            </a:extLst>
          </p:cNvPr>
          <p:cNvSpPr txBox="1"/>
          <p:nvPr/>
        </p:nvSpPr>
        <p:spPr>
          <a:xfrm>
            <a:off x="5374373" y="3147063"/>
            <a:ext cx="3716807" cy="48294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val_label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  <a:t>(x, value)    or     </a:t>
            </a:r>
            <a:r>
              <a:rPr lang="en-GB" dirty="0" err="1">
                <a:solidFill>
                  <a:srgbClr val="000000"/>
                </a:solidFill>
              </a:rPr>
              <a:t>val_label</a:t>
            </a:r>
            <a:r>
              <a:rPr lang="en-GB" b="0" dirty="0">
                <a:solidFill>
                  <a:srgbClr val="000000"/>
                </a:solidFill>
              </a:rPr>
              <a:t>(df$v1, value)</a:t>
            </a:r>
            <a:b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Source Sans Pro"/>
              </a:rPr>
            </a:b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Get the label attached to a specific value of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</a:t>
            </a:r>
            <a:r>
              <a:rPr lang="en-GB" b="0" dirty="0">
                <a:solidFill>
                  <a:srgbClr val="000000"/>
                </a:solidFill>
              </a:rPr>
              <a:t>(x, value) &lt;- "label"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the label attached to a specific value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</a:t>
            </a:r>
            <a:r>
              <a:rPr lang="en-GB" b="0" dirty="0">
                <a:solidFill>
                  <a:srgbClr val="000000"/>
                </a:solidFill>
              </a:rPr>
              <a:t>(x, value) &lt;- NULL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Remove the label attached to a specific value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Get all value labels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</a:t>
            </a:r>
            <a:r>
              <a:rPr lang="en-GB" b="0" dirty="0">
                <a:solidFill>
                  <a:srgbClr val="000000"/>
                </a:solidFill>
              </a:rPr>
              <a:t>(x) &lt;- c(no = 0, yes = 1, maybe = 9) 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all value labels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</a:t>
            </a:r>
            <a:r>
              <a:rPr lang="en-GB" b="0" dirty="0">
                <a:solidFill>
                  <a:srgbClr val="000000"/>
                </a:solidFill>
              </a:rPr>
              <a:t>(x) &lt;- NULL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Remove all value labels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</a:rPr>
              <a:t>labelled</a:t>
            </a:r>
            <a:r>
              <a:rPr lang="en-US" b="0" dirty="0">
                <a:solidFill>
                  <a:srgbClr val="000000"/>
                </a:solidFill>
              </a:rPr>
              <a:t>(c("F", "F", "M"), c(Female = "F", Male = "M"))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Create a labelled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sort_val_labels</a:t>
            </a:r>
            <a:r>
              <a:rPr lang="en-GB" b="0" dirty="0">
                <a:solidFill>
                  <a:srgbClr val="000000"/>
                </a:solidFill>
              </a:rPr>
              <a:t>(x, </a:t>
            </a:r>
            <a:r>
              <a:rPr lang="en-GB" b="0" dirty="0" err="1">
                <a:solidFill>
                  <a:srgbClr val="000000"/>
                </a:solidFill>
              </a:rPr>
              <a:t>according_to</a:t>
            </a:r>
            <a:r>
              <a:rPr lang="en-GB" b="0" dirty="0">
                <a:solidFill>
                  <a:srgbClr val="000000"/>
                </a:solidFill>
              </a:rPr>
              <a:t> = "values")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Sort value labels according to values (or labels)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nolabel_to_na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Values with no label are converted to NA values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val_labels_to_na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Values with a label are converted to NA values</a:t>
            </a:r>
          </a:p>
        </p:txBody>
      </p:sp>
      <p:grpSp>
        <p:nvGrpSpPr>
          <p:cNvPr id="323" name="Group">
            <a:extLst>
              <a:ext uri="{FF2B5EF4-FFF2-40B4-BE49-F238E27FC236}">
                <a16:creationId xmlns:a16="http://schemas.microsoft.com/office/drawing/2014/main" id="{986D0DFA-5281-4D52-BC5C-AB5935F0012C}"/>
              </a:ext>
            </a:extLst>
          </p:cNvPr>
          <p:cNvGrpSpPr/>
          <p:nvPr/>
        </p:nvGrpSpPr>
        <p:grpSpPr>
          <a:xfrm>
            <a:off x="4770956" y="2927900"/>
            <a:ext cx="4346836" cy="226109"/>
            <a:chOff x="0" y="0"/>
            <a:chExt cx="2818195" cy="226107"/>
          </a:xfrm>
        </p:grpSpPr>
        <p:sp>
          <p:nvSpPr>
            <p:cNvPr id="324" name="SUBTITLE">
              <a:extLst>
                <a:ext uri="{FF2B5EF4-FFF2-40B4-BE49-F238E27FC236}">
                  <a16:creationId xmlns:a16="http://schemas.microsoft.com/office/drawing/2014/main" id="{440D70B3-BEB2-42F4-963E-2A9EC33A7F76}"/>
                </a:ext>
              </a:extLst>
            </p:cNvPr>
            <p:cNvSpPr txBox="1"/>
            <p:nvPr/>
          </p:nvSpPr>
          <p:spPr>
            <a:xfrm>
              <a:off x="0" y="15795"/>
              <a:ext cx="1146325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VECTOR</a:t>
              </a:r>
              <a:endParaRPr dirty="0"/>
            </a:p>
          </p:txBody>
        </p:sp>
        <p:sp>
          <p:nvSpPr>
            <p:cNvPr id="325" name="Line">
              <a:extLst>
                <a:ext uri="{FF2B5EF4-FFF2-40B4-BE49-F238E27FC236}">
                  <a16:creationId xmlns:a16="http://schemas.microsoft.com/office/drawing/2014/main" id="{7B7D5F12-F484-48B8-BDEB-D296BC5C69B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6" name="Group">
            <a:extLst>
              <a:ext uri="{FF2B5EF4-FFF2-40B4-BE49-F238E27FC236}">
                <a16:creationId xmlns:a16="http://schemas.microsoft.com/office/drawing/2014/main" id="{0C62CE7D-D483-4224-91F9-0C6906FC1585}"/>
              </a:ext>
            </a:extLst>
          </p:cNvPr>
          <p:cNvGrpSpPr/>
          <p:nvPr/>
        </p:nvGrpSpPr>
        <p:grpSpPr>
          <a:xfrm>
            <a:off x="4755546" y="7853515"/>
            <a:ext cx="4346836" cy="226109"/>
            <a:chOff x="0" y="0"/>
            <a:chExt cx="2818195" cy="226107"/>
          </a:xfrm>
        </p:grpSpPr>
        <p:sp>
          <p:nvSpPr>
            <p:cNvPr id="327" name="SUBTITLE">
              <a:extLst>
                <a:ext uri="{FF2B5EF4-FFF2-40B4-BE49-F238E27FC236}">
                  <a16:creationId xmlns:a16="http://schemas.microsoft.com/office/drawing/2014/main" id="{254F95DE-48F3-496D-9A86-929CBBD9C7FF}"/>
                </a:ext>
              </a:extLst>
            </p:cNvPr>
            <p:cNvSpPr txBox="1"/>
            <p:nvPr/>
          </p:nvSpPr>
          <p:spPr>
            <a:xfrm>
              <a:off x="0" y="15795"/>
              <a:ext cx="1357298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MANIPULATING A DATA.FRAME</a:t>
              </a:r>
              <a:endParaRPr dirty="0"/>
            </a:p>
          </p:txBody>
        </p:sp>
        <p:sp>
          <p:nvSpPr>
            <p:cNvPr id="328" name="Line">
              <a:extLst>
                <a:ext uri="{FF2B5EF4-FFF2-40B4-BE49-F238E27FC236}">
                  <a16:creationId xmlns:a16="http://schemas.microsoft.com/office/drawing/2014/main" id="{B2440E68-BF99-4EC8-A20B-8E6ECEC77BB8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329" name="ZoneTexte 328">
            <a:extLst>
              <a:ext uri="{FF2B5EF4-FFF2-40B4-BE49-F238E27FC236}">
                <a16:creationId xmlns:a16="http://schemas.microsoft.com/office/drawing/2014/main" id="{98BCF420-3D3B-4C05-848D-2053235E9346}"/>
              </a:ext>
            </a:extLst>
          </p:cNvPr>
          <p:cNvSpPr txBox="1"/>
          <p:nvPr/>
        </p:nvSpPr>
        <p:spPr>
          <a:xfrm>
            <a:off x="5374372" y="8090013"/>
            <a:ext cx="3716807" cy="23672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set_value_labels</a:t>
            </a:r>
            <a:r>
              <a:rPr lang="en-US" b="0" dirty="0">
                <a:solidFill>
                  <a:srgbClr val="000000"/>
                </a:solidFill>
              </a:rPr>
              <a:t>(v1 = c(Yes = 1, No = 2), 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v2 = c(Male = "M", Female = "F"))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Define value labels of several variables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add_value_labels</a:t>
            </a:r>
            <a:r>
              <a:rPr lang="en-US" b="0" dirty="0">
                <a:solidFill>
                  <a:srgbClr val="000000"/>
                </a:solidFill>
              </a:rPr>
              <a:t>(v1 = c(Unknown = 9))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Add specific value labels to a variable (other already defined value labels remains unchanged)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remove_value_labels</a:t>
            </a:r>
            <a:r>
              <a:rPr lang="en-US" b="0" dirty="0">
                <a:solidFill>
                  <a:srgbClr val="000000"/>
                </a:solidFill>
              </a:rPr>
              <a:t>(v1 = 9)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Remove specific value labels to a variable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set_value_labels</a:t>
            </a:r>
            <a:r>
              <a:rPr lang="en-US" b="0" dirty="0">
                <a:solidFill>
                  <a:srgbClr val="000000"/>
                </a:solidFill>
              </a:rPr>
              <a:t>(v1 = NULL)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Remove all value labels attached to a variable</a:t>
            </a:r>
            <a:endParaRPr lang="en-GB" b="0" dirty="0">
              <a:solidFill>
                <a:srgbClr val="000000"/>
              </a:solidFill>
            </a:endParaRPr>
          </a:p>
        </p:txBody>
      </p:sp>
      <p:grpSp>
        <p:nvGrpSpPr>
          <p:cNvPr id="330" name="Group">
            <a:extLst>
              <a:ext uri="{FF2B5EF4-FFF2-40B4-BE49-F238E27FC236}">
                <a16:creationId xmlns:a16="http://schemas.microsoft.com/office/drawing/2014/main" id="{BB1AA4BD-8D64-4B0C-B9AF-00511B4B104D}"/>
              </a:ext>
            </a:extLst>
          </p:cNvPr>
          <p:cNvGrpSpPr/>
          <p:nvPr/>
        </p:nvGrpSpPr>
        <p:grpSpPr>
          <a:xfrm>
            <a:off x="9328668" y="1559346"/>
            <a:ext cx="3023352" cy="365236"/>
            <a:chOff x="-1" y="20678"/>
            <a:chExt cx="2815851" cy="365235"/>
          </a:xfrm>
        </p:grpSpPr>
        <p:sp>
          <p:nvSpPr>
            <p:cNvPr id="331" name="Title">
              <a:extLst>
                <a:ext uri="{FF2B5EF4-FFF2-40B4-BE49-F238E27FC236}">
                  <a16:creationId xmlns:a16="http://schemas.microsoft.com/office/drawing/2014/main" id="{770AAA96-333C-4A1D-9505-D5F1FAC23FCD}"/>
                </a:ext>
              </a:extLst>
            </p:cNvPr>
            <p:cNvSpPr txBox="1"/>
            <p:nvPr/>
          </p:nvSpPr>
          <p:spPr>
            <a:xfrm>
              <a:off x="-1" y="45885"/>
              <a:ext cx="2733809" cy="3400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rPr lang="fr-FR" dirty="0" err="1"/>
                <a:t>Missing</a:t>
              </a:r>
              <a:r>
                <a:rPr lang="fr-FR" dirty="0"/>
                <a:t> values</a:t>
              </a:r>
              <a:endParaRPr dirty="0"/>
            </a:p>
          </p:txBody>
        </p:sp>
        <p:sp>
          <p:nvSpPr>
            <p:cNvPr id="332" name="Line">
              <a:extLst>
                <a:ext uri="{FF2B5EF4-FFF2-40B4-BE49-F238E27FC236}">
                  <a16:creationId xmlns:a16="http://schemas.microsoft.com/office/drawing/2014/main" id="{72660B38-4BD7-4A77-B313-637C6C0B9492}"/>
                </a:ext>
              </a:extLst>
            </p:cNvPr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3" name="ZoneTexte 332">
            <a:extLst>
              <a:ext uri="{FF2B5EF4-FFF2-40B4-BE49-F238E27FC236}">
                <a16:creationId xmlns:a16="http://schemas.microsoft.com/office/drawing/2014/main" id="{AA5F2A7E-FCB4-4FC7-BBDC-F1589640F896}"/>
              </a:ext>
            </a:extLst>
          </p:cNvPr>
          <p:cNvSpPr txBox="1"/>
          <p:nvPr/>
        </p:nvSpPr>
        <p:spPr>
          <a:xfrm>
            <a:off x="9348953" y="3822334"/>
            <a:ext cx="3716807" cy="33110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na_values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Get individual missing values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na_values</a:t>
            </a:r>
            <a:r>
              <a:rPr lang="en-GB" b="0" dirty="0">
                <a:solidFill>
                  <a:srgbClr val="000000"/>
                </a:solidFill>
              </a:rPr>
              <a:t>(x) &lt;- c(8, 9, 10)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set_na_values</a:t>
            </a:r>
            <a:r>
              <a:rPr lang="en-US" b="0" dirty="0">
                <a:solidFill>
                  <a:srgbClr val="000000"/>
                </a:solidFill>
              </a:rPr>
              <a:t>(v1 = c(8, 9, 10))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individual missing values (NULL to remove)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na_range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Get a range of missing values attached to a vector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na_range</a:t>
            </a:r>
            <a:r>
              <a:rPr lang="en-GB" b="0" dirty="0">
                <a:solidFill>
                  <a:srgbClr val="000000"/>
                </a:solidFill>
              </a:rPr>
              <a:t>(x) &lt;- c(8, 10)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df %&gt;% </a:t>
            </a:r>
            <a:r>
              <a:rPr lang="en-US" dirty="0" err="1">
                <a:solidFill>
                  <a:srgbClr val="000000"/>
                </a:solidFill>
              </a:rPr>
              <a:t>set_na_range</a:t>
            </a:r>
            <a:r>
              <a:rPr lang="en-US" b="0" dirty="0">
                <a:solidFill>
                  <a:srgbClr val="000000"/>
                </a:solidFill>
              </a:rPr>
              <a:t>(v1 = c(8, 10))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Set/Update a range of missing values (NULL to remove)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user_na_to_na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Convert user-defined missing values to NA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solidFill>
                  <a:srgbClr val="000000"/>
                </a:solidFill>
              </a:rPr>
              <a:t>is_na</a:t>
            </a:r>
            <a:r>
              <a:rPr lang="en-US" b="0" dirty="0">
                <a:solidFill>
                  <a:srgbClr val="000000"/>
                </a:solidFill>
              </a:rPr>
              <a:t>(x)</a:t>
            </a:r>
            <a:br>
              <a:rPr lang="en-US" b="0" dirty="0">
                <a:solidFill>
                  <a:srgbClr val="000000"/>
                </a:solidFill>
              </a:rPr>
            </a:br>
            <a:r>
              <a:rPr lang="en-US" b="0" dirty="0">
                <a:solidFill>
                  <a:srgbClr val="000000"/>
                </a:solidFill>
              </a:rPr>
              <a:t>TRUE if NA or if a user-defined missing value</a:t>
            </a:r>
            <a:endParaRPr lang="en-GB" b="0" dirty="0">
              <a:solidFill>
                <a:srgbClr val="000000"/>
              </a:solidFill>
            </a:endParaRPr>
          </a:p>
        </p:txBody>
      </p:sp>
      <p:grpSp>
        <p:nvGrpSpPr>
          <p:cNvPr id="334" name="Group">
            <a:extLst>
              <a:ext uri="{FF2B5EF4-FFF2-40B4-BE49-F238E27FC236}">
                <a16:creationId xmlns:a16="http://schemas.microsoft.com/office/drawing/2014/main" id="{234A03F0-A687-4E2C-BD53-DAC4495D089A}"/>
              </a:ext>
            </a:extLst>
          </p:cNvPr>
          <p:cNvGrpSpPr/>
          <p:nvPr/>
        </p:nvGrpSpPr>
        <p:grpSpPr>
          <a:xfrm>
            <a:off x="9328668" y="2000038"/>
            <a:ext cx="4346836" cy="226109"/>
            <a:chOff x="0" y="0"/>
            <a:chExt cx="2818195" cy="226107"/>
          </a:xfrm>
        </p:grpSpPr>
        <p:sp>
          <p:nvSpPr>
            <p:cNvPr id="335" name="SUBTITLE">
              <a:extLst>
                <a:ext uri="{FF2B5EF4-FFF2-40B4-BE49-F238E27FC236}">
                  <a16:creationId xmlns:a16="http://schemas.microsoft.com/office/drawing/2014/main" id="{895EB173-4A05-44FC-8344-C169721F65E5}"/>
                </a:ext>
              </a:extLst>
            </p:cNvPr>
            <p:cNvSpPr txBox="1"/>
            <p:nvPr/>
          </p:nvSpPr>
          <p:spPr>
            <a:xfrm>
              <a:off x="0" y="15795"/>
              <a:ext cx="2031790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USER-DEFINED MISSING VALUES (SPSS STYLE)</a:t>
              </a:r>
              <a:endParaRPr dirty="0"/>
            </a:p>
          </p:txBody>
        </p:sp>
        <p:sp>
          <p:nvSpPr>
            <p:cNvPr id="336" name="Line">
              <a:extLst>
                <a:ext uri="{FF2B5EF4-FFF2-40B4-BE49-F238E27FC236}">
                  <a16:creationId xmlns:a16="http://schemas.microsoft.com/office/drawing/2014/main" id="{AAA2FAD7-771D-480F-B19F-1F596EABA4C4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1" name="ZoneTexte 340">
            <a:extLst>
              <a:ext uri="{FF2B5EF4-FFF2-40B4-BE49-F238E27FC236}">
                <a16:creationId xmlns:a16="http://schemas.microsoft.com/office/drawing/2014/main" id="{DD56598A-4582-45DF-90A5-0BA633191582}"/>
              </a:ext>
            </a:extLst>
          </p:cNvPr>
          <p:cNvSpPr txBox="1"/>
          <p:nvPr/>
        </p:nvSpPr>
        <p:spPr>
          <a:xfrm>
            <a:off x="4755546" y="1901378"/>
            <a:ext cx="4362244" cy="874518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 value labels are attached to a numeric or character vector, the vector’s class becomes </a:t>
            </a: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haven_labelled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 A major difference with a factor is that values of the vector are not changed and it is not mandatory to attach a </a:t>
            </a:r>
            <a:r>
              <a:rPr lang="en-GB" b="0" dirty="0">
                <a:solidFill>
                  <a:srgbClr val="000000"/>
                </a:solidFill>
              </a:rPr>
              <a:t>label to each value.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7F74D9A2-0FFE-4D56-ABBE-20CB5AF0C32D}"/>
              </a:ext>
            </a:extLst>
          </p:cNvPr>
          <p:cNvSpPr txBox="1"/>
          <p:nvPr/>
        </p:nvSpPr>
        <p:spPr>
          <a:xfrm>
            <a:off x="9348953" y="2266669"/>
            <a:ext cx="4362244" cy="1479812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Used to indicate that some values should be considered as missing. However, they will not be treated as NA </a:t>
            </a:r>
            <a:r>
              <a:rPr lang="en-GB" b="0" dirty="0">
                <a:solidFill>
                  <a:srgbClr val="000000"/>
                </a:solidFill>
              </a:rPr>
              <a:t>as long as they are not converted to proper NA.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When missi</a:t>
            </a:r>
            <a:r>
              <a:rPr lang="en-GB" b="0" dirty="0">
                <a:solidFill>
                  <a:srgbClr val="000000"/>
                </a:solidFill>
              </a:rPr>
              <a:t>ng values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are attached to a numeric or character vector, the vector’s class becomes </a:t>
            </a:r>
            <a:r>
              <a:rPr kumimoji="0" lang="en-GB" sz="12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haven_labelled_spss</a:t>
            </a:r>
            <a:r>
              <a:rPr kumimoji="0" lang="en-GB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dirty="0">
                <a:solidFill>
                  <a:srgbClr val="000000"/>
                </a:solidFill>
              </a:rPr>
              <a:t>When importing a SPSS file, use the option </a:t>
            </a:r>
            <a:r>
              <a:rPr lang="en-GB" b="0" i="1" dirty="0" err="1">
                <a:solidFill>
                  <a:srgbClr val="000000"/>
                </a:solidFill>
              </a:rPr>
              <a:t>user_na</a:t>
            </a:r>
            <a:r>
              <a:rPr lang="en-GB" b="0" i="1" dirty="0">
                <a:solidFill>
                  <a:srgbClr val="000000"/>
                </a:solidFill>
              </a:rPr>
              <a:t> = TRUE</a:t>
            </a:r>
            <a:r>
              <a:rPr lang="en-GB" b="0" dirty="0">
                <a:solidFill>
                  <a:srgbClr val="000000"/>
                </a:solidFill>
              </a:rPr>
              <a:t> to keep defined missing values (otherwise, they will be converted to NA).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33A956F1-723F-424B-BD82-1D43052BC0C8}"/>
              </a:ext>
            </a:extLst>
          </p:cNvPr>
          <p:cNvSpPr txBox="1"/>
          <p:nvPr/>
        </p:nvSpPr>
        <p:spPr>
          <a:xfrm>
            <a:off x="9379937" y="8016988"/>
            <a:ext cx="3716807" cy="24698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54570" rIns="54570" bIns="54570" numCol="1" spcCol="381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pl-PL" b="0" dirty="0">
                <a:solidFill>
                  <a:srgbClr val="000000"/>
                </a:solidFill>
              </a:rPr>
              <a:t>x &lt;- c(1:5, tagged_na("a"), tagged_na("z"), NA)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dirty="0" err="1">
                <a:solidFill>
                  <a:srgbClr val="000000"/>
                </a:solidFill>
              </a:rPr>
              <a:t>tagged_na</a:t>
            </a:r>
            <a:r>
              <a:rPr lang="en-GB" b="0" dirty="0">
                <a:solidFill>
                  <a:srgbClr val="000000"/>
                </a:solidFill>
              </a:rPr>
              <a:t>() generates a NA with a tag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</a:rPr>
              <a:t>is.na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Tagged NAs work identically to regular NAs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is_tagged_na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Test if it is a tagged NA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na_tag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Display the tags associated to tagged NAs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GB" dirty="0" err="1">
                <a:solidFill>
                  <a:srgbClr val="000000"/>
                </a:solidFill>
              </a:rPr>
              <a:t>format_tagged_na</a:t>
            </a:r>
            <a:r>
              <a:rPr lang="en-GB" b="0" dirty="0">
                <a:solidFill>
                  <a:srgbClr val="000000"/>
                </a:solidFill>
              </a:rPr>
              <a:t>(x)</a:t>
            </a:r>
            <a:br>
              <a:rPr lang="en-GB" b="0" dirty="0">
                <a:solidFill>
                  <a:srgbClr val="000000"/>
                </a:solidFill>
              </a:rPr>
            </a:br>
            <a:r>
              <a:rPr lang="en-GB" b="0" dirty="0">
                <a:solidFill>
                  <a:srgbClr val="000000"/>
                </a:solidFill>
              </a:rPr>
              <a:t>Convert x to a character vector showing the tagged NAs</a:t>
            </a:r>
            <a:endParaRPr lang="en-GB" dirty="0">
              <a:solidFill>
                <a:srgbClr val="000000"/>
              </a:solidFill>
            </a:endParaRPr>
          </a:p>
        </p:txBody>
      </p:sp>
      <p:grpSp>
        <p:nvGrpSpPr>
          <p:cNvPr id="344" name="Group">
            <a:extLst>
              <a:ext uri="{FF2B5EF4-FFF2-40B4-BE49-F238E27FC236}">
                <a16:creationId xmlns:a16="http://schemas.microsoft.com/office/drawing/2014/main" id="{7146D362-5D82-457D-AF8C-3E61FB87B268}"/>
              </a:ext>
            </a:extLst>
          </p:cNvPr>
          <p:cNvGrpSpPr/>
          <p:nvPr/>
        </p:nvGrpSpPr>
        <p:grpSpPr>
          <a:xfrm>
            <a:off x="9344076" y="7015106"/>
            <a:ext cx="4346836" cy="226109"/>
            <a:chOff x="0" y="0"/>
            <a:chExt cx="2818195" cy="226107"/>
          </a:xfrm>
        </p:grpSpPr>
        <p:sp>
          <p:nvSpPr>
            <p:cNvPr id="345" name="SUBTITLE">
              <a:extLst>
                <a:ext uri="{FF2B5EF4-FFF2-40B4-BE49-F238E27FC236}">
                  <a16:creationId xmlns:a16="http://schemas.microsoft.com/office/drawing/2014/main" id="{6AD0155C-3CCF-4B74-97E3-778F26C98874}"/>
                </a:ext>
              </a:extLst>
            </p:cNvPr>
            <p:cNvSpPr txBox="1"/>
            <p:nvPr/>
          </p:nvSpPr>
          <p:spPr>
            <a:xfrm>
              <a:off x="0" y="15795"/>
              <a:ext cx="1492404" cy="2103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lang="fr-FR" dirty="0"/>
                <a:t>TAGGED </a:t>
              </a:r>
              <a:r>
                <a:rPr lang="fr-FR" dirty="0" err="1"/>
                <a:t>NAs</a:t>
              </a:r>
              <a:r>
                <a:rPr lang="fr-FR" dirty="0"/>
                <a:t> (STATA &amp; SAS STYLE)</a:t>
              </a:r>
              <a:endParaRPr dirty="0"/>
            </a:p>
          </p:txBody>
        </p:sp>
        <p:sp>
          <p:nvSpPr>
            <p:cNvPr id="346" name="Line">
              <a:extLst>
                <a:ext uri="{FF2B5EF4-FFF2-40B4-BE49-F238E27FC236}">
                  <a16:creationId xmlns:a16="http://schemas.microsoft.com/office/drawing/2014/main" id="{1E774C73-DDF2-42EB-8D12-D19ED89AB876}"/>
                </a:ext>
              </a:extLst>
            </p:cNvPr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47" name="ZoneTexte 346">
            <a:extLst>
              <a:ext uri="{FF2B5EF4-FFF2-40B4-BE49-F238E27FC236}">
                <a16:creationId xmlns:a16="http://schemas.microsoft.com/office/drawing/2014/main" id="{D2AC0DE9-A546-42CC-B42C-D13276B24FF6}"/>
              </a:ext>
            </a:extLst>
          </p:cNvPr>
          <p:cNvSpPr txBox="1"/>
          <p:nvPr/>
        </p:nvSpPr>
        <p:spPr>
          <a:xfrm>
            <a:off x="9364361" y="7281737"/>
            <a:ext cx="4362244" cy="689852"/>
          </a:xfrm>
          <a:prstGeom prst="rect">
            <a:avLst/>
          </a:prstGeom>
          <a:solidFill>
            <a:schemeClr val="bg1">
              <a:lumMod val="85000"/>
              <a:alpha val="24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t" anchorCtr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</a:rPr>
              <a:t>"Tagged" missing values work exactly like regular R missing values except that they store one additional byte of information a tag, which is usually a letter ("a" to "z"). </a:t>
            </a:r>
            <a:endParaRPr kumimoji="0" lang="en-GB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70" name="Table">
            <a:extLst>
              <a:ext uri="{FF2B5EF4-FFF2-40B4-BE49-F238E27FC236}">
                <a16:creationId xmlns:a16="http://schemas.microsoft.com/office/drawing/2014/main" id="{35B04448-A784-4AA8-B124-31831B6B9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6325235"/>
              </p:ext>
            </p:extLst>
          </p:nvPr>
        </p:nvGraphicFramePr>
        <p:xfrm>
          <a:off x="4941614" y="8238617"/>
          <a:ext cx="288000" cy="288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400" dirty="0">
                          <a:latin typeface="Wingdings 3" panose="05040102010807070707" pitchFamily="18" charset="2"/>
                        </a:rPr>
                        <a:t>³</a:t>
                      </a:r>
                      <a:endParaRPr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4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r>
                        <a:rPr lang="fr-FR" sz="4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4" name="Table">
            <a:extLst>
              <a:ext uri="{FF2B5EF4-FFF2-40B4-BE49-F238E27FC236}">
                <a16:creationId xmlns:a16="http://schemas.microsoft.com/office/drawing/2014/main" id="{20171F63-360C-496D-9C40-93BD361294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5515072"/>
              </p:ext>
            </p:extLst>
          </p:nvPr>
        </p:nvGraphicFramePr>
        <p:xfrm>
          <a:off x="245865" y="7381911"/>
          <a:ext cx="360000" cy="4572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lang="fr-FR"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0765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lang="fr-FR"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5" name="Table">
            <a:extLst>
              <a:ext uri="{FF2B5EF4-FFF2-40B4-BE49-F238E27FC236}">
                <a16:creationId xmlns:a16="http://schemas.microsoft.com/office/drawing/2014/main" id="{50F934E2-AEA8-4C57-BDBA-F7C7A3B1BB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7777283"/>
              </p:ext>
            </p:extLst>
          </p:nvPr>
        </p:nvGraphicFramePr>
        <p:xfrm>
          <a:off x="275721" y="5560353"/>
          <a:ext cx="288000" cy="360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fr-FR" sz="400" dirty="0">
                          <a:latin typeface="Wingdings 3" panose="05040102010807070707" pitchFamily="18" charset="2"/>
                        </a:rPr>
                        <a:t>³</a:t>
                      </a:r>
                      <a:endParaRPr lang="fr-FR"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vert="vert27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30765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lang="fr-FR"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lang="fr-FR" sz="4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Table">
            <a:extLst>
              <a:ext uri="{FF2B5EF4-FFF2-40B4-BE49-F238E27FC236}">
                <a16:creationId xmlns:a16="http://schemas.microsoft.com/office/drawing/2014/main" id="{387493D0-1F65-4359-A68C-F510C029D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473459"/>
              </p:ext>
            </p:extLst>
          </p:nvPr>
        </p:nvGraphicFramePr>
        <p:xfrm>
          <a:off x="4982063" y="8811491"/>
          <a:ext cx="360000" cy="36576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1347651227"/>
                    </a:ext>
                  </a:extLst>
                </a:gridCol>
              </a:tblGrid>
              <a:tr h="72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lang="fr-FR"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" panose="05000000000000000000" pitchFamily="2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600" b="0" dirty="0">
                        <a:solidFill>
                          <a:srgbClr val="FFFFFF"/>
                        </a:solidFill>
                        <a:latin typeface="Wingdings 3" panose="05040102010807070707" pitchFamily="18" charset="2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  <a:endParaRPr sz="600" dirty="0">
                        <a:latin typeface="Wingdings 3" panose="05040102010807070707" pitchFamily="18" charset="2"/>
                      </a:endParaRP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600" dirty="0">
                        <a:latin typeface="Wingdings" panose="05000000000000000000" pitchFamily="2" charset="2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r>
                        <a:rPr lang="fr-FR" sz="600" dirty="0">
                          <a:latin typeface="Wingdings 3" panose="05040102010807070707" pitchFamily="18" charset="2"/>
                        </a:rPr>
                        <a:t>³</a:t>
                      </a:r>
                    </a:p>
                  </a:txBody>
                  <a:tcPr marL="0" marR="0" marT="0" marB="0" anchor="ctr" horzOverflow="overflow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19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Four Column Layout 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fr-FR" dirty="0"/>
              <a:t>Joseph Larmarange</a:t>
            </a:r>
            <a:r>
              <a:rPr dirty="0"/>
              <a:t> •  </a:t>
            </a:r>
            <a:r>
              <a:rPr lang="fr-FR" dirty="0">
                <a:hlinkClick r:id="rId4"/>
              </a:rPr>
              <a:t>joseph@larmarange.net</a:t>
            </a:r>
            <a:r>
              <a:rPr lang="fr-FR" dirty="0"/>
              <a:t> </a:t>
            </a:r>
            <a:r>
              <a:rPr dirty="0"/>
              <a:t> •  </a:t>
            </a:r>
            <a:r>
              <a:rPr lang="fr-FR" sz="900" b="0" dirty="0">
                <a:hlinkClick r:id="rId5"/>
              </a:rPr>
              <a:t>http://larmarange.github.io/labelled/</a:t>
            </a:r>
            <a:r>
              <a:rPr lang="fr-FR" sz="900" b="0" dirty="0"/>
              <a:t> </a:t>
            </a:r>
            <a:r>
              <a:rPr dirty="0"/>
              <a:t>•  Learn more at </a:t>
            </a:r>
            <a:r>
              <a:rPr b="1" dirty="0"/>
              <a:t>webpage or vignette</a:t>
            </a:r>
            <a:r>
              <a:rPr dirty="0"/>
              <a:t>   •  package version  </a:t>
            </a:r>
            <a:r>
              <a:rPr lang="fr-FR" dirty="0"/>
              <a:t>2.2</a:t>
            </a:r>
            <a:r>
              <a:rPr dirty="0"/>
              <a:t>.0 •  Updated: 201</a:t>
            </a:r>
            <a:r>
              <a:rPr lang="fr-FR" dirty="0"/>
              <a:t>9</a:t>
            </a:r>
            <a:r>
              <a:rPr dirty="0"/>
              <a:t>-0</a:t>
            </a:r>
            <a:r>
              <a:rPr lang="fr-FR" dirty="0"/>
              <a:t>5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>
            <a:off x="291339" y="1219200"/>
            <a:ext cx="3079672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2932209"/>
            <a:ext cx="3093870" cy="70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323328" y="1727200"/>
            <a:ext cx="3015693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156" name="Cheatsheets make it easy for R users…"/>
          <p:cNvSpPr txBox="1"/>
          <p:nvPr/>
        </p:nvSpPr>
        <p:spPr>
          <a:xfrm>
            <a:off x="583048" y="2331453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grpSp>
        <p:nvGrpSpPr>
          <p:cNvPr id="159" name="Group"/>
          <p:cNvGrpSpPr/>
          <p:nvPr/>
        </p:nvGrpSpPr>
        <p:grpSpPr>
          <a:xfrm>
            <a:off x="589203" y="6495822"/>
            <a:ext cx="2483943" cy="276125"/>
            <a:chOff x="0" y="0"/>
            <a:chExt cx="2483942" cy="276123"/>
          </a:xfrm>
        </p:grpSpPr>
        <p:pic>
          <p:nvPicPr>
            <p:cNvPr id="15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160" name="Use a layout that flows and makes it easy to zero in on specific topics."/>
          <p:cNvSpPr txBox="1"/>
          <p:nvPr/>
        </p:nvSpPr>
        <p:spPr>
          <a:xfrm>
            <a:off x="311956" y="3918749"/>
            <a:ext cx="3038438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161" name="Use visualizations to explain concepts quickly and concisely."/>
          <p:cNvSpPr txBox="1"/>
          <p:nvPr/>
        </p:nvSpPr>
        <p:spPr>
          <a:xfrm>
            <a:off x="322522" y="5856007"/>
            <a:ext cx="3080328" cy="403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162" name="Use visual elements to make the sheet scannable."/>
          <p:cNvSpPr txBox="1"/>
          <p:nvPr/>
        </p:nvSpPr>
        <p:spPr>
          <a:xfrm>
            <a:off x="323328" y="7098955"/>
            <a:ext cx="3078715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163" name="Use visual emphasis (like color, size, and font weight) to make important information easy to find."/>
          <p:cNvSpPr txBox="1"/>
          <p:nvPr/>
        </p:nvSpPr>
        <p:spPr>
          <a:xfrm>
            <a:off x="323328" y="8750206"/>
            <a:ext cx="3078715" cy="581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164" name="dplyr::lag() - Offset elements by 1…"/>
          <p:cNvSpPr txBox="1"/>
          <p:nvPr/>
        </p:nvSpPr>
        <p:spPr>
          <a:xfrm>
            <a:off x="653726" y="9432114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165" name="Each cheatsheet should be licensed under the creative commons license.…"/>
          <p:cNvSpPr txBox="1"/>
          <p:nvPr/>
        </p:nvSpPr>
        <p:spPr>
          <a:xfrm>
            <a:off x="3777692" y="8618211"/>
            <a:ext cx="3129507" cy="1169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/>
              <a:t>http://creativecommons.org/licenses/by/4.0/</a:t>
            </a:r>
          </a:p>
        </p:txBody>
      </p:sp>
      <p:grpSp>
        <p:nvGrpSpPr>
          <p:cNvPr id="168" name="Group"/>
          <p:cNvGrpSpPr/>
          <p:nvPr/>
        </p:nvGrpSpPr>
        <p:grpSpPr>
          <a:xfrm>
            <a:off x="3860953" y="4195895"/>
            <a:ext cx="2818195" cy="228903"/>
            <a:chOff x="0" y="0"/>
            <a:chExt cx="2818194" cy="228901"/>
          </a:xfrm>
        </p:grpSpPr>
        <p:sp>
          <p:nvSpPr>
            <p:cNvPr id="166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rPr dirty="0"/>
                <a:t>SUBTITLE</a:t>
              </a:r>
            </a:p>
          </p:txBody>
        </p:sp>
        <p:sp>
          <p:nvSpPr>
            <p:cNvPr id="167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9" name="Use headers, colors, and/or backgrounds to separate or group together sections."/>
          <p:cNvSpPr txBox="1"/>
          <p:nvPr/>
        </p:nvSpPr>
        <p:spPr>
          <a:xfrm>
            <a:off x="3738753" y="1710180"/>
            <a:ext cx="2912301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170" name="Create a visual hierarchy. Help users navigate the page with titles, subtitles, and subsubtitles"/>
          <p:cNvSpPr txBox="1"/>
          <p:nvPr/>
        </p:nvSpPr>
        <p:spPr>
          <a:xfrm>
            <a:off x="3738753" y="3206077"/>
            <a:ext cx="3207385" cy="4710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171" name="Fit sections to content. Try several different layouts.…"/>
          <p:cNvSpPr txBox="1"/>
          <p:nvPr/>
        </p:nvSpPr>
        <p:spPr>
          <a:xfrm>
            <a:off x="3738753" y="5163510"/>
            <a:ext cx="2537609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</p:txBody>
      </p:sp>
      <p:grpSp>
        <p:nvGrpSpPr>
          <p:cNvPr id="174" name="Group"/>
          <p:cNvGrpSpPr/>
          <p:nvPr/>
        </p:nvGrpSpPr>
        <p:grpSpPr>
          <a:xfrm>
            <a:off x="3795729" y="2206593"/>
            <a:ext cx="827379" cy="215901"/>
            <a:chOff x="0" y="0"/>
            <a:chExt cx="827378" cy="215900"/>
          </a:xfrm>
        </p:grpSpPr>
        <p:sp>
          <p:nvSpPr>
            <p:cNvPr id="172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173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77" name="Group"/>
          <p:cNvGrpSpPr/>
          <p:nvPr/>
        </p:nvGrpSpPr>
        <p:grpSpPr>
          <a:xfrm>
            <a:off x="4754687" y="2201871"/>
            <a:ext cx="840852" cy="397495"/>
            <a:chOff x="0" y="0"/>
            <a:chExt cx="840851" cy="397494"/>
          </a:xfrm>
        </p:grpSpPr>
        <p:sp>
          <p:nvSpPr>
            <p:cNvPr id="175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6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180" name="Group"/>
          <p:cNvGrpSpPr/>
          <p:nvPr/>
        </p:nvGrpSpPr>
        <p:grpSpPr>
          <a:xfrm>
            <a:off x="5720637" y="2204196"/>
            <a:ext cx="840342" cy="679873"/>
            <a:chOff x="0" y="0"/>
            <a:chExt cx="840341" cy="679872"/>
          </a:xfrm>
        </p:grpSpPr>
        <p:sp>
          <p:nvSpPr>
            <p:cNvPr id="178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79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183" name="Group"/>
          <p:cNvGrpSpPr/>
          <p:nvPr/>
        </p:nvGrpSpPr>
        <p:grpSpPr>
          <a:xfrm>
            <a:off x="3860953" y="3694244"/>
            <a:ext cx="2815850" cy="431801"/>
            <a:chOff x="0" y="0"/>
            <a:chExt cx="2815849" cy="431800"/>
          </a:xfrm>
        </p:grpSpPr>
        <p:sp>
          <p:nvSpPr>
            <p:cNvPr id="181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182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84" name="SUBSUBTITLE"/>
          <p:cNvSpPr txBox="1"/>
          <p:nvPr/>
        </p:nvSpPr>
        <p:spPr>
          <a:xfrm>
            <a:off x="3860953" y="452639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dirty="0"/>
              <a:t>SUBSUBTITLE</a:t>
            </a:r>
          </a:p>
        </p:txBody>
      </p:sp>
      <p:sp>
        <p:nvSpPr>
          <p:cNvPr id="185" name="Layout Suggestions"/>
          <p:cNvSpPr txBox="1"/>
          <p:nvPr/>
        </p:nvSpPr>
        <p:spPr>
          <a:xfrm>
            <a:off x="3745370" y="1219199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186" name="Line"/>
          <p:cNvSpPr/>
          <p:nvPr/>
        </p:nvSpPr>
        <p:spPr>
          <a:xfrm>
            <a:off x="3707856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Copyright"/>
          <p:cNvSpPr txBox="1"/>
          <p:nvPr/>
        </p:nvSpPr>
        <p:spPr>
          <a:xfrm>
            <a:off x="3667488" y="8139981"/>
            <a:ext cx="13430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Copyright</a:t>
            </a:r>
          </a:p>
        </p:txBody>
      </p:sp>
      <p:sp>
        <p:nvSpPr>
          <p:cNvPr id="188" name="Line"/>
          <p:cNvSpPr/>
          <p:nvPr/>
        </p:nvSpPr>
        <p:spPr>
          <a:xfrm>
            <a:off x="3635278" y="8176089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9" name="Useful Elements"/>
          <p:cNvSpPr txBox="1"/>
          <p:nvPr/>
        </p:nvSpPr>
        <p:spPr>
          <a:xfrm>
            <a:off x="7151460" y="121919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190" name="Line"/>
          <p:cNvSpPr/>
          <p:nvPr/>
        </p:nvSpPr>
        <p:spPr>
          <a:xfrm>
            <a:off x="7124372" y="1217208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/>
          <p:cNvSpPr txBox="1"/>
          <p:nvPr/>
        </p:nvSpPr>
        <p:spPr>
          <a:xfrm>
            <a:off x="10573099" y="121696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192" name="Line"/>
          <p:cNvSpPr/>
          <p:nvPr/>
        </p:nvSpPr>
        <p:spPr>
          <a:xfrm>
            <a:off x="10540889" y="1214970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93" name="Table"/>
          <p:cNvGraphicFramePr/>
          <p:nvPr/>
        </p:nvGraphicFramePr>
        <p:xfrm>
          <a:off x="7387981" y="9076514"/>
          <a:ext cx="2879093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98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    "/>
          <p:cNvSpPr txBox="1"/>
          <p:nvPr/>
        </p:nvSpPr>
        <p:spPr>
          <a:xfrm>
            <a:off x="7387981" y="4508935"/>
            <a:ext cx="2015956" cy="47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dirty="0"/>
              <a:t>    </a:t>
            </a:r>
          </a:p>
        </p:txBody>
      </p:sp>
      <p:sp>
        <p:nvSpPr>
          <p:cNvPr id="195" name="These are just font awesome characters"/>
          <p:cNvSpPr txBox="1"/>
          <p:nvPr/>
        </p:nvSpPr>
        <p:spPr>
          <a:xfrm>
            <a:off x="7346923" y="4249426"/>
            <a:ext cx="276305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These are just f</a:t>
            </a:r>
            <a:r>
              <a:rPr b="1"/>
              <a:t>ont awesome</a:t>
            </a:r>
            <a:r>
              <a:t> characters</a:t>
            </a:r>
          </a:p>
        </p:txBody>
      </p:sp>
      <p:sp>
        <p:nvSpPr>
          <p:cNvPr id="202" name="ICONS"/>
          <p:cNvSpPr txBox="1"/>
          <p:nvPr/>
        </p:nvSpPr>
        <p:spPr>
          <a:xfrm>
            <a:off x="7189707" y="4060795"/>
            <a:ext cx="4573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203" name="MOCK TABLES"/>
          <p:cNvSpPr txBox="1"/>
          <p:nvPr/>
        </p:nvSpPr>
        <p:spPr>
          <a:xfrm>
            <a:off x="7189707" y="5303186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204" name="MOCK GRAPHS"/>
          <p:cNvSpPr txBox="1"/>
          <p:nvPr/>
        </p:nvSpPr>
        <p:spPr>
          <a:xfrm>
            <a:off x="7189707" y="7605712"/>
            <a:ext cx="102626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205" name="TABLES"/>
          <p:cNvSpPr txBox="1"/>
          <p:nvPr/>
        </p:nvSpPr>
        <p:spPr>
          <a:xfrm>
            <a:off x="7189707" y="8751826"/>
            <a:ext cx="54346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206" name="CODE"/>
          <p:cNvSpPr txBox="1"/>
          <p:nvPr/>
        </p:nvSpPr>
        <p:spPr>
          <a:xfrm>
            <a:off x="7189707" y="1857135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207" name="ggplot(mpg, aes(hwy, cty)) +…"/>
          <p:cNvSpPr txBox="1"/>
          <p:nvPr/>
        </p:nvSpPr>
        <p:spPr>
          <a:xfrm>
            <a:off x="7394331" y="2512088"/>
            <a:ext cx="2805496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geom_point(aes(size = fl))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346923" y="2034030"/>
            <a:ext cx="2763056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209" name="can help explain"/>
          <p:cNvSpPr/>
          <p:nvPr/>
        </p:nvSpPr>
        <p:spPr>
          <a:xfrm>
            <a:off x="8357143" y="3131961"/>
            <a:ext cx="879873" cy="578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98" y="0"/>
                </a:moveTo>
                <a:lnTo>
                  <a:pt x="9519" y="4996"/>
                </a:lnTo>
                <a:lnTo>
                  <a:pt x="1832" y="4996"/>
                </a:lnTo>
                <a:cubicBezTo>
                  <a:pt x="822" y="4996"/>
                  <a:pt x="0" y="6247"/>
                  <a:pt x="0" y="7783"/>
                </a:cubicBezTo>
                <a:lnTo>
                  <a:pt x="0" y="18813"/>
                </a:lnTo>
                <a:cubicBezTo>
                  <a:pt x="0" y="20349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49"/>
                  <a:pt x="21600" y="18813"/>
                </a:cubicBezTo>
                <a:lnTo>
                  <a:pt x="21600" y="7783"/>
                </a:lnTo>
                <a:cubicBezTo>
                  <a:pt x="21600" y="6247"/>
                  <a:pt x="20787" y="4996"/>
                  <a:pt x="19778" y="4996"/>
                </a:cubicBezTo>
                <a:lnTo>
                  <a:pt x="11964" y="4996"/>
                </a:lnTo>
                <a:lnTo>
                  <a:pt x="1069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can help explain </a:t>
            </a:r>
          </a:p>
        </p:txBody>
      </p:sp>
      <p:sp>
        <p:nvSpPr>
          <p:cNvPr id="210" name="Word balloons"/>
          <p:cNvSpPr/>
          <p:nvPr/>
        </p:nvSpPr>
        <p:spPr>
          <a:xfrm>
            <a:off x="7387981" y="3127595"/>
            <a:ext cx="879873" cy="5826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sp>
        <p:nvSpPr>
          <p:cNvPr id="221" name="code"/>
          <p:cNvSpPr/>
          <p:nvPr/>
        </p:nvSpPr>
        <p:spPr>
          <a:xfrm>
            <a:off x="9326304" y="3127992"/>
            <a:ext cx="879873" cy="582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code</a:t>
            </a:r>
          </a:p>
        </p:txBody>
      </p:sp>
      <p:sp>
        <p:nvSpPr>
          <p:cNvPr id="222" name="Line"/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7148465" y="400561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48465" y="523496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7148465" y="7556165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Line"/>
          <p:cNvSpPr/>
          <p:nvPr/>
        </p:nvSpPr>
        <p:spPr>
          <a:xfrm>
            <a:off x="7148465" y="8705702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7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10642182" y="2148297"/>
            <a:ext cx="2818196" cy="1336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228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10642182" y="3748683"/>
            <a:ext cx="2912301" cy="813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229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10642182" y="7500524"/>
            <a:ext cx="2912301" cy="2376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b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230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10642182" y="5651058"/>
            <a:ext cx="2912301" cy="98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231" name="FONTS"/>
          <p:cNvSpPr txBox="1"/>
          <p:nvPr/>
        </p:nvSpPr>
        <p:spPr>
          <a:xfrm>
            <a:off x="10642182" y="1857135"/>
            <a:ext cx="48768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232" name="KEYNOTE"/>
          <p:cNvSpPr txBox="1"/>
          <p:nvPr/>
        </p:nvSpPr>
        <p:spPr>
          <a:xfrm>
            <a:off x="10642182" y="5383897"/>
            <a:ext cx="6647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233" name="KEYNOTE TIPS"/>
          <p:cNvSpPr txBox="1"/>
          <p:nvPr/>
        </p:nvSpPr>
        <p:spPr>
          <a:xfrm>
            <a:off x="10642182" y="7093032"/>
            <a:ext cx="9998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234" name="Line"/>
          <p:cNvSpPr/>
          <p:nvPr/>
        </p:nvSpPr>
        <p:spPr>
          <a:xfrm>
            <a:off x="10564983" y="52498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>
            <a:off x="10535538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249" name="Group"/>
          <p:cNvGrpSpPr/>
          <p:nvPr/>
        </p:nvGrpSpPr>
        <p:grpSpPr>
          <a:xfrm>
            <a:off x="392579" y="4503609"/>
            <a:ext cx="2877191" cy="1066589"/>
            <a:chOff x="0" y="0"/>
            <a:chExt cx="2877189" cy="1066587"/>
          </a:xfrm>
        </p:grpSpPr>
        <p:pic>
          <p:nvPicPr>
            <p:cNvPr id="237" name="ggplot2-cheatsheet.png" descr="ggplot2-cheatsheet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40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238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39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248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241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242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3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4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5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6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247" name="ggplot2-cheatsheet.png" descr="ggplot2-cheatsheet.png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257" name="Group"/>
          <p:cNvGrpSpPr/>
          <p:nvPr/>
        </p:nvGrpSpPr>
        <p:grpSpPr>
          <a:xfrm>
            <a:off x="583598" y="7724812"/>
            <a:ext cx="2495154" cy="781281"/>
            <a:chOff x="0" y="0"/>
            <a:chExt cx="2495152" cy="781279"/>
          </a:xfrm>
        </p:grpSpPr>
        <p:sp>
          <p:nvSpPr>
            <p:cNvPr id="250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253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251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2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256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254" name="Image" descr="Image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5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pic>
        <p:nvPicPr>
          <p:cNvPr id="258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3824357" y="6912030"/>
            <a:ext cx="660856" cy="765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9" name="devtools.png" descr="devtools.png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4520018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0" name="forcats.png" descr="forcats.png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5213992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tibble.png" descr="tibble.png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5907967" y="6913984"/>
            <a:ext cx="657483" cy="76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0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445040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3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314" name="Group"/>
          <p:cNvSpPr/>
          <p:nvPr/>
        </p:nvSpPr>
        <p:spPr>
          <a:xfrm>
            <a:off x="213255" y="1523999"/>
            <a:ext cx="4346831" cy="860511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5" name="Square"/>
          <p:cNvSpPr/>
          <p:nvPr/>
        </p:nvSpPr>
        <p:spPr>
          <a:xfrm>
            <a:off x="1198395" y="7193656"/>
            <a:ext cx="355601" cy="35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6" name="Rectangle"/>
          <p:cNvSpPr/>
          <p:nvPr/>
        </p:nvSpPr>
        <p:spPr>
          <a:xfrm>
            <a:off x="1198395" y="6805227"/>
            <a:ext cx="355601" cy="3429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317" name="Table"/>
          <p:cNvGraphicFramePr/>
          <p:nvPr/>
        </p:nvGraphicFramePr>
        <p:xfrm>
          <a:off x="9552767" y="9368497"/>
          <a:ext cx="3343020" cy="904240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42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sub-option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900" b="1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citation_package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The LaTeX package to process citations, natbib, biblatex or none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code_folding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Let readers to toggle the display of R code, "none", "hide", or "show"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sz="90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colortheme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sz="900">
                          <a:sym typeface="Source Sans Pro"/>
                        </a:rPr>
                        <a:t>Beamer color theme to use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L>
                    <a:lnR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R>
                    <a:lnT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T>
                    <a:lnB w="6350">
                      <a:solidFill>
                        <a:srgbClr val="7A4AAA">
                          <a:alpha val="0"/>
                        </a:srgbClr>
                      </a:solidFill>
                      <a:miter lim="400000"/>
                    </a:lnB>
                    <a:solidFill>
                      <a:srgbClr val="D0D1D2">
                        <a:alpha val="2511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8" name="Line"/>
          <p:cNvSpPr/>
          <p:nvPr/>
        </p:nvSpPr>
        <p:spPr>
          <a:xfrm>
            <a:off x="9426688" y="1530350"/>
            <a:ext cx="4264736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9" name="Basics"/>
          <p:cNvSpPr txBox="1"/>
          <p:nvPr/>
        </p:nvSpPr>
        <p:spPr>
          <a:xfrm>
            <a:off x="306210" y="151346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Basics</a:t>
            </a:r>
          </a:p>
        </p:txBody>
      </p:sp>
      <p:sp>
        <p:nvSpPr>
          <p:cNvPr id="320" name="Each cheatsheet should be licensed under the creative commons license.…"/>
          <p:cNvSpPr txBox="1"/>
          <p:nvPr/>
        </p:nvSpPr>
        <p:spPr>
          <a:xfrm>
            <a:off x="323328" y="9087077"/>
            <a:ext cx="4154099" cy="992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r>
              <a:t>Each cheatsheet should be licensed under the creative commons license.</a:t>
            </a:r>
          </a:p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To license the sheet as creative commons, put CC'd by &lt;your name&gt; in the small print at the bottom of each page and link it to </a:t>
            </a:r>
            <a:r>
              <a:rPr b="1"/>
              <a:t>http://creativecommons.org/licenses/by/4.0/</a:t>
            </a:r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23328" y="3084609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Remember that the best cheatsheets are </a:t>
            </a:r>
            <a:r>
              <a:rPr b="1"/>
              <a:t>visual</a:t>
            </a:r>
            <a:r>
              <a:t>—not written—documents. Whenever possible use visual elements to make it easier for readers to find the information they need.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Your Name •  </a:t>
            </a:r>
            <a:r>
              <a:rPr>
                <a:hlinkClick r:id="rId4"/>
              </a:rPr>
              <a:t>your@email.com</a:t>
            </a:r>
            <a:r>
              <a:t>  •  844-448-1212 • </a:t>
            </a:r>
            <a:r>
              <a:rPr>
                <a:hlinkClick r:id="rId5"/>
              </a:rPr>
              <a:t>your.website.com</a:t>
            </a:r>
            <a:r>
              <a:t> •  Learn more at </a:t>
            </a:r>
            <a:r>
              <a:rPr b="1"/>
              <a:t>webpage or vignette</a:t>
            </a:r>
            <a:r>
              <a:t>   •  package version  0.5.0 •  Updated: 2017-01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323328" y="2070100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b="1"/>
              <a:t>Thank you </a:t>
            </a:r>
            <a:r>
              <a:t>for making a new cheatsheet for R! These cheatsheets have an important job: </a:t>
            </a:r>
          </a:p>
        </p:txBody>
      </p:sp>
      <p:sp>
        <p:nvSpPr>
          <p:cNvPr id="324" name="Cheatsheets make it easy for R users…"/>
          <p:cNvSpPr txBox="1"/>
          <p:nvPr/>
        </p:nvSpPr>
        <p:spPr>
          <a:xfrm>
            <a:off x="1055848" y="2563762"/>
            <a:ext cx="2496254" cy="37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Cheatsheets make it easy for R users 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pPr>
            <a:r>
              <a:t>to look up useful information.</a:t>
            </a:r>
          </a:p>
        </p:txBody>
      </p:sp>
      <p:sp>
        <p:nvSpPr>
          <p:cNvPr id="325" name="Line"/>
          <p:cNvSpPr/>
          <p:nvPr/>
        </p:nvSpPr>
        <p:spPr>
          <a:xfrm>
            <a:off x="9435669" y="2046199"/>
            <a:ext cx="4062993" cy="1"/>
          </a:xfrm>
          <a:prstGeom prst="line">
            <a:avLst/>
          </a:prstGeom>
          <a:ln w="12700">
            <a:solidFill>
              <a:srgbClr val="E0E0E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Manipulate Variables"/>
          <p:cNvSpPr txBox="1"/>
          <p:nvPr/>
        </p:nvSpPr>
        <p:spPr>
          <a:xfrm>
            <a:off x="9426688" y="1492021"/>
            <a:ext cx="28019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Manipulate Variables</a:t>
            </a:r>
          </a:p>
        </p:txBody>
      </p:sp>
      <p:grpSp>
        <p:nvGrpSpPr>
          <p:cNvPr id="329" name="Group"/>
          <p:cNvGrpSpPr/>
          <p:nvPr/>
        </p:nvGrpSpPr>
        <p:grpSpPr>
          <a:xfrm>
            <a:off x="8014905" y="2881105"/>
            <a:ext cx="2818196" cy="228903"/>
            <a:chOff x="0" y="0"/>
            <a:chExt cx="2818194" cy="228901"/>
          </a:xfrm>
        </p:grpSpPr>
        <p:sp>
          <p:nvSpPr>
            <p:cNvPr id="327" name="SUBTITLE"/>
            <p:cNvSpPr txBox="1"/>
            <p:nvPr/>
          </p:nvSpPr>
          <p:spPr>
            <a:xfrm>
              <a:off x="0" y="13001"/>
              <a:ext cx="689915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/>
              <a:r>
                <a:t>SUBTITLE</a:t>
              </a:r>
            </a:p>
          </p:txBody>
        </p:sp>
        <p:sp>
          <p:nvSpPr>
            <p:cNvPr id="328" name="Line"/>
            <p:cNvSpPr/>
            <p:nvPr/>
          </p:nvSpPr>
          <p:spPr>
            <a:xfrm>
              <a:off x="23250" y="0"/>
              <a:ext cx="2794945" cy="0"/>
            </a:xfrm>
            <a:prstGeom prst="line">
              <a:avLst/>
            </a:prstGeom>
            <a:noFill/>
            <a:ln w="12700" cap="flat">
              <a:solidFill>
                <a:srgbClr val="E0E0E0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30" name="Line"/>
          <p:cNvSpPr/>
          <p:nvPr/>
        </p:nvSpPr>
        <p:spPr>
          <a:xfrm>
            <a:off x="323328" y="153413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33" name="Group"/>
          <p:cNvGrpSpPr/>
          <p:nvPr/>
        </p:nvGrpSpPr>
        <p:grpSpPr>
          <a:xfrm>
            <a:off x="1202352" y="5963994"/>
            <a:ext cx="2483943" cy="276124"/>
            <a:chOff x="0" y="0"/>
            <a:chExt cx="2483942" cy="276123"/>
          </a:xfrm>
        </p:grpSpPr>
        <p:pic>
          <p:nvPicPr>
            <p:cNvPr id="331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2483943" cy="2761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2" name="summary function"/>
            <p:cNvSpPr txBox="1"/>
            <p:nvPr/>
          </p:nvSpPr>
          <p:spPr>
            <a:xfrm>
              <a:off x="169211" y="36983"/>
              <a:ext cx="1247446" cy="190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</a:defRPr>
              </a:lvl1pPr>
            </a:lstStyle>
            <a:p>
              <a:r>
                <a:t>summary function</a:t>
              </a:r>
            </a:p>
          </p:txBody>
        </p:sp>
      </p:grp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t>Three Column Layout: : </a:t>
            </a:r>
            <a:r>
              <a:rPr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311956" y="3855249"/>
            <a:ext cx="42647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t>Use a </a:t>
            </a:r>
            <a:r>
              <a:rPr b="1"/>
              <a:t>layout</a:t>
            </a:r>
            <a:r>
              <a:t> that flows and makes it easy to zero in on specific topics.</a:t>
            </a:r>
          </a:p>
        </p:txBody>
      </p:sp>
      <p:sp>
        <p:nvSpPr>
          <p:cNvPr id="336" name="Use visualizations to explain concepts quickly and concisely."/>
          <p:cNvSpPr txBox="1"/>
          <p:nvPr/>
        </p:nvSpPr>
        <p:spPr>
          <a:xfrm>
            <a:off x="322522" y="5576607"/>
            <a:ext cx="426473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2"/>
              <a:defRPr b="0">
                <a:solidFill>
                  <a:srgbClr val="000000"/>
                </a:solidFill>
              </a:defRPr>
            </a:pPr>
            <a:r>
              <a:t>Use </a:t>
            </a:r>
            <a:r>
              <a:rPr b="1"/>
              <a:t>visualizations</a:t>
            </a:r>
            <a:r>
              <a:t> to explain concepts quickly and concisely.</a:t>
            </a:r>
          </a:p>
        </p:txBody>
      </p:sp>
      <p:sp>
        <p:nvSpPr>
          <p:cNvPr id="337" name="Use visual elements to make the sheet scannable."/>
          <p:cNvSpPr txBox="1"/>
          <p:nvPr/>
        </p:nvSpPr>
        <p:spPr>
          <a:xfrm>
            <a:off x="323328" y="6413156"/>
            <a:ext cx="4264736" cy="2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3"/>
              <a:defRPr b="0">
                <a:solidFill>
                  <a:srgbClr val="000000"/>
                </a:solidFill>
              </a:defRPr>
            </a:pPr>
            <a:r>
              <a:t>Use visual elements to make the sheet </a:t>
            </a:r>
            <a:r>
              <a:rPr b="1"/>
              <a:t>scannable</a:t>
            </a:r>
            <a:r>
              <a:t>.</a:t>
            </a:r>
          </a:p>
        </p:txBody>
      </p:sp>
      <p:sp>
        <p:nvSpPr>
          <p:cNvPr id="338" name="Use visual emphasis (like color, size, and font weight) to make important information easy to find."/>
          <p:cNvSpPr txBox="1"/>
          <p:nvPr/>
        </p:nvSpPr>
        <p:spPr>
          <a:xfrm>
            <a:off x="323328" y="7759606"/>
            <a:ext cx="4264736" cy="392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 marL="152400" indent="-152400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buAutoNum type="arabicPeriod" startAt="4"/>
              <a:defRPr b="0">
                <a:solidFill>
                  <a:srgbClr val="000000"/>
                </a:solidFill>
              </a:defRPr>
            </a:pPr>
            <a:r>
              <a:t>Use visual </a:t>
            </a:r>
            <a:r>
              <a:rPr b="1"/>
              <a:t>emphasis</a:t>
            </a:r>
            <a:r>
              <a:t> (like color, size, and font weight) to make important information easy to find.</a:t>
            </a:r>
          </a:p>
        </p:txBody>
      </p:sp>
      <p:sp>
        <p:nvSpPr>
          <p:cNvPr id="339" name="dplyr::lag() - Offset elements by 1…"/>
          <p:cNvSpPr txBox="1"/>
          <p:nvPr/>
        </p:nvSpPr>
        <p:spPr>
          <a:xfrm>
            <a:off x="1215426" y="8253231"/>
            <a:ext cx="2354898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lag()</a:t>
            </a:r>
            <a:r>
              <a:t> - Offset elements by 1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t>dplyr::</a:t>
            </a:r>
            <a:r>
              <a:rPr b="1"/>
              <a:t>lead()</a:t>
            </a:r>
            <a:r>
              <a:t> - Offset elements by -1</a:t>
            </a:r>
          </a:p>
        </p:txBody>
      </p:sp>
      <p:sp>
        <p:nvSpPr>
          <p:cNvPr id="340" name="Line"/>
          <p:cNvSpPr/>
          <p:nvPr/>
        </p:nvSpPr>
        <p:spPr>
          <a:xfrm>
            <a:off x="4814439" y="1530350"/>
            <a:ext cx="7110861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41" name="Use headers, colors, and/or backgrounds to separate or group together sections."/>
          <p:cNvSpPr txBox="1"/>
          <p:nvPr/>
        </p:nvSpPr>
        <p:spPr>
          <a:xfrm>
            <a:off x="4791188" y="1892216"/>
            <a:ext cx="2912301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Use headers, colors, and/or backgrounds 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separate or group together sections</a:t>
            </a:r>
            <a:r>
              <a:t>.</a:t>
            </a:r>
          </a:p>
        </p:txBody>
      </p:sp>
      <p:sp>
        <p:nvSpPr>
          <p:cNvPr id="342" name="Create a visual hierarchy. Help users navigate the page with titles, subtitles, and subsubtitles"/>
          <p:cNvSpPr txBox="1"/>
          <p:nvPr/>
        </p:nvSpPr>
        <p:spPr>
          <a:xfrm>
            <a:off x="7892705" y="1891288"/>
            <a:ext cx="3207385" cy="47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Create a visual hierarchy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Help users navigate the page with titles, subtitles, and subsubtitles</a:t>
            </a:r>
          </a:p>
        </p:txBody>
      </p:sp>
      <p:sp>
        <p:nvSpPr>
          <p:cNvPr id="343" name="Quickly identify content with a package hexsticker (if available)…"/>
          <p:cNvSpPr txBox="1"/>
          <p:nvPr/>
        </p:nvSpPr>
        <p:spPr>
          <a:xfrm>
            <a:off x="11083583" y="1892300"/>
            <a:ext cx="2537610" cy="1652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Quickly identify content with a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package hexsticker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(if available)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Fit sections to content</a:t>
            </a:r>
            <a:r>
              <a:t>.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Try several different layouts.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Use numbers or arrows to link sections if the order/</a:t>
            </a:r>
            <a:r>
              <a:rPr b="1"/>
              <a:t>flow</a:t>
            </a:r>
            <a:r>
              <a:t> is confusing.</a:t>
            </a:r>
          </a:p>
        </p:txBody>
      </p:sp>
      <p:grpSp>
        <p:nvGrpSpPr>
          <p:cNvPr id="346" name="Group"/>
          <p:cNvGrpSpPr/>
          <p:nvPr/>
        </p:nvGrpSpPr>
        <p:grpSpPr>
          <a:xfrm>
            <a:off x="4841546" y="2388629"/>
            <a:ext cx="827380" cy="215901"/>
            <a:chOff x="0" y="0"/>
            <a:chExt cx="827378" cy="215900"/>
          </a:xfrm>
        </p:grpSpPr>
        <p:sp>
          <p:nvSpPr>
            <p:cNvPr id="344" name="Section 1"/>
            <p:cNvSpPr txBox="1"/>
            <p:nvPr/>
          </p:nvSpPr>
          <p:spPr>
            <a:xfrm>
              <a:off x="0" y="-1"/>
              <a:ext cx="654558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628DB5"/>
                  </a:solidFill>
                </a:defRPr>
              </a:pPr>
              <a:r>
                <a:t>Section 1</a:t>
              </a:r>
            </a:p>
          </p:txBody>
        </p:sp>
        <p:sp>
          <p:nvSpPr>
            <p:cNvPr id="345" name="Line"/>
            <p:cNvSpPr/>
            <p:nvPr/>
          </p:nvSpPr>
          <p:spPr>
            <a:xfrm>
              <a:off x="4418" y="27028"/>
              <a:ext cx="822961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800505" y="2383907"/>
            <a:ext cx="840852" cy="397495"/>
            <a:chOff x="0" y="0"/>
            <a:chExt cx="840851" cy="397494"/>
          </a:xfrm>
        </p:grpSpPr>
        <p:sp>
          <p:nvSpPr>
            <p:cNvPr id="347" name="Rectangle"/>
            <p:cNvSpPr/>
            <p:nvPr/>
          </p:nvSpPr>
          <p:spPr>
            <a:xfrm>
              <a:off x="0" y="25249"/>
              <a:ext cx="840852" cy="372246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Section 2"/>
            <p:cNvSpPr txBox="1"/>
            <p:nvPr/>
          </p:nvSpPr>
          <p:spPr>
            <a:xfrm>
              <a:off x="26928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2</a:t>
              </a:r>
            </a:p>
          </p:txBody>
        </p:sp>
      </p:grpSp>
      <p:grpSp>
        <p:nvGrpSpPr>
          <p:cNvPr id="352" name="Group"/>
          <p:cNvGrpSpPr/>
          <p:nvPr/>
        </p:nvGrpSpPr>
        <p:grpSpPr>
          <a:xfrm>
            <a:off x="6766455" y="2386231"/>
            <a:ext cx="840342" cy="679874"/>
            <a:chOff x="0" y="0"/>
            <a:chExt cx="840341" cy="679872"/>
          </a:xfrm>
        </p:grpSpPr>
        <p:sp>
          <p:nvSpPr>
            <p:cNvPr id="350" name="Rectangle"/>
            <p:cNvSpPr/>
            <p:nvPr/>
          </p:nvSpPr>
          <p:spPr>
            <a:xfrm>
              <a:off x="0" y="12700"/>
              <a:ext cx="840342" cy="667173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1" name="Section 3"/>
            <p:cNvSpPr txBox="1"/>
            <p:nvPr/>
          </p:nvSpPr>
          <p:spPr>
            <a:xfrm>
              <a:off x="8221" y="-1"/>
              <a:ext cx="654559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t>Section 3</a:t>
              </a:r>
            </a:p>
          </p:txBody>
        </p:sp>
      </p:grpSp>
      <p:grpSp>
        <p:nvGrpSpPr>
          <p:cNvPr id="355" name="Group"/>
          <p:cNvGrpSpPr/>
          <p:nvPr/>
        </p:nvGrpSpPr>
        <p:grpSpPr>
          <a:xfrm>
            <a:off x="8014905" y="2379454"/>
            <a:ext cx="2815850" cy="431801"/>
            <a:chOff x="0" y="0"/>
            <a:chExt cx="2815849" cy="431800"/>
          </a:xfrm>
        </p:grpSpPr>
        <p:sp>
          <p:nvSpPr>
            <p:cNvPr id="353" name="Title"/>
            <p:cNvSpPr txBox="1"/>
            <p:nvPr/>
          </p:nvSpPr>
          <p:spPr>
            <a:xfrm>
              <a:off x="0" y="-1"/>
              <a:ext cx="632143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r>
                <a:t>Title</a:t>
              </a:r>
            </a:p>
          </p:txBody>
        </p:sp>
        <p:sp>
          <p:nvSpPr>
            <p:cNvPr id="354" name="Line"/>
            <p:cNvSpPr/>
            <p:nvPr/>
          </p:nvSpPr>
          <p:spPr>
            <a:xfrm>
              <a:off x="17118" y="20678"/>
              <a:ext cx="2798732" cy="1"/>
            </a:xfrm>
            <a:prstGeom prst="line">
              <a:avLst/>
            </a:prstGeom>
            <a:noFill/>
            <a:ln w="12700" cap="flat">
              <a:solidFill>
                <a:srgbClr val="E4E4E3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56" name="SUBSUBTITLE"/>
          <p:cNvSpPr txBox="1"/>
          <p:nvPr/>
        </p:nvSpPr>
        <p:spPr>
          <a:xfrm>
            <a:off x="8014905" y="3211609"/>
            <a:ext cx="9654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SUBSUBTITLE</a:t>
            </a:r>
          </a:p>
        </p:txBody>
      </p:sp>
      <p:sp>
        <p:nvSpPr>
          <p:cNvPr id="357" name="Line"/>
          <p:cNvSpPr/>
          <p:nvPr/>
        </p:nvSpPr>
        <p:spPr>
          <a:xfrm>
            <a:off x="13322994" y="1787872"/>
            <a:ext cx="185570" cy="4000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9" h="21243" extrusionOk="0">
                <a:moveTo>
                  <a:pt x="0" y="21139"/>
                </a:moveTo>
                <a:cubicBezTo>
                  <a:pt x="6349" y="21600"/>
                  <a:pt x="12765" y="20509"/>
                  <a:pt x="16945" y="18263"/>
                </a:cubicBezTo>
                <a:cubicBezTo>
                  <a:pt x="20040" y="16600"/>
                  <a:pt x="21600" y="14493"/>
                  <a:pt x="21403" y="12366"/>
                </a:cubicBezTo>
                <a:lnTo>
                  <a:pt x="20454" y="0"/>
                </a:ln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>
            <a:off x="4814439" y="3892550"/>
            <a:ext cx="430967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>
            <a:off x="9377743" y="3892778"/>
            <a:ext cx="4296975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0" name="This template uses several fonts: Helvetica Neue, Menlo, Source Sans pro, which you can acquire for free here,  www.fontsquirrel.com/fonts/source-sans-pro, and Font Awesome, which you can acquire here, fortawesome.github.io/Font-Awesome/get-started/"/>
          <p:cNvSpPr txBox="1"/>
          <p:nvPr/>
        </p:nvSpPr>
        <p:spPr>
          <a:xfrm>
            <a:off x="4787900" y="4734875"/>
            <a:ext cx="4080953" cy="993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This template uses several fonts: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Helvetica Neue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b="1">
                <a:latin typeface="Menlo"/>
                <a:ea typeface="Menlo"/>
                <a:cs typeface="Menlo"/>
                <a:sym typeface="Menlo"/>
              </a:rPr>
              <a:t>Menlo</a:t>
            </a:r>
            <a:r>
              <a:t>,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Source Sans pro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for free here, 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7"/>
              </a:rPr>
              <a:t>www.fontsquirrel.com/fonts/source-sans-pro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, and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Font Awesome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which you can acquire here, </a:t>
            </a:r>
            <a:r>
              <a:rPr u="sng">
                <a:latin typeface="Source Sans Pro"/>
                <a:ea typeface="Source Sans Pro"/>
                <a:cs typeface="Source Sans Pro"/>
                <a:sym typeface="Source Sans Pro"/>
                <a:hlinkClick r:id="rId8"/>
              </a:rPr>
              <a:t>fortawesome.github.io/Font-Awesome/get-started/</a:t>
            </a:r>
          </a:p>
        </p:txBody>
      </p:sp>
      <p:sp>
        <p:nvSpPr>
          <p:cNvPr id="361" name="To use a font awesome icon, copy and paste one from here fortawesome.github.io/Font-Awesome/cheatsheet/. Then set the text font to font awesome."/>
          <p:cNvSpPr txBox="1"/>
          <p:nvPr/>
        </p:nvSpPr>
        <p:spPr>
          <a:xfrm>
            <a:off x="4787900" y="5843136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To use a </a:t>
            </a:r>
            <a:r>
              <a:rPr b="1"/>
              <a:t>font awesome</a:t>
            </a:r>
            <a:r>
              <a:t> icon, copy and paste one from here </a:t>
            </a:r>
            <a:r>
              <a:rPr u="sng">
                <a:hlinkClick r:id="rId9"/>
              </a:rPr>
              <a:t>fortawesome.github.io/Font-Awesome/cheatsheet/</a:t>
            </a:r>
            <a:r>
              <a:t>. Then set the text font to font awesome.</a:t>
            </a:r>
          </a:p>
        </p:txBody>
      </p:sp>
      <p:sp>
        <p:nvSpPr>
          <p:cNvPr id="362" name="Select multiple elements by holding down shift and then selecting each. Click on a selected element before letting go of shift to unselect it.…"/>
          <p:cNvSpPr txBox="1"/>
          <p:nvPr/>
        </p:nvSpPr>
        <p:spPr>
          <a:xfrm>
            <a:off x="4787900" y="8217956"/>
            <a:ext cx="4154098" cy="1861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Select multiple elements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 by holding down shift and then selecting each. Click on a selected element before letting go of shift to unselect it.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group elements together.</a:t>
            </a:r>
            <a:r>
              <a:t> S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elect them all , then click Arrange &gt; Group</a:t>
            </a:r>
          </a:p>
          <a:p>
            <a:pPr marL="114300" indent="-1143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To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evenly space multiple objects</a:t>
            </a:r>
            <a:r>
              <a:t>,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select them all then Right Click &gt; Align objects or Right Click &gt; Distribute objects</a:t>
            </a:r>
          </a:p>
          <a:p>
            <a:pPr marL="114300" indent="-114300">
              <a:lnSpc>
                <a:spcPct val="90000"/>
              </a:lnSpc>
              <a:spcBef>
                <a:spcPts val="300"/>
              </a:spcBef>
              <a:buSzPct val="100000"/>
              <a:buChar char="•"/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Click on a table, then visit Format &gt;Table &gt; Row and Column Size to make</a:t>
            </a:r>
            <a:r>
              <a:t>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even width rows/columns</a:t>
            </a:r>
            <a:r>
              <a:t>.</a:t>
            </a:r>
          </a:p>
        </p:txBody>
      </p:sp>
      <p:sp>
        <p:nvSpPr>
          <p:cNvPr id="363" name="I make my cheatsheets in Apple Keynote, and not latex or R Markdown, because presentation software makes it much easier to tweak the visual appearance of a document"/>
          <p:cNvSpPr txBox="1"/>
          <p:nvPr/>
        </p:nvSpPr>
        <p:spPr>
          <a:xfrm>
            <a:off x="4787900" y="7043835"/>
            <a:ext cx="4154098" cy="642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t>I make my cheatsheets in </a:t>
            </a:r>
            <a:r>
              <a:rPr b="1"/>
              <a:t>Apple Keynote</a:t>
            </a:r>
            <a:r>
              <a:t>, and not latex or R Markdown, because presentation software makes it much easier to tweak the visual appearance of a document</a:t>
            </a:r>
          </a:p>
        </p:txBody>
      </p:sp>
      <p:sp>
        <p:nvSpPr>
          <p:cNvPr id="364" name="FONTS"/>
          <p:cNvSpPr txBox="1"/>
          <p:nvPr/>
        </p:nvSpPr>
        <p:spPr>
          <a:xfrm>
            <a:off x="4787900" y="4423669"/>
            <a:ext cx="4876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FONTS</a:t>
            </a:r>
          </a:p>
        </p:txBody>
      </p:sp>
      <p:sp>
        <p:nvSpPr>
          <p:cNvPr id="365" name="KEYNOTE"/>
          <p:cNvSpPr txBox="1"/>
          <p:nvPr/>
        </p:nvSpPr>
        <p:spPr>
          <a:xfrm>
            <a:off x="4787900" y="6757624"/>
            <a:ext cx="66476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</a:t>
            </a:r>
          </a:p>
        </p:txBody>
      </p:sp>
      <p:sp>
        <p:nvSpPr>
          <p:cNvPr id="366" name="KEYNOTE TIPS"/>
          <p:cNvSpPr txBox="1"/>
          <p:nvPr/>
        </p:nvSpPr>
        <p:spPr>
          <a:xfrm>
            <a:off x="4787900" y="7933359"/>
            <a:ext cx="99989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KEYNOTE TIPS</a:t>
            </a:r>
          </a:p>
        </p:txBody>
      </p:sp>
      <p:sp>
        <p:nvSpPr>
          <p:cNvPr id="367" name="    "/>
          <p:cNvSpPr txBox="1"/>
          <p:nvPr/>
        </p:nvSpPr>
        <p:spPr>
          <a:xfrm>
            <a:off x="9760244" y="5834911"/>
            <a:ext cx="1600999" cy="1002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4570" tIns="54570" rIns="54570" bIns="54570" anchor="ctr">
            <a:spAutoFit/>
          </a:bodyPr>
          <a:lstStyle>
            <a:lvl1pPr algn="ctr">
              <a:spcBef>
                <a:spcPts val="0"/>
              </a:spcBef>
              <a:defRPr sz="2900" b="0">
                <a:solidFill>
                  <a:srgbClr val="A6AAA9"/>
                </a:solidFill>
                <a:latin typeface="FontAwesome"/>
                <a:ea typeface="FontAwesome"/>
                <a:cs typeface="FontAwesome"/>
                <a:sym typeface="FontAwesome"/>
              </a:defRPr>
            </a:lvl1pPr>
          </a:lstStyle>
          <a:p>
            <a:r>
              <a:rPr dirty="0"/>
              <a:t> </a:t>
            </a:r>
            <a:r>
              <a:rPr lang="fr-FR" sz="400" dirty="0"/>
              <a:t></a:t>
            </a:r>
            <a:r>
              <a:rPr lang="fr-FR" dirty="0"/>
              <a:t></a:t>
            </a:r>
          </a:p>
          <a:p>
            <a:r>
              <a:rPr dirty="0"/>
              <a:t>   </a:t>
            </a:r>
          </a:p>
        </p:txBody>
      </p:sp>
      <p:sp>
        <p:nvSpPr>
          <p:cNvPr id="368" name="These are just font awesome characters"/>
          <p:cNvSpPr txBox="1"/>
          <p:nvPr/>
        </p:nvSpPr>
        <p:spPr>
          <a:xfrm>
            <a:off x="11533227" y="6115041"/>
            <a:ext cx="1386696" cy="446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sz="1100" b="0">
                <a:solidFill>
                  <a:srgbClr val="000000"/>
                </a:solidFill>
              </a:defRPr>
            </a:lvl1pPr>
          </a:lstStyle>
          <a:p>
            <a:r>
              <a:t>These are just font awesome characters</a:t>
            </a:r>
          </a:p>
        </p:txBody>
      </p:sp>
      <p:grpSp>
        <p:nvGrpSpPr>
          <p:cNvPr id="374" name="Group"/>
          <p:cNvGrpSpPr/>
          <p:nvPr/>
        </p:nvGrpSpPr>
        <p:grpSpPr>
          <a:xfrm>
            <a:off x="9563191" y="7051781"/>
            <a:ext cx="735187" cy="3709005"/>
            <a:chOff x="299157" y="0"/>
            <a:chExt cx="735185" cy="3708995"/>
          </a:xfrm>
        </p:grpSpPr>
        <p:graphicFrame>
          <p:nvGraphicFramePr>
            <p:cNvPr id="369" name="Table"/>
            <p:cNvGraphicFramePr/>
            <p:nvPr/>
          </p:nvGraphicFramePr>
          <p:xfrm>
            <a:off x="314133" y="56485"/>
            <a:ext cx="700204" cy="3652510"/>
          </p:xfrm>
          <a:graphic>
            <a:graphicData uri="http://schemas.openxmlformats.org/drawingml/2006/table">
              <a:tbl>
                <a:tblPr firstRow="1">
                  <a:tableStyleId>{33BA23B1-9221-436E-865A-0063620EA4FD}</a:tableStyleId>
                </a:tblPr>
                <a:tblGrid>
                  <a:gridCol w="23340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340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235352"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F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M</a:t>
                        </a:r>
                      </a:p>
                    </a:txBody>
                    <a:tcPr marL="12700" marR="12700" marT="12700" marB="12700" anchor="ctr" horzOverflow="overflow"/>
                  </a:tc>
                  <a:tc>
                    <a:txBody>
                      <a:bodyPr/>
                      <a:lstStyle/>
                      <a:p>
                        <a:pPr algn="ctr">
                          <a:spcBef>
                            <a:spcPts val="2400"/>
                          </a:spcBef>
                          <a:defRPr sz="1800"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1400">
                            <a:solidFill>
                              <a:srgbClr val="FFFFFF"/>
                            </a:solidFill>
                            <a:latin typeface="ChunkFive-Roman"/>
                            <a:ea typeface="ChunkFive-Roman"/>
                            <a:cs typeface="ChunkFive-Roman"/>
                            <a:sym typeface="ChunkFive-Roman"/>
                          </a:rPr>
                          <a:t>A</a:t>
                        </a:r>
                      </a:p>
                    </a:txBody>
                    <a:tcPr marL="12700" marR="12700" marT="12700" marB="12700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54952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6800">
                            <a:latin typeface="Helvetica Light"/>
                            <a:ea typeface="Helvetica Light"/>
                            <a:cs typeface="Helvetica Light"/>
                            <a:sym typeface="Helvetica Light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370" name="Rectangle"/>
            <p:cNvSpPr/>
            <p:nvPr/>
          </p:nvSpPr>
          <p:spPr>
            <a:xfrm>
              <a:off x="299157" y="0"/>
              <a:ext cx="735185" cy="767058"/>
            </a:xfrm>
            <a:prstGeom prst="rect">
              <a:avLst/>
            </a:prstGeom>
            <a:solidFill>
              <a:srgbClr val="FFFFFF">
                <a:alpha val="4189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>
              <a:off x="308022" y="363273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>
              <a:off x="308022" y="514509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>
              <a:off x="308022" y="675204"/>
              <a:ext cx="715236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headEnd type="stealth" w="med" len="med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 b="0">
                  <a:solidFill>
                    <a:srgbClr val="000000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/>
            </a:p>
          </p:txBody>
        </p:sp>
      </p:grpSp>
      <p:sp>
        <p:nvSpPr>
          <p:cNvPr id="375" name="ICONS"/>
          <p:cNvSpPr txBox="1"/>
          <p:nvPr/>
        </p:nvSpPr>
        <p:spPr>
          <a:xfrm>
            <a:off x="9354493" y="5814529"/>
            <a:ext cx="4573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ICONS</a:t>
            </a:r>
          </a:p>
        </p:txBody>
      </p:sp>
      <p:sp>
        <p:nvSpPr>
          <p:cNvPr id="376" name="MOCK TABLES"/>
          <p:cNvSpPr txBox="1"/>
          <p:nvPr/>
        </p:nvSpPr>
        <p:spPr>
          <a:xfrm>
            <a:off x="9354493" y="6752120"/>
            <a:ext cx="97658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TABLES</a:t>
            </a:r>
          </a:p>
        </p:txBody>
      </p:sp>
      <p:sp>
        <p:nvSpPr>
          <p:cNvPr id="377" name="MOCK GRAPHS"/>
          <p:cNvSpPr txBox="1"/>
          <p:nvPr/>
        </p:nvSpPr>
        <p:spPr>
          <a:xfrm>
            <a:off x="9354493" y="8025946"/>
            <a:ext cx="102626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MOCK GRAPHS</a:t>
            </a:r>
          </a:p>
        </p:txBody>
      </p:sp>
      <p:sp>
        <p:nvSpPr>
          <p:cNvPr id="378" name="TABLES"/>
          <p:cNvSpPr txBox="1"/>
          <p:nvPr/>
        </p:nvSpPr>
        <p:spPr>
          <a:xfrm>
            <a:off x="9354493" y="9019660"/>
            <a:ext cx="543459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TABLES</a:t>
            </a:r>
          </a:p>
        </p:txBody>
      </p:sp>
      <p:sp>
        <p:nvSpPr>
          <p:cNvPr id="379" name="CODE"/>
          <p:cNvSpPr txBox="1"/>
          <p:nvPr/>
        </p:nvSpPr>
        <p:spPr>
          <a:xfrm>
            <a:off x="9354493" y="4423669"/>
            <a:ext cx="4056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CODE</a:t>
            </a:r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9559117" y="4938922"/>
            <a:ext cx="3025059" cy="655241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ggplot(mpg, aes(hwy, cty))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geom_point(aes(color = cyl))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geom_smooth(method ="lm")</a:t>
            </a:r>
          </a:p>
        </p:txBody>
      </p:sp>
      <p:sp>
        <p:nvSpPr>
          <p:cNvPr id="381" name="Where possible, use code that works when run."/>
          <p:cNvSpPr txBox="1"/>
          <p:nvPr/>
        </p:nvSpPr>
        <p:spPr>
          <a:xfrm>
            <a:off x="9511709" y="4648189"/>
            <a:ext cx="3291546" cy="29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Where possible, use </a:t>
            </a:r>
            <a:r>
              <a:rPr b="1">
                <a:latin typeface="Source Sans Pro"/>
                <a:ea typeface="Source Sans Pro"/>
                <a:cs typeface="Source Sans Pro"/>
                <a:sym typeface="Source Sans Pro"/>
              </a:rPr>
              <a:t>code that works</a:t>
            </a:r>
            <a:r>
              <a:t> </a:t>
            </a:r>
            <a:r>
              <a:rPr>
                <a:latin typeface="Source Sans Pro"/>
                <a:ea typeface="Source Sans Pro"/>
                <a:cs typeface="Source Sans Pro"/>
                <a:sym typeface="Source Sans Pro"/>
              </a:rPr>
              <a:t>when run.</a:t>
            </a:r>
          </a:p>
        </p:txBody>
      </p:sp>
      <p:sp>
        <p:nvSpPr>
          <p:cNvPr id="382" name="Logistics"/>
          <p:cNvSpPr txBox="1"/>
          <p:nvPr/>
        </p:nvSpPr>
        <p:spPr>
          <a:xfrm>
            <a:off x="4791188" y="3854221"/>
            <a:ext cx="11887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Logistics</a:t>
            </a:r>
          </a:p>
        </p:txBody>
      </p:sp>
      <p:sp>
        <p:nvSpPr>
          <p:cNvPr id="383" name="Useful Elements"/>
          <p:cNvSpPr txBox="1"/>
          <p:nvPr/>
        </p:nvSpPr>
        <p:spPr>
          <a:xfrm>
            <a:off x="9354493" y="3854449"/>
            <a:ext cx="217932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Useful Elements</a:t>
            </a:r>
          </a:p>
        </p:txBody>
      </p:sp>
      <p:sp>
        <p:nvSpPr>
          <p:cNvPr id="384" name="Layout Suggestions"/>
          <p:cNvSpPr txBox="1"/>
          <p:nvPr/>
        </p:nvSpPr>
        <p:spPr>
          <a:xfrm>
            <a:off x="4791188" y="1492021"/>
            <a:ext cx="26212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t>Layout Suggestions</a:t>
            </a:r>
          </a:p>
        </p:txBody>
      </p:sp>
      <p:sp>
        <p:nvSpPr>
          <p:cNvPr id="385" name="Line"/>
          <p:cNvSpPr/>
          <p:nvPr/>
        </p:nvSpPr>
        <p:spPr>
          <a:xfrm>
            <a:off x="231073" y="8781291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86" name="COPYRIGHT"/>
          <p:cNvSpPr txBox="1"/>
          <p:nvPr/>
        </p:nvSpPr>
        <p:spPr>
          <a:xfrm>
            <a:off x="230622" y="8784297"/>
            <a:ext cx="81869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COPYRIGHT</a:t>
            </a:r>
          </a:p>
        </p:txBody>
      </p:sp>
      <p:sp>
        <p:nvSpPr>
          <p:cNvPr id="387" name="can help explain…"/>
          <p:cNvSpPr/>
          <p:nvPr/>
        </p:nvSpPr>
        <p:spPr>
          <a:xfrm>
            <a:off x="12274610" y="5175920"/>
            <a:ext cx="1250951" cy="595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696" y="0"/>
                </a:moveTo>
                <a:cubicBezTo>
                  <a:pt x="6986" y="0"/>
                  <a:pt x="6407" y="1215"/>
                  <a:pt x="6407" y="2707"/>
                </a:cubicBezTo>
                <a:lnTo>
                  <a:pt x="6407" y="6826"/>
                </a:lnTo>
                <a:lnTo>
                  <a:pt x="0" y="6797"/>
                </a:lnTo>
                <a:lnTo>
                  <a:pt x="6407" y="10483"/>
                </a:lnTo>
                <a:lnTo>
                  <a:pt x="6407" y="18907"/>
                </a:lnTo>
                <a:cubicBezTo>
                  <a:pt x="6407" y="20399"/>
                  <a:pt x="6986" y="21600"/>
                  <a:pt x="7696" y="21600"/>
                </a:cubicBezTo>
                <a:lnTo>
                  <a:pt x="20319" y="21600"/>
                </a:lnTo>
                <a:cubicBezTo>
                  <a:pt x="21028" y="21600"/>
                  <a:pt x="21600" y="20399"/>
                  <a:pt x="21600" y="18907"/>
                </a:cubicBezTo>
                <a:lnTo>
                  <a:pt x="21600" y="2707"/>
                </a:lnTo>
                <a:cubicBezTo>
                  <a:pt x="21600" y="1215"/>
                  <a:pt x="21028" y="0"/>
                  <a:pt x="20319" y="0"/>
                </a:cubicBezTo>
                <a:lnTo>
                  <a:pt x="769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can help explain </a:t>
            </a:r>
          </a:p>
          <a:p>
            <a: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pPr>
            <a:r>
              <a:t>code</a:t>
            </a:r>
          </a:p>
        </p:txBody>
      </p:sp>
      <p:sp>
        <p:nvSpPr>
          <p:cNvPr id="388" name="Word balloons"/>
          <p:cNvSpPr/>
          <p:nvPr/>
        </p:nvSpPr>
        <p:spPr>
          <a:xfrm>
            <a:off x="12463122" y="4692081"/>
            <a:ext cx="1056483" cy="483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136" y="0"/>
                </a:moveTo>
                <a:cubicBezTo>
                  <a:pt x="4296" y="0"/>
                  <a:pt x="3611" y="1497"/>
                  <a:pt x="3611" y="3334"/>
                </a:cubicBezTo>
                <a:lnTo>
                  <a:pt x="3611" y="15677"/>
                </a:lnTo>
                <a:lnTo>
                  <a:pt x="0" y="21600"/>
                </a:lnTo>
                <a:lnTo>
                  <a:pt x="4909" y="19951"/>
                </a:lnTo>
                <a:cubicBezTo>
                  <a:pt x="4986" y="19977"/>
                  <a:pt x="5056" y="20057"/>
                  <a:pt x="5136" y="20057"/>
                </a:cubicBezTo>
                <a:lnTo>
                  <a:pt x="20083" y="20057"/>
                </a:lnTo>
                <a:cubicBezTo>
                  <a:pt x="20923" y="20057"/>
                  <a:pt x="21600" y="18560"/>
                  <a:pt x="21600" y="16723"/>
                </a:cubicBezTo>
                <a:lnTo>
                  <a:pt x="21600" y="3334"/>
                </a:lnTo>
                <a:cubicBezTo>
                  <a:pt x="21600" y="1497"/>
                  <a:pt x="20923" y="0"/>
                  <a:pt x="20083" y="0"/>
                </a:cubicBezTo>
                <a:lnTo>
                  <a:pt x="5136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r>
              <a:t>Word balloons</a:t>
            </a:r>
          </a:p>
        </p:txBody>
      </p:sp>
      <p:graphicFrame>
        <p:nvGraphicFramePr>
          <p:cNvPr id="389" name="Table"/>
          <p:cNvGraphicFramePr/>
          <p:nvPr/>
        </p:nvGraphicFramePr>
        <p:xfrm>
          <a:off x="10686528" y="7094435"/>
          <a:ext cx="381000" cy="520192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3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0" name="Table"/>
          <p:cNvGraphicFramePr/>
          <p:nvPr>
            <p:extLst>
              <p:ext uri="{D42A27DB-BD31-4B8C-83A1-F6EECF244321}">
                <p14:modId xmlns:p14="http://schemas.microsoft.com/office/powerpoint/2010/main" val="3093117542"/>
              </p:ext>
            </p:extLst>
          </p:nvPr>
        </p:nvGraphicFramePr>
        <p:xfrm>
          <a:off x="13351735" y="6283161"/>
          <a:ext cx="381000" cy="8534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16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6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600" dirty="0"/>
                    </a:p>
                  </a:txBody>
                  <a:tcPr marL="50800" marR="50800" marT="50800" marB="5080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1" name="Line"/>
          <p:cNvSpPr/>
          <p:nvPr/>
        </p:nvSpPr>
        <p:spPr>
          <a:xfrm>
            <a:off x="11065376" y="7553052"/>
            <a:ext cx="139605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2" name="Table"/>
          <p:cNvGraphicFramePr/>
          <p:nvPr/>
        </p:nvGraphicFramePr>
        <p:xfrm>
          <a:off x="11272053" y="7438752"/>
          <a:ext cx="3556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3" name="Table"/>
          <p:cNvGraphicFramePr/>
          <p:nvPr/>
        </p:nvGraphicFramePr>
        <p:xfrm>
          <a:off x="11272721" y="7711463"/>
          <a:ext cx="381000" cy="130048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94" name="Table"/>
          <p:cNvGraphicFramePr/>
          <p:nvPr>
            <p:extLst>
              <p:ext uri="{D42A27DB-BD31-4B8C-83A1-F6EECF244321}">
                <p14:modId xmlns:p14="http://schemas.microsoft.com/office/powerpoint/2010/main" val="3203461380"/>
              </p:ext>
            </p:extLst>
          </p:nvPr>
        </p:nvGraphicFramePr>
        <p:xfrm>
          <a:off x="11840238" y="7324453"/>
          <a:ext cx="270000" cy="360000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00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+mn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+mn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endParaRPr sz="400" b="0" dirty="0">
                        <a:solidFill>
                          <a:srgbClr val="FFFFFF"/>
                        </a:solidFill>
                        <a:latin typeface="+mn-lt"/>
                        <a:ea typeface="Helvetica"/>
                        <a:cs typeface="Helvetica"/>
                        <a:sym typeface="Helvetica"/>
                      </a:endParaRPr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CDB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"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600">
                          <a:latin typeface="Helvetica Light"/>
                          <a:ea typeface="Helvetica Light"/>
                          <a:cs typeface="Helvetica Light"/>
                        </a:defRPr>
                      </a:pPr>
                      <a:endParaRPr sz="400" dirty="0">
                        <a:latin typeface="+mn-lt"/>
                      </a:endParaRPr>
                    </a:p>
                  </a:txBody>
                  <a:tcPr marL="0" marR="0" marT="0" marB="0" anchor="ctr" horzOverflow="overflow">
                    <a:solidFill>
                      <a:srgbClr val="DEA0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5" name="Line"/>
          <p:cNvSpPr/>
          <p:nvPr/>
        </p:nvSpPr>
        <p:spPr>
          <a:xfrm>
            <a:off x="11682025" y="7553052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aphicFrame>
        <p:nvGraphicFramePr>
          <p:cNvPr id="396" name="Table"/>
          <p:cNvGraphicFramePr/>
          <p:nvPr>
            <p:extLst>
              <p:ext uri="{D42A27DB-BD31-4B8C-83A1-F6EECF244321}">
                <p14:modId xmlns:p14="http://schemas.microsoft.com/office/powerpoint/2010/main" val="4175643896"/>
              </p:ext>
            </p:extLst>
          </p:nvPr>
        </p:nvGraphicFramePr>
        <p:xfrm>
          <a:off x="12449733" y="7087781"/>
          <a:ext cx="381000" cy="95504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2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800" b="1">
                          <a:solidFill>
                            <a:srgbClr val="FFFFFF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wind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/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sz="800" dirty="0"/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7" name="Table"/>
          <p:cNvGraphicFramePr/>
          <p:nvPr/>
        </p:nvGraphicFramePr>
        <p:xfrm>
          <a:off x="13007537" y="7086976"/>
          <a:ext cx="3429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/>
                    </a:p>
                  </a:txBody>
                  <a:tcPr marL="0" marR="0" marT="0" marB="0" anchor="ctr" horzOverflow="overflow">
                    <a:solidFill>
                      <a:srgbClr val="FABF53">
                        <a:alpha val="5648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8" name="Line"/>
          <p:cNvSpPr/>
          <p:nvPr/>
        </p:nvSpPr>
        <p:spPr>
          <a:xfrm>
            <a:off x="12835946" y="7204430"/>
            <a:ext cx="139606" cy="1"/>
          </a:xfrm>
          <a:prstGeom prst="line">
            <a:avLst/>
          </a:prstGeom>
          <a:ln w="12700">
            <a:solidFill>
              <a:srgbClr val="53585F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pic>
        <p:nvPicPr>
          <p:cNvPr id="399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558627" y="8380696"/>
            <a:ext cx="448425" cy="44854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2" name="Group"/>
          <p:cNvGrpSpPr/>
          <p:nvPr/>
        </p:nvGrpSpPr>
        <p:grpSpPr>
          <a:xfrm>
            <a:off x="1029800" y="4344473"/>
            <a:ext cx="2877191" cy="1066589"/>
            <a:chOff x="0" y="0"/>
            <a:chExt cx="2877189" cy="1066587"/>
          </a:xfrm>
        </p:grpSpPr>
        <p:pic>
          <p:nvPicPr>
            <p:cNvPr id="400" name="ggplot2-cheatsheet.png" descr="ggplot2-cheatsheet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0" y="0"/>
              <a:ext cx="1370976" cy="1059391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403" name="Group"/>
            <p:cNvGrpSpPr/>
            <p:nvPr/>
          </p:nvGrpSpPr>
          <p:grpSpPr>
            <a:xfrm>
              <a:off x="144509" y="98571"/>
              <a:ext cx="1247567" cy="968017"/>
              <a:chOff x="0" y="0"/>
              <a:chExt cx="1247566" cy="968016"/>
            </a:xfrm>
          </p:grpSpPr>
          <p:sp>
            <p:nvSpPr>
              <p:cNvPr id="401" name="Line"/>
              <p:cNvSpPr/>
              <p:nvPr/>
            </p:nvSpPr>
            <p:spPr>
              <a:xfrm>
                <a:off x="-1" y="0"/>
                <a:ext cx="1119317" cy="8613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9" h="21600" extrusionOk="0">
                    <a:moveTo>
                      <a:pt x="854" y="685"/>
                    </a:moveTo>
                    <a:cubicBezTo>
                      <a:pt x="275" y="4059"/>
                      <a:pt x="-11" y="7506"/>
                      <a:pt x="0" y="10963"/>
                    </a:cubicBezTo>
                    <a:cubicBezTo>
                      <a:pt x="12" y="14423"/>
                      <a:pt x="321" y="17871"/>
                      <a:pt x="923" y="21242"/>
                    </a:cubicBezTo>
                    <a:cubicBezTo>
                      <a:pt x="1303" y="17428"/>
                      <a:pt x="2054" y="13692"/>
                      <a:pt x="3156" y="10123"/>
                    </a:cubicBezTo>
                    <a:cubicBezTo>
                      <a:pt x="4268" y="6522"/>
                      <a:pt x="5730" y="3120"/>
                      <a:pt x="7506" y="0"/>
                    </a:cubicBezTo>
                    <a:cubicBezTo>
                      <a:pt x="7027" y="1691"/>
                      <a:pt x="6780" y="3479"/>
                      <a:pt x="6776" y="5281"/>
                    </a:cubicBezTo>
                    <a:cubicBezTo>
                      <a:pt x="6772" y="7081"/>
                      <a:pt x="7011" y="8869"/>
                      <a:pt x="7482" y="10562"/>
                    </a:cubicBezTo>
                    <a:cubicBezTo>
                      <a:pt x="6673" y="12123"/>
                      <a:pt x="6240" y="13961"/>
                      <a:pt x="6236" y="15843"/>
                    </a:cubicBezTo>
                    <a:cubicBezTo>
                      <a:pt x="6233" y="17722"/>
                      <a:pt x="6658" y="19560"/>
                      <a:pt x="7458" y="21124"/>
                    </a:cubicBezTo>
                    <a:cubicBezTo>
                      <a:pt x="7594" y="17646"/>
                      <a:pt x="8125" y="14214"/>
                      <a:pt x="9034" y="10938"/>
                    </a:cubicBezTo>
                    <a:cubicBezTo>
                      <a:pt x="10021" y="7383"/>
                      <a:pt x="11440" y="4056"/>
                      <a:pt x="13237" y="1085"/>
                    </a:cubicBezTo>
                    <a:cubicBezTo>
                      <a:pt x="12734" y="2559"/>
                      <a:pt x="12494" y="4162"/>
                      <a:pt x="12536" y="5774"/>
                    </a:cubicBezTo>
                    <a:cubicBezTo>
                      <a:pt x="12573" y="7165"/>
                      <a:pt x="12819" y="8533"/>
                      <a:pt x="13261" y="9800"/>
                    </a:cubicBezTo>
                    <a:cubicBezTo>
                      <a:pt x="12874" y="10854"/>
                      <a:pt x="12673" y="12007"/>
                      <a:pt x="12674" y="13174"/>
                    </a:cubicBezTo>
                    <a:cubicBezTo>
                      <a:pt x="12675" y="14342"/>
                      <a:pt x="12878" y="15495"/>
                      <a:pt x="13268" y="16547"/>
                    </a:cubicBezTo>
                    <a:cubicBezTo>
                      <a:pt x="12947" y="16864"/>
                      <a:pt x="12759" y="17358"/>
                      <a:pt x="12761" y="17881"/>
                    </a:cubicBezTo>
                    <a:cubicBezTo>
                      <a:pt x="12763" y="18409"/>
                      <a:pt x="12958" y="18904"/>
                      <a:pt x="13285" y="19215"/>
                    </a:cubicBezTo>
                    <a:cubicBezTo>
                      <a:pt x="13803" y="16210"/>
                      <a:pt x="14523" y="13270"/>
                      <a:pt x="15438" y="10430"/>
                    </a:cubicBezTo>
                    <a:cubicBezTo>
                      <a:pt x="16500" y="7130"/>
                      <a:pt x="17818" y="3981"/>
                      <a:pt x="19372" y="1029"/>
                    </a:cubicBezTo>
                    <a:cubicBezTo>
                      <a:pt x="19154" y="1685"/>
                      <a:pt x="19042" y="2392"/>
                      <a:pt x="19042" y="3107"/>
                    </a:cubicBezTo>
                    <a:cubicBezTo>
                      <a:pt x="19042" y="3821"/>
                      <a:pt x="19154" y="4528"/>
                      <a:pt x="19372" y="5184"/>
                    </a:cubicBezTo>
                    <a:cubicBezTo>
                      <a:pt x="18985" y="5878"/>
                      <a:pt x="18777" y="6713"/>
                      <a:pt x="18777" y="7570"/>
                    </a:cubicBezTo>
                    <a:cubicBezTo>
                      <a:pt x="18777" y="8427"/>
                      <a:pt x="18985" y="9263"/>
                      <a:pt x="19372" y="9957"/>
                    </a:cubicBezTo>
                    <a:cubicBezTo>
                      <a:pt x="18824" y="10876"/>
                      <a:pt x="18527" y="12005"/>
                      <a:pt x="18527" y="13168"/>
                    </a:cubicBezTo>
                    <a:cubicBezTo>
                      <a:pt x="18527" y="14331"/>
                      <a:pt x="18824" y="15461"/>
                      <a:pt x="19372" y="16380"/>
                    </a:cubicBezTo>
                    <a:cubicBezTo>
                      <a:pt x="19054" y="16693"/>
                      <a:pt x="18854" y="17169"/>
                      <a:pt x="18825" y="17687"/>
                    </a:cubicBezTo>
                    <a:cubicBezTo>
                      <a:pt x="18797" y="18162"/>
                      <a:pt x="18916" y="18632"/>
                      <a:pt x="19155" y="18994"/>
                    </a:cubicBezTo>
                    <a:cubicBezTo>
                      <a:pt x="18064" y="18928"/>
                      <a:pt x="16972" y="19093"/>
                      <a:pt x="15921" y="19481"/>
                    </a:cubicBezTo>
                    <a:cubicBezTo>
                      <a:pt x="14732" y="19920"/>
                      <a:pt x="13615" y="20638"/>
                      <a:pt x="12625" y="21600"/>
                    </a:cubicBezTo>
                    <a:cubicBezTo>
                      <a:pt x="14146" y="21108"/>
                      <a:pt x="15710" y="20869"/>
                      <a:pt x="17277" y="20888"/>
                    </a:cubicBezTo>
                    <a:cubicBezTo>
                      <a:pt x="18731" y="20905"/>
                      <a:pt x="20178" y="21144"/>
                      <a:pt x="21589" y="2160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02" name="Triangle"/>
              <p:cNvSpPr/>
              <p:nvPr/>
            </p:nvSpPr>
            <p:spPr>
              <a:xfrm rot="6477870">
                <a:off x="1104609" y="825059"/>
                <a:ext cx="126530" cy="126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grpSp>
          <p:nvGrpSpPr>
            <p:cNvPr id="411" name="Group"/>
            <p:cNvGrpSpPr/>
            <p:nvPr/>
          </p:nvGrpSpPr>
          <p:grpSpPr>
            <a:xfrm>
              <a:off x="1501209" y="0"/>
              <a:ext cx="1375981" cy="1059391"/>
              <a:chOff x="0" y="0"/>
              <a:chExt cx="1375980" cy="1059390"/>
            </a:xfrm>
          </p:grpSpPr>
          <p:pic>
            <p:nvPicPr>
              <p:cNvPr id="404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tretch>
                <a:fillRect/>
              </a:stretch>
            </p:blipFill>
            <p:spPr>
              <a:xfrm>
                <a:off x="4692" y="0"/>
                <a:ext cx="1370977" cy="1059391"/>
              </a:xfrm>
              <a:prstGeom prst="rect">
                <a:avLst/>
              </a:prstGeom>
              <a:ln w="3175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sp>
            <p:nvSpPr>
              <p:cNvPr id="405" name="Rectangle"/>
              <p:cNvSpPr/>
              <p:nvPr/>
            </p:nvSpPr>
            <p:spPr>
              <a:xfrm>
                <a:off x="0" y="2645"/>
                <a:ext cx="1371600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6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50670" t="5520" r="2092" b="17626"/>
              <a:stretch>
                <a:fillRect/>
              </a:stretch>
            </p:blipFill>
            <p:spPr>
              <a:xfrm>
                <a:off x="696342" y="59856"/>
                <a:ext cx="647606" cy="814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7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08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554" t="25553" r="2092" b="55133"/>
              <a:stretch>
                <a:fillRect/>
              </a:stretch>
            </p:blipFill>
            <p:spPr>
              <a:xfrm>
                <a:off x="1007851" y="267807"/>
                <a:ext cx="333876" cy="20460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09" name="Rectangle"/>
              <p:cNvSpPr/>
              <p:nvPr/>
            </p:nvSpPr>
            <p:spPr>
              <a:xfrm>
                <a:off x="4380" y="2645"/>
                <a:ext cx="1371601" cy="1054101"/>
              </a:xfrm>
              <a:prstGeom prst="rect">
                <a:avLst/>
              </a:prstGeom>
              <a:solidFill>
                <a:srgbClr val="000000">
                  <a:alpha val="25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pic>
            <p:nvPicPr>
              <p:cNvPr id="410" name="ggplot2-cheatsheet.png" descr="ggplot2-cheatsheet.png"/>
              <p:cNvPicPr>
                <a:picLocks noChangeAspect="1"/>
              </p:cNvPicPr>
              <p:nvPr/>
            </p:nvPicPr>
            <p:blipFill>
              <a:blip r:embed="rId11">
                <a:extLst/>
              </a:blip>
              <a:srcRect l="73554" t="34350" r="2092" b="60546"/>
              <a:stretch>
                <a:fillRect/>
              </a:stretch>
            </p:blipFill>
            <p:spPr>
              <a:xfrm>
                <a:off x="1007851" y="355914"/>
                <a:ext cx="333876" cy="5405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</p:grpSp>
      <p:grpSp>
        <p:nvGrpSpPr>
          <p:cNvPr id="420" name="Group"/>
          <p:cNvGrpSpPr/>
          <p:nvPr/>
        </p:nvGrpSpPr>
        <p:grpSpPr>
          <a:xfrm>
            <a:off x="1196148" y="6796480"/>
            <a:ext cx="2495154" cy="781280"/>
            <a:chOff x="0" y="0"/>
            <a:chExt cx="2495152" cy="781279"/>
          </a:xfrm>
        </p:grpSpPr>
        <p:sp>
          <p:nvSpPr>
            <p:cNvPr id="413" name="i + geom_area() x, y, alpha, color, fill, linetype, size…"/>
            <p:cNvSpPr txBox="1"/>
            <p:nvPr/>
          </p:nvSpPr>
          <p:spPr>
            <a:xfrm>
              <a:off x="437483" y="0"/>
              <a:ext cx="2057670" cy="7812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t">
              <a:normAutofit/>
            </a:bodyPr>
            <a:lstStyle/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geom_area()</a:t>
              </a:r>
              <a:br/>
              <a:r>
                <a:rPr b="0"/>
                <a:t>x, y, alpha, color, fill, linetype, size</a:t>
              </a:r>
            </a:p>
            <a:p>
              <a:pPr>
                <a:lnSpc>
                  <a:spcPct val="70000"/>
                </a:lnSpc>
                <a:spcBef>
                  <a:spcPts val="1100"/>
                </a:spcBef>
                <a:defRPr sz="1000">
                  <a:solidFill>
                    <a:srgbClr val="000000"/>
                  </a:solidFill>
                </a:defRPr>
              </a:pPr>
              <a:r>
                <a:t>i + geom_line()</a:t>
              </a:r>
              <a:br>
                <a:rPr b="0"/>
              </a:br>
              <a:r>
                <a:rPr b="0"/>
                <a:t>x, y, alpha, color, group, linetype, size</a:t>
              </a:r>
            </a:p>
          </p:txBody>
        </p:sp>
        <p:grpSp>
          <p:nvGrpSpPr>
            <p:cNvPr id="416" name="Group"/>
            <p:cNvGrpSpPr/>
            <p:nvPr/>
          </p:nvGrpSpPr>
          <p:grpSpPr>
            <a:xfrm>
              <a:off x="0" y="406"/>
              <a:ext cx="360852" cy="358034"/>
              <a:chOff x="0" y="0"/>
              <a:chExt cx="360851" cy="358032"/>
            </a:xfrm>
          </p:grpSpPr>
          <p:pic>
            <p:nvPicPr>
              <p:cNvPr id="414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2914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5" name="Shape"/>
              <p:cNvSpPr/>
              <p:nvPr/>
            </p:nvSpPr>
            <p:spPr>
              <a:xfrm>
                <a:off x="0" y="64434"/>
                <a:ext cx="357951" cy="2903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6494"/>
                    </a:moveTo>
                    <a:lnTo>
                      <a:pt x="2100" y="15338"/>
                    </a:lnTo>
                    <a:lnTo>
                      <a:pt x="3580" y="14133"/>
                    </a:lnTo>
                    <a:lnTo>
                      <a:pt x="4590" y="12375"/>
                    </a:lnTo>
                    <a:cubicBezTo>
                      <a:pt x="4727" y="12127"/>
                      <a:pt x="4864" y="11878"/>
                      <a:pt x="5001" y="11630"/>
                    </a:cubicBezTo>
                    <a:cubicBezTo>
                      <a:pt x="5138" y="11381"/>
                      <a:pt x="5276" y="11133"/>
                      <a:pt x="5413" y="10884"/>
                    </a:cubicBezTo>
                    <a:cubicBezTo>
                      <a:pt x="5582" y="11316"/>
                      <a:pt x="5751" y="11747"/>
                      <a:pt x="5921" y="12178"/>
                    </a:cubicBezTo>
                    <a:cubicBezTo>
                      <a:pt x="6090" y="12610"/>
                      <a:pt x="6260" y="13041"/>
                      <a:pt x="6429" y="13472"/>
                    </a:cubicBezTo>
                    <a:lnTo>
                      <a:pt x="8062" y="12224"/>
                    </a:lnTo>
                    <a:lnTo>
                      <a:pt x="9255" y="10392"/>
                    </a:lnTo>
                    <a:lnTo>
                      <a:pt x="10479" y="7160"/>
                    </a:lnTo>
                    <a:lnTo>
                      <a:pt x="12185" y="8959"/>
                    </a:lnTo>
                    <a:lnTo>
                      <a:pt x="13256" y="6557"/>
                    </a:lnTo>
                    <a:lnTo>
                      <a:pt x="14480" y="3207"/>
                    </a:lnTo>
                    <a:lnTo>
                      <a:pt x="15484" y="0"/>
                    </a:lnTo>
                    <a:lnTo>
                      <a:pt x="16816" y="3764"/>
                    </a:lnTo>
                    <a:lnTo>
                      <a:pt x="18301" y="3049"/>
                    </a:lnTo>
                    <a:lnTo>
                      <a:pt x="19746" y="6934"/>
                    </a:lnTo>
                    <a:lnTo>
                      <a:pt x="21600" y="10679"/>
                    </a:lnTo>
                    <a:lnTo>
                      <a:pt x="21458" y="21600"/>
                    </a:lnTo>
                    <a:lnTo>
                      <a:pt x="118" y="21508"/>
                    </a:lnTo>
                    <a:lnTo>
                      <a:pt x="0" y="16494"/>
                    </a:lnTo>
                    <a:close/>
                  </a:path>
                </a:pathLst>
              </a:custGeom>
              <a:solidFill>
                <a:srgbClr val="659FD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grpSp>
          <p:nvGrpSpPr>
            <p:cNvPr id="419" name="Group"/>
            <p:cNvGrpSpPr/>
            <p:nvPr/>
          </p:nvGrpSpPr>
          <p:grpSpPr>
            <a:xfrm>
              <a:off x="2533" y="396945"/>
              <a:ext cx="360323" cy="358033"/>
              <a:chOff x="0" y="0"/>
              <a:chExt cx="360321" cy="358032"/>
            </a:xfrm>
          </p:grpSpPr>
          <p:pic>
            <p:nvPicPr>
              <p:cNvPr id="417" name="Image" descr="Image"/>
              <p:cNvPicPr>
                <a:picLocks noChangeAspect="1"/>
              </p:cNvPicPr>
              <p:nvPr/>
            </p:nvPicPr>
            <p:blipFill>
              <a:blip r:embed="rId10">
                <a:extLst/>
              </a:blip>
              <a:stretch>
                <a:fillRect/>
              </a:stretch>
            </p:blipFill>
            <p:spPr>
              <a:xfrm>
                <a:off x="380" y="0"/>
                <a:ext cx="357938" cy="3580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8" name="Line"/>
              <p:cNvSpPr/>
              <p:nvPr/>
            </p:nvSpPr>
            <p:spPr>
              <a:xfrm>
                <a:off x="0" y="72284"/>
                <a:ext cx="360322" cy="2235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2104" y="20087"/>
                    </a:lnTo>
                    <a:lnTo>
                      <a:pt x="3587" y="18508"/>
                    </a:lnTo>
                    <a:lnTo>
                      <a:pt x="4599" y="16206"/>
                    </a:lnTo>
                    <a:cubicBezTo>
                      <a:pt x="4736" y="15881"/>
                      <a:pt x="4874" y="15555"/>
                      <a:pt x="5011" y="15230"/>
                    </a:cubicBezTo>
                    <a:cubicBezTo>
                      <a:pt x="5148" y="14905"/>
                      <a:pt x="5286" y="14579"/>
                      <a:pt x="5423" y="14254"/>
                    </a:cubicBezTo>
                    <a:cubicBezTo>
                      <a:pt x="5593" y="14819"/>
                      <a:pt x="5762" y="15384"/>
                      <a:pt x="5932" y="15948"/>
                    </a:cubicBezTo>
                    <a:cubicBezTo>
                      <a:pt x="6102" y="16513"/>
                      <a:pt x="6272" y="17078"/>
                      <a:pt x="6442" y="17643"/>
                    </a:cubicBezTo>
                    <a:lnTo>
                      <a:pt x="8078" y="16008"/>
                    </a:lnTo>
                    <a:lnTo>
                      <a:pt x="9272" y="13609"/>
                    </a:lnTo>
                    <a:lnTo>
                      <a:pt x="10499" y="9377"/>
                    </a:lnTo>
                    <a:lnTo>
                      <a:pt x="12208" y="11732"/>
                    </a:lnTo>
                    <a:lnTo>
                      <a:pt x="13281" y="8587"/>
                    </a:lnTo>
                    <a:lnTo>
                      <a:pt x="14507" y="4200"/>
                    </a:lnTo>
                    <a:lnTo>
                      <a:pt x="15513" y="0"/>
                    </a:lnTo>
                    <a:lnTo>
                      <a:pt x="16848" y="4930"/>
                    </a:lnTo>
                    <a:lnTo>
                      <a:pt x="18336" y="3993"/>
                    </a:lnTo>
                    <a:lnTo>
                      <a:pt x="19783" y="9080"/>
                    </a:lnTo>
                    <a:lnTo>
                      <a:pt x="21600" y="13583"/>
                    </a:lnTo>
                  </a:path>
                </a:pathLst>
              </a:custGeom>
              <a:noFill/>
              <a:ln w="12700" cap="flat">
                <a:solidFill>
                  <a:srgbClr val="659FD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grpSp>
        <p:nvGrpSpPr>
          <p:cNvPr id="435" name="Group"/>
          <p:cNvGrpSpPr/>
          <p:nvPr/>
        </p:nvGrpSpPr>
        <p:grpSpPr>
          <a:xfrm>
            <a:off x="11781384" y="8382717"/>
            <a:ext cx="444501" cy="444501"/>
            <a:chOff x="0" y="0"/>
            <a:chExt cx="444500" cy="444500"/>
          </a:xfrm>
        </p:grpSpPr>
        <p:sp>
          <p:nvSpPr>
            <p:cNvPr id="421" name="Circle"/>
            <p:cNvSpPr/>
            <p:nvPr/>
          </p:nvSpPr>
          <p:spPr>
            <a:xfrm>
              <a:off x="0" y="0"/>
              <a:ext cx="444500" cy="444500"/>
            </a:xfrm>
            <a:prstGeom prst="ellipse">
              <a:avLst/>
            </a:prstGeom>
            <a:noFill/>
            <a:ln w="6350" cap="flat">
              <a:solidFill>
                <a:srgbClr val="DCDEE0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30" name="Group"/>
            <p:cNvGrpSpPr/>
            <p:nvPr/>
          </p:nvGrpSpPr>
          <p:grpSpPr>
            <a:xfrm>
              <a:off x="3414" y="360"/>
              <a:ext cx="440827" cy="440827"/>
              <a:chOff x="0" y="0"/>
              <a:chExt cx="440825" cy="440825"/>
            </a:xfrm>
          </p:grpSpPr>
          <p:sp>
            <p:nvSpPr>
              <p:cNvPr id="422" name="Circle"/>
              <p:cNvSpPr/>
              <p:nvPr/>
            </p:nvSpPr>
            <p:spPr>
              <a:xfrm>
                <a:off x="41035" y="44089"/>
                <a:ext cx="355601" cy="3556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3" name="Circle"/>
              <p:cNvSpPr/>
              <p:nvPr/>
            </p:nvSpPr>
            <p:spPr>
              <a:xfrm>
                <a:off x="85485" y="88539"/>
                <a:ext cx="266701" cy="2667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4" name="Circle"/>
              <p:cNvSpPr/>
              <p:nvPr/>
            </p:nvSpPr>
            <p:spPr>
              <a:xfrm>
                <a:off x="129935" y="132989"/>
                <a:ext cx="177801" cy="1778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5" name="Circle"/>
              <p:cNvSpPr/>
              <p:nvPr/>
            </p:nvSpPr>
            <p:spPr>
              <a:xfrm>
                <a:off x="174385" y="177439"/>
                <a:ext cx="88901" cy="88901"/>
              </a:xfrm>
              <a:prstGeom prst="ellips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6" name="Line"/>
              <p:cNvSpPr/>
              <p:nvPr/>
            </p:nvSpPr>
            <p:spPr>
              <a:xfrm>
                <a:off x="0" y="220412"/>
                <a:ext cx="440826" cy="1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7" name="Line"/>
              <p:cNvSpPr/>
              <p:nvPr/>
            </p:nvSpPr>
            <p:spPr>
              <a:xfrm flipV="1">
                <a:off x="220412" y="0"/>
                <a:ext cx="1" cy="440826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8" name="Line"/>
              <p:cNvSpPr/>
              <p:nvPr/>
            </p:nvSpPr>
            <p:spPr>
              <a:xfrm flipV="1">
                <a:off x="61179" y="64557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29" name="Line"/>
              <p:cNvSpPr/>
              <p:nvPr/>
            </p:nvSpPr>
            <p:spPr>
              <a:xfrm flipH="1" flipV="1">
                <a:off x="61179" y="65238"/>
                <a:ext cx="311712" cy="311712"/>
              </a:xfrm>
              <a:prstGeom prst="line">
                <a:avLst/>
              </a:prstGeom>
              <a:noFill/>
              <a:ln w="3175" cap="flat">
                <a:solidFill>
                  <a:srgbClr val="DCDE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 algn="ctr">
                  <a:spcBef>
                    <a:spcPts val="0"/>
                  </a:spcBef>
                  <a:defRPr sz="2600" b="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  <p:sp>
          <p:nvSpPr>
            <p:cNvPr id="431" name="Shape"/>
            <p:cNvSpPr/>
            <p:nvPr/>
          </p:nvSpPr>
          <p:spPr>
            <a:xfrm>
              <a:off x="227410" y="168955"/>
              <a:ext cx="48808" cy="48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2" name="Shape"/>
            <p:cNvSpPr/>
            <p:nvPr/>
          </p:nvSpPr>
          <p:spPr>
            <a:xfrm rot="5400000">
              <a:off x="232933" y="218845"/>
              <a:ext cx="86907" cy="86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3" name="Shape"/>
            <p:cNvSpPr/>
            <p:nvPr/>
          </p:nvSpPr>
          <p:spPr>
            <a:xfrm rot="10800000">
              <a:off x="97397" y="218996"/>
              <a:ext cx="127001" cy="126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434" name="Shape"/>
            <p:cNvSpPr/>
            <p:nvPr/>
          </p:nvSpPr>
          <p:spPr>
            <a:xfrm rot="16200000">
              <a:off x="52015" y="42261"/>
              <a:ext cx="172477" cy="17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040" extrusionOk="0">
                  <a:moveTo>
                    <a:pt x="0" y="21040"/>
                  </a:moveTo>
                  <a:lnTo>
                    <a:pt x="338" y="240"/>
                  </a:lnTo>
                  <a:cubicBezTo>
                    <a:pt x="5155" y="-560"/>
                    <a:pt x="10089" y="661"/>
                    <a:pt x="13980" y="3616"/>
                  </a:cubicBezTo>
                  <a:cubicBezTo>
                    <a:pt x="18929" y="7374"/>
                    <a:pt x="21600" y="13416"/>
                    <a:pt x="21052" y="19611"/>
                  </a:cubicBezTo>
                  <a:lnTo>
                    <a:pt x="0" y="21040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1" name="Group"/>
          <p:cNvGrpSpPr/>
          <p:nvPr/>
        </p:nvGrpSpPr>
        <p:grpSpPr>
          <a:xfrm>
            <a:off x="11224224" y="8380695"/>
            <a:ext cx="448425" cy="448545"/>
            <a:chOff x="0" y="0"/>
            <a:chExt cx="448424" cy="448544"/>
          </a:xfrm>
        </p:grpSpPr>
        <p:pic>
          <p:nvPicPr>
            <p:cNvPr id="436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7" name="Rectangle"/>
            <p:cNvSpPr/>
            <p:nvPr/>
          </p:nvSpPr>
          <p:spPr>
            <a:xfrm>
              <a:off x="10653" y="391393"/>
              <a:ext cx="76201" cy="57151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8" name="Rectangle"/>
            <p:cNvSpPr/>
            <p:nvPr/>
          </p:nvSpPr>
          <p:spPr>
            <a:xfrm>
              <a:off x="123301" y="349982"/>
              <a:ext cx="76201" cy="98562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9" name="Rectangle"/>
            <p:cNvSpPr/>
            <p:nvPr/>
          </p:nvSpPr>
          <p:spPr>
            <a:xfrm>
              <a:off x="235948" y="266307"/>
              <a:ext cx="76201" cy="182238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0" name="Rectangle"/>
            <p:cNvSpPr/>
            <p:nvPr/>
          </p:nvSpPr>
          <p:spPr>
            <a:xfrm>
              <a:off x="348596" y="122911"/>
              <a:ext cx="76201" cy="325633"/>
            </a:xfrm>
            <a:prstGeom prst="rect">
              <a:avLst/>
            </a:pr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444" name="Group"/>
          <p:cNvGrpSpPr/>
          <p:nvPr/>
        </p:nvGrpSpPr>
        <p:grpSpPr>
          <a:xfrm>
            <a:off x="10113826" y="8380696"/>
            <a:ext cx="448425" cy="448544"/>
            <a:chOff x="0" y="0"/>
            <a:chExt cx="448424" cy="448543"/>
          </a:xfrm>
        </p:grpSpPr>
        <p:pic>
          <p:nvPicPr>
            <p:cNvPr id="442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3" name="Line"/>
            <p:cNvSpPr/>
            <p:nvPr/>
          </p:nvSpPr>
          <p:spPr>
            <a:xfrm>
              <a:off x="2587" y="92697"/>
              <a:ext cx="444185" cy="275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04" y="20087"/>
                  </a:lnTo>
                  <a:lnTo>
                    <a:pt x="3587" y="18508"/>
                  </a:lnTo>
                  <a:lnTo>
                    <a:pt x="4599" y="16206"/>
                  </a:lnTo>
                  <a:cubicBezTo>
                    <a:pt x="4736" y="15881"/>
                    <a:pt x="4874" y="15555"/>
                    <a:pt x="5011" y="15230"/>
                  </a:cubicBezTo>
                  <a:cubicBezTo>
                    <a:pt x="5148" y="14905"/>
                    <a:pt x="5286" y="14579"/>
                    <a:pt x="5423" y="14254"/>
                  </a:cubicBezTo>
                  <a:cubicBezTo>
                    <a:pt x="5593" y="14819"/>
                    <a:pt x="5762" y="15384"/>
                    <a:pt x="5932" y="15948"/>
                  </a:cubicBezTo>
                  <a:cubicBezTo>
                    <a:pt x="6102" y="16513"/>
                    <a:pt x="6272" y="17078"/>
                    <a:pt x="6442" y="17643"/>
                  </a:cubicBezTo>
                  <a:lnTo>
                    <a:pt x="8078" y="16008"/>
                  </a:lnTo>
                  <a:lnTo>
                    <a:pt x="9272" y="13609"/>
                  </a:lnTo>
                  <a:lnTo>
                    <a:pt x="10499" y="9377"/>
                  </a:lnTo>
                  <a:lnTo>
                    <a:pt x="12208" y="11732"/>
                  </a:lnTo>
                  <a:lnTo>
                    <a:pt x="13281" y="8587"/>
                  </a:lnTo>
                  <a:lnTo>
                    <a:pt x="14507" y="4200"/>
                  </a:lnTo>
                  <a:lnTo>
                    <a:pt x="15513" y="0"/>
                  </a:lnTo>
                  <a:lnTo>
                    <a:pt x="16848" y="4930"/>
                  </a:lnTo>
                  <a:lnTo>
                    <a:pt x="18336" y="3993"/>
                  </a:lnTo>
                  <a:lnTo>
                    <a:pt x="19783" y="9080"/>
                  </a:lnTo>
                  <a:lnTo>
                    <a:pt x="21600" y="13583"/>
                  </a:lnTo>
                </a:path>
              </a:pathLst>
            </a:custGeom>
            <a:noFill/>
            <a:ln w="12700" cap="flat">
              <a:solidFill>
                <a:srgbClr val="659FD5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grpSp>
        <p:nvGrpSpPr>
          <p:cNvPr id="447" name="Group"/>
          <p:cNvGrpSpPr/>
          <p:nvPr/>
        </p:nvGrpSpPr>
        <p:grpSpPr>
          <a:xfrm>
            <a:off x="10669024" y="8380696"/>
            <a:ext cx="448425" cy="448544"/>
            <a:chOff x="0" y="0"/>
            <a:chExt cx="448424" cy="448543"/>
          </a:xfrm>
        </p:grpSpPr>
        <p:pic>
          <p:nvPicPr>
            <p:cNvPr id="445" name="Image" descr="Image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448425" cy="4485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46" name="Shape"/>
            <p:cNvSpPr/>
            <p:nvPr/>
          </p:nvSpPr>
          <p:spPr>
            <a:xfrm>
              <a:off x="1068" y="85005"/>
              <a:ext cx="446288" cy="36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494"/>
                  </a:moveTo>
                  <a:lnTo>
                    <a:pt x="2100" y="15338"/>
                  </a:lnTo>
                  <a:lnTo>
                    <a:pt x="3580" y="14133"/>
                  </a:lnTo>
                  <a:lnTo>
                    <a:pt x="4590" y="12375"/>
                  </a:lnTo>
                  <a:cubicBezTo>
                    <a:pt x="4727" y="12127"/>
                    <a:pt x="4864" y="11878"/>
                    <a:pt x="5001" y="11630"/>
                  </a:cubicBezTo>
                  <a:cubicBezTo>
                    <a:pt x="5138" y="11381"/>
                    <a:pt x="5276" y="11133"/>
                    <a:pt x="5413" y="10884"/>
                  </a:cubicBezTo>
                  <a:cubicBezTo>
                    <a:pt x="5582" y="11316"/>
                    <a:pt x="5751" y="11747"/>
                    <a:pt x="5921" y="12178"/>
                  </a:cubicBezTo>
                  <a:cubicBezTo>
                    <a:pt x="6090" y="12610"/>
                    <a:pt x="6260" y="13041"/>
                    <a:pt x="6429" y="13472"/>
                  </a:cubicBezTo>
                  <a:lnTo>
                    <a:pt x="8062" y="12224"/>
                  </a:lnTo>
                  <a:lnTo>
                    <a:pt x="9255" y="10392"/>
                  </a:lnTo>
                  <a:lnTo>
                    <a:pt x="10479" y="7160"/>
                  </a:lnTo>
                  <a:lnTo>
                    <a:pt x="12185" y="8959"/>
                  </a:lnTo>
                  <a:lnTo>
                    <a:pt x="13256" y="6557"/>
                  </a:lnTo>
                  <a:lnTo>
                    <a:pt x="14480" y="3207"/>
                  </a:lnTo>
                  <a:lnTo>
                    <a:pt x="15484" y="0"/>
                  </a:lnTo>
                  <a:lnTo>
                    <a:pt x="16816" y="3764"/>
                  </a:lnTo>
                  <a:lnTo>
                    <a:pt x="18301" y="3049"/>
                  </a:lnTo>
                  <a:lnTo>
                    <a:pt x="19746" y="6934"/>
                  </a:lnTo>
                  <a:lnTo>
                    <a:pt x="21600" y="10679"/>
                  </a:lnTo>
                  <a:lnTo>
                    <a:pt x="21458" y="21600"/>
                  </a:lnTo>
                  <a:lnTo>
                    <a:pt x="118" y="21508"/>
                  </a:lnTo>
                  <a:lnTo>
                    <a:pt x="0" y="16494"/>
                  </a:lnTo>
                  <a:close/>
                </a:path>
              </a:pathLst>
            </a:custGeom>
            <a:solidFill>
              <a:srgbClr val="659FD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 algn="ctr">
                <a:spcBef>
                  <a:spcPts val="0"/>
                </a:spcBef>
                <a:defRPr sz="2600" b="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  <p:pic>
        <p:nvPicPr>
          <p:cNvPr id="448" name="rstudio.png" descr="rstudio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2294644" y="195549"/>
            <a:ext cx="1386697" cy="1607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1699</Words>
  <Application>Microsoft Office PowerPoint</Application>
  <PresentationFormat>Personnalisé</PresentationFormat>
  <Paragraphs>224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8" baseType="lpstr">
      <vt:lpstr>Arial</vt:lpstr>
      <vt:lpstr>Avenir Roman</vt:lpstr>
      <vt:lpstr>ChunkFive-Roman</vt:lpstr>
      <vt:lpstr>FontAwesome</vt:lpstr>
      <vt:lpstr>Gill Sans</vt:lpstr>
      <vt:lpstr>Helvetica</vt:lpstr>
      <vt:lpstr>Helvetica Light</vt:lpstr>
      <vt:lpstr>Helvetica Neue</vt:lpstr>
      <vt:lpstr>Menlo</vt:lpstr>
      <vt:lpstr>Source Sans Pro</vt:lpstr>
      <vt:lpstr>Source Sans Pro Light</vt:lpstr>
      <vt:lpstr>Source Sans Pro Semibold</vt:lpstr>
      <vt:lpstr>Wingdings</vt:lpstr>
      <vt:lpstr>Wingdings 3</vt:lpstr>
      <vt:lpstr>White</vt:lpstr>
      <vt:lpstr>Labelled data with labelled : : CHEAT SHEET </vt:lpstr>
      <vt:lpstr>Four Column Layout : : CHEAT SHEET </vt:lpstr>
      <vt:lpstr>Three Column Layout: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Labelled vectors with labelled : : CHEAT SHEET </dc:title>
  <cp:lastModifiedBy>Joseph Larmarange</cp:lastModifiedBy>
  <cp:revision>36</cp:revision>
  <cp:lastPrinted>2019-05-23T16:59:36Z</cp:lastPrinted>
  <dcterms:modified xsi:type="dcterms:W3CDTF">2019-05-23T17:02:56Z</dcterms:modified>
</cp:coreProperties>
</file>