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3970000" cy="107950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B0DC"/>
    <a:srgbClr val="144F8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129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990600" y="744538"/>
            <a:ext cx="481647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0600" y="744538"/>
            <a:ext cx="4816475" cy="37226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057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hyperlink" Target="http://larmarange.github.io/labelled/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hyperlink" Target="mailto:joseph@larmarange.net" TargetMode="External"/><Relationship Id="rId9" Type="http://schemas.openxmlformats.org/officeDocument/2006/relationships/hyperlink" Target="http://fortawesome.github.io/Font-Awesome/cheatsheet/" TargetMode="Externa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6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cheatshe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">
            <a:extLst>
              <a:ext uri="{FF2B5EF4-FFF2-40B4-BE49-F238E27FC236}">
                <a16:creationId xmlns:a16="http://schemas.microsoft.com/office/drawing/2014/main" id="{D9AFB4AE-4411-4394-A2D5-8CD190B252D5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48" name="Group">
              <a:extLst>
                <a:ext uri="{FF2B5EF4-FFF2-40B4-BE49-F238E27FC236}">
                  <a16:creationId xmlns:a16="http://schemas.microsoft.com/office/drawing/2014/main" id="{A4EE3BCC-61B4-41C2-AABE-49E2A33D9F47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51" name="Triangle">
                <a:extLst>
                  <a:ext uri="{FF2B5EF4-FFF2-40B4-BE49-F238E27FC236}">
                    <a16:creationId xmlns:a16="http://schemas.microsoft.com/office/drawing/2014/main" id="{892A0D42-3AEA-4CC3-8360-F7D1F23E0451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Circle">
                <a:extLst>
                  <a:ext uri="{FF2B5EF4-FFF2-40B4-BE49-F238E27FC236}">
                    <a16:creationId xmlns:a16="http://schemas.microsoft.com/office/drawing/2014/main" id="{EC10128D-089A-4997-A9AA-EE186ACC87C4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" name="Circle">
                <a:extLst>
                  <a:ext uri="{FF2B5EF4-FFF2-40B4-BE49-F238E27FC236}">
                    <a16:creationId xmlns:a16="http://schemas.microsoft.com/office/drawing/2014/main" id="{752FF101-5E43-4000-9D2D-84903A55F28A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" name="Triangle">
                <a:extLst>
                  <a:ext uri="{FF2B5EF4-FFF2-40B4-BE49-F238E27FC236}">
                    <a16:creationId xmlns:a16="http://schemas.microsoft.com/office/drawing/2014/main" id="{21BBEA81-7A68-4DFF-8BCF-EB00B36E3261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" name="Triangle">
                <a:extLst>
                  <a:ext uri="{FF2B5EF4-FFF2-40B4-BE49-F238E27FC236}">
                    <a16:creationId xmlns:a16="http://schemas.microsoft.com/office/drawing/2014/main" id="{326C4588-3A9C-44B1-AB9A-8369C15ACADB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" name="Circle">
                <a:extLst>
                  <a:ext uri="{FF2B5EF4-FFF2-40B4-BE49-F238E27FC236}">
                    <a16:creationId xmlns:a16="http://schemas.microsoft.com/office/drawing/2014/main" id="{5565A25A-DA8A-498E-9488-79F9D13DEDBA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" name="Circle">
                <a:extLst>
                  <a:ext uri="{FF2B5EF4-FFF2-40B4-BE49-F238E27FC236}">
                    <a16:creationId xmlns:a16="http://schemas.microsoft.com/office/drawing/2014/main" id="{81AA65C6-DEB9-467E-8FD4-77CB2624D3E4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" name="Triangle">
                <a:extLst>
                  <a:ext uri="{FF2B5EF4-FFF2-40B4-BE49-F238E27FC236}">
                    <a16:creationId xmlns:a16="http://schemas.microsoft.com/office/drawing/2014/main" id="{4C1C6395-2204-4485-B467-C6EB8EFC4B77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86CD7798-6998-481F-B798-C6085F812656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" name="Triangle">
                <a:extLst>
                  <a:ext uri="{FF2B5EF4-FFF2-40B4-BE49-F238E27FC236}">
                    <a16:creationId xmlns:a16="http://schemas.microsoft.com/office/drawing/2014/main" id="{9A7AF4BA-F7EE-47BF-AF53-8E60553C0F90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" name="Circle">
                <a:extLst>
                  <a:ext uri="{FF2B5EF4-FFF2-40B4-BE49-F238E27FC236}">
                    <a16:creationId xmlns:a16="http://schemas.microsoft.com/office/drawing/2014/main" id="{324B0812-A810-455E-96F1-3692778130D2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" name="Triangle">
                <a:extLst>
                  <a:ext uri="{FF2B5EF4-FFF2-40B4-BE49-F238E27FC236}">
                    <a16:creationId xmlns:a16="http://schemas.microsoft.com/office/drawing/2014/main" id="{5774AB1F-C474-4B48-B10D-EFF9469BA0E7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" name="Circle">
                <a:extLst>
                  <a:ext uri="{FF2B5EF4-FFF2-40B4-BE49-F238E27FC236}">
                    <a16:creationId xmlns:a16="http://schemas.microsoft.com/office/drawing/2014/main" id="{DDB256B9-8953-4682-9676-65309474A55D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" name="Triangle">
                <a:extLst>
                  <a:ext uri="{FF2B5EF4-FFF2-40B4-BE49-F238E27FC236}">
                    <a16:creationId xmlns:a16="http://schemas.microsoft.com/office/drawing/2014/main" id="{B5EE6D88-3404-4E8B-9048-DAE6CB23964E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" name="Circle">
                <a:extLst>
                  <a:ext uri="{FF2B5EF4-FFF2-40B4-BE49-F238E27FC236}">
                    <a16:creationId xmlns:a16="http://schemas.microsoft.com/office/drawing/2014/main" id="{ACED8F35-5839-4BC7-8B07-E5657EA780CB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9" name="Rectangle">
              <a:extLst>
                <a:ext uri="{FF2B5EF4-FFF2-40B4-BE49-F238E27FC236}">
                  <a16:creationId xmlns:a16="http://schemas.microsoft.com/office/drawing/2014/main" id="{DC477123-A2DB-49D9-942D-649F748EEAC9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50" name="Image" descr="Image">
              <a:extLst>
                <a:ext uri="{FF2B5EF4-FFF2-40B4-BE49-F238E27FC236}">
                  <a16:creationId xmlns:a16="http://schemas.microsoft.com/office/drawing/2014/main" id="{2C41E6BB-366A-4694-8147-E7DB418E8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GB" dirty="0"/>
              <a:t>Labelled data with labelled</a:t>
            </a:r>
            <a:r>
              <a:rPr dirty="0"/>
              <a:t> 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dirty="0"/>
              <a:t>CC BY SA Joseph Larmarange • Learn more at </a:t>
            </a:r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http://larmarange.github.io/labelled</a:t>
            </a:r>
            <a:r>
              <a:rPr lang="en-US" dirty="0"/>
              <a:t> •  labelled version  2.4.0 •  Updated: 2020-06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8C0F690-E208-457F-AA50-843D15D84782}"/>
              </a:ext>
            </a:extLst>
          </p:cNvPr>
          <p:cNvSpPr txBox="1"/>
          <p:nvPr/>
        </p:nvSpPr>
        <p:spPr>
          <a:xfrm>
            <a:off x="265508" y="984539"/>
            <a:ext cx="7835077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kumimoji="0" lang="en-GB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labelled</a:t>
            </a:r>
            <a:r>
              <a: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package provides a set of functions and methods to handle labelled data, as imported with </a:t>
            </a:r>
            <a:r>
              <a:rPr kumimoji="0" lang="en-GB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haven</a:t>
            </a:r>
            <a:r>
              <a: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package.</a:t>
            </a:r>
          </a:p>
        </p:txBody>
      </p:sp>
      <p:sp>
        <p:nvSpPr>
          <p:cNvPr id="148" name="Group">
            <a:extLst>
              <a:ext uri="{FF2B5EF4-FFF2-40B4-BE49-F238E27FC236}">
                <a16:creationId xmlns:a16="http://schemas.microsoft.com/office/drawing/2014/main" id="{BABA1F75-13CB-4720-98D6-17267285E55C}"/>
              </a:ext>
            </a:extLst>
          </p:cNvPr>
          <p:cNvSpPr/>
          <p:nvPr/>
        </p:nvSpPr>
        <p:spPr>
          <a:xfrm>
            <a:off x="213255" y="1523999"/>
            <a:ext cx="4346831" cy="3007806"/>
          </a:xfrm>
          <a:prstGeom prst="rect">
            <a:avLst/>
          </a:prstGeom>
          <a:solidFill>
            <a:srgbClr val="79B0DC">
              <a:alpha val="23529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7" name="Basics">
            <a:extLst>
              <a:ext uri="{FF2B5EF4-FFF2-40B4-BE49-F238E27FC236}">
                <a16:creationId xmlns:a16="http://schemas.microsoft.com/office/drawing/2014/main" id="{6A39928D-BB47-4A14-AF29-260EC10D2309}"/>
              </a:ext>
            </a:extLst>
          </p:cNvPr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214" name="Line">
            <a:extLst>
              <a:ext uri="{FF2B5EF4-FFF2-40B4-BE49-F238E27FC236}">
                <a16:creationId xmlns:a16="http://schemas.microsoft.com/office/drawing/2014/main" id="{738F2AC3-8E65-46CF-BCF5-9839C7B34EEA}"/>
              </a:ext>
            </a:extLst>
          </p:cNvPr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97" name="Group">
            <a:extLst>
              <a:ext uri="{FF2B5EF4-FFF2-40B4-BE49-F238E27FC236}">
                <a16:creationId xmlns:a16="http://schemas.microsoft.com/office/drawing/2014/main" id="{97C4E182-DF47-4F0B-B5F9-E3C9909B38D8}"/>
              </a:ext>
            </a:extLst>
          </p:cNvPr>
          <p:cNvGrpSpPr/>
          <p:nvPr/>
        </p:nvGrpSpPr>
        <p:grpSpPr>
          <a:xfrm>
            <a:off x="213252" y="4842356"/>
            <a:ext cx="4346834" cy="365236"/>
            <a:chOff x="-1" y="20678"/>
            <a:chExt cx="2815851" cy="365235"/>
          </a:xfrm>
        </p:grpSpPr>
        <p:sp>
          <p:nvSpPr>
            <p:cNvPr id="298" name="Title">
              <a:extLst>
                <a:ext uri="{FF2B5EF4-FFF2-40B4-BE49-F238E27FC236}">
                  <a16:creationId xmlns:a16="http://schemas.microsoft.com/office/drawing/2014/main" id="{6C8A2469-BBBD-401A-BB0B-3C4BD3B034B4}"/>
                </a:ext>
              </a:extLst>
            </p:cNvPr>
            <p:cNvSpPr txBox="1"/>
            <p:nvPr/>
          </p:nvSpPr>
          <p:spPr>
            <a:xfrm>
              <a:off x="-1" y="45885"/>
              <a:ext cx="2733809" cy="340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fr-FR" dirty="0"/>
                <a:t>Variable labels</a:t>
              </a:r>
              <a:endParaRPr lang="fr-FR" sz="2500" b="0" dirty="0">
                <a:latin typeface="FontAwesome" pitchFamily="2" charset="0"/>
              </a:endParaRPr>
            </a:p>
          </p:txBody>
        </p:sp>
        <p:sp>
          <p:nvSpPr>
            <p:cNvPr id="299" name="Line">
              <a:extLst>
                <a:ext uri="{FF2B5EF4-FFF2-40B4-BE49-F238E27FC236}">
                  <a16:creationId xmlns:a16="http://schemas.microsoft.com/office/drawing/2014/main" id="{8B7A3F38-0EC9-4D98-B800-9559BBE97983}"/>
                </a:ext>
              </a:extLst>
            </p:cNvPr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290" name="rst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774" y="198660"/>
            <a:ext cx="1386437" cy="1600913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ZoneTexte 302">
            <a:extLst>
              <a:ext uri="{FF2B5EF4-FFF2-40B4-BE49-F238E27FC236}">
                <a16:creationId xmlns:a16="http://schemas.microsoft.com/office/drawing/2014/main" id="{B31A4758-30FD-4C6A-B5FC-4EF597901D51}"/>
              </a:ext>
            </a:extLst>
          </p:cNvPr>
          <p:cNvSpPr txBox="1"/>
          <p:nvPr/>
        </p:nvSpPr>
        <p:spPr>
          <a:xfrm>
            <a:off x="317966" y="1998381"/>
            <a:ext cx="4115473" cy="23723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Labelled data is a common data structure in other statistical environment such as Stata or SPSS.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It consists of a set of additional attributes for vectors </a:t>
            </a:r>
            <a:b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(including columns of a data frame).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b="0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There are 3 types of attributes:</a:t>
            </a:r>
          </a:p>
          <a:p>
            <a:pPr marL="540000" lvl="2" indent="-228600">
              <a:buFont typeface="+mj-lt"/>
              <a:buAutoNum type="arabicPeriod"/>
            </a:pPr>
            <a:r>
              <a:rPr kumimoji="0" lang="en-GB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GB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Variable label</a:t>
            </a:r>
            <a:r>
              <a:rPr lang="en-GB" dirty="0">
                <a:solidFill>
                  <a:srgbClr val="000000"/>
                </a:solidFill>
              </a:rPr>
              <a:t>s</a:t>
            </a:r>
            <a:r>
              <a:rPr lang="en-GB" b="0" dirty="0">
                <a:solidFill>
                  <a:srgbClr val="000000"/>
                </a:solidFill>
              </a:rPr>
              <a:t> (a short description of a variable)</a:t>
            </a:r>
          </a:p>
          <a:p>
            <a:pPr marL="540000" lvl="2" indent="-228600">
              <a:buFont typeface="+mj-lt"/>
              <a:buAutoNum type="arabicPeriod"/>
            </a:pPr>
            <a:r>
              <a:rPr kumimoji="0" lang="en-GB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GB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Value labels </a:t>
            </a:r>
            <a:r>
              <a:rPr kumimoji="0" lang="en-GB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(labels associated to specific values)</a:t>
            </a:r>
          </a:p>
          <a:p>
            <a:pPr marL="540000" lvl="2" indent="-228600">
              <a:buFont typeface="+mj-lt"/>
              <a:buAutoNum type="arabicPeriod"/>
            </a:pPr>
            <a:r>
              <a:rPr lang="en-GB" b="0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Missing values</a:t>
            </a:r>
            <a:r>
              <a:rPr lang="en-GB" b="0" dirty="0">
                <a:solidFill>
                  <a:srgbClr val="000000"/>
                </a:solidFill>
              </a:rPr>
              <a:t>:</a:t>
            </a:r>
          </a:p>
          <a:p>
            <a:pPr marL="900000" lvl="3" indent="-228600">
              <a:buFont typeface="Arial" panose="020B0604020202020204" pitchFamily="34" charset="0"/>
              <a:buChar char="•"/>
            </a:pPr>
            <a:r>
              <a:rPr kumimoji="0" lang="en-GB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User-defined missing values (SPSS style)</a:t>
            </a:r>
          </a:p>
          <a:p>
            <a:pPr marL="900000" lvl="3" indent="-2286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</a:rPr>
              <a:t>Tagged NA (Stata and SAS style)</a:t>
            </a:r>
          </a:p>
        </p:txBody>
      </p:sp>
      <p:sp>
        <p:nvSpPr>
          <p:cNvPr id="305" name="ZoneTexte 304">
            <a:extLst>
              <a:ext uri="{FF2B5EF4-FFF2-40B4-BE49-F238E27FC236}">
                <a16:creationId xmlns:a16="http://schemas.microsoft.com/office/drawing/2014/main" id="{568B508E-0BF4-4AC6-AB86-728EF1931810}"/>
              </a:ext>
            </a:extLst>
          </p:cNvPr>
          <p:cNvSpPr txBox="1"/>
          <p:nvPr/>
        </p:nvSpPr>
        <p:spPr>
          <a:xfrm>
            <a:off x="843279" y="5503318"/>
            <a:ext cx="3716807" cy="1525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0" lang="en-GB" sz="12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  <a:t>var_label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  <a:t>(x)    </a:t>
            </a: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  <a:t>or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  <a:t>     </a:t>
            </a:r>
            <a:r>
              <a:rPr lang="en-GB" dirty="0" err="1">
                <a:solidFill>
                  <a:srgbClr val="000000"/>
                </a:solidFill>
              </a:rPr>
              <a:t>var_label</a:t>
            </a:r>
            <a:r>
              <a:rPr lang="en-GB" b="0" dirty="0">
                <a:solidFill>
                  <a:srgbClr val="000000"/>
                </a:solidFill>
              </a:rPr>
              <a:t>(df$v1)</a:t>
            </a:r>
            <a:b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</a:b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Get the variable label associated to a vector x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var_label</a:t>
            </a:r>
            <a:r>
              <a:rPr lang="en-GB" b="0" dirty="0">
                <a:solidFill>
                  <a:srgbClr val="000000"/>
                </a:solidFill>
              </a:rPr>
              <a:t>(x) &lt;- 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</a:rPr>
              <a:t>"variable description“</a:t>
            </a:r>
            <a:b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</a:rPr>
            </a:br>
            <a:r>
              <a:rPr lang="en-GB" b="0" dirty="0">
                <a:solidFill>
                  <a:srgbClr val="000000"/>
                </a:solidFill>
              </a:rPr>
              <a:t>Add/modify a variable label to x</a:t>
            </a:r>
            <a:endParaRPr kumimoji="0" lang="en-GB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var_label</a:t>
            </a:r>
            <a:r>
              <a:rPr lang="en-GB" b="0" dirty="0">
                <a:solidFill>
                  <a:srgbClr val="000000"/>
                </a:solidFill>
              </a:rPr>
              <a:t>(x) &lt;- 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</a:rPr>
              <a:t>NULL</a:t>
            </a:r>
            <a:b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</a:rPr>
            </a:br>
            <a:r>
              <a:rPr lang="en-GB" b="0" dirty="0">
                <a:solidFill>
                  <a:srgbClr val="000000"/>
                </a:solidFill>
              </a:rPr>
              <a:t>Remove the variable label associated to x</a:t>
            </a:r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312" name="Group">
            <a:extLst>
              <a:ext uri="{FF2B5EF4-FFF2-40B4-BE49-F238E27FC236}">
                <a16:creationId xmlns:a16="http://schemas.microsoft.com/office/drawing/2014/main" id="{467A2E45-3A7C-41FE-B71F-9CB06D573AE1}"/>
              </a:ext>
            </a:extLst>
          </p:cNvPr>
          <p:cNvGrpSpPr/>
          <p:nvPr/>
        </p:nvGrpSpPr>
        <p:grpSpPr>
          <a:xfrm>
            <a:off x="213252" y="5283048"/>
            <a:ext cx="4346836" cy="226109"/>
            <a:chOff x="0" y="0"/>
            <a:chExt cx="2818195" cy="226107"/>
          </a:xfrm>
        </p:grpSpPr>
        <p:sp>
          <p:nvSpPr>
            <p:cNvPr id="313" name="SUBTITLE">
              <a:extLst>
                <a:ext uri="{FF2B5EF4-FFF2-40B4-BE49-F238E27FC236}">
                  <a16:creationId xmlns:a16="http://schemas.microsoft.com/office/drawing/2014/main" id="{1E50AAA2-3085-47D3-9E92-69B3449B67CA}"/>
                </a:ext>
              </a:extLst>
            </p:cNvPr>
            <p:cNvSpPr txBox="1"/>
            <p:nvPr/>
          </p:nvSpPr>
          <p:spPr>
            <a:xfrm>
              <a:off x="0" y="15795"/>
              <a:ext cx="1146325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fr-FR" dirty="0"/>
                <a:t>MANIPULATING A VECTOR</a:t>
              </a:r>
              <a:endParaRPr dirty="0"/>
            </a:p>
          </p:txBody>
        </p:sp>
        <p:sp>
          <p:nvSpPr>
            <p:cNvPr id="314" name="Line">
              <a:extLst>
                <a:ext uri="{FF2B5EF4-FFF2-40B4-BE49-F238E27FC236}">
                  <a16:creationId xmlns:a16="http://schemas.microsoft.com/office/drawing/2014/main" id="{52F429FA-E218-472D-B9E8-8BEFE2117F31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15" name="Group">
            <a:extLst>
              <a:ext uri="{FF2B5EF4-FFF2-40B4-BE49-F238E27FC236}">
                <a16:creationId xmlns:a16="http://schemas.microsoft.com/office/drawing/2014/main" id="{11ABD972-3320-4D02-938F-ACCFBF233CE2}"/>
              </a:ext>
            </a:extLst>
          </p:cNvPr>
          <p:cNvGrpSpPr/>
          <p:nvPr/>
        </p:nvGrpSpPr>
        <p:grpSpPr>
          <a:xfrm>
            <a:off x="213250" y="7065550"/>
            <a:ext cx="4346836" cy="226109"/>
            <a:chOff x="0" y="0"/>
            <a:chExt cx="2818195" cy="226107"/>
          </a:xfrm>
        </p:grpSpPr>
        <p:sp>
          <p:nvSpPr>
            <p:cNvPr id="316" name="SUBTITLE">
              <a:extLst>
                <a:ext uri="{FF2B5EF4-FFF2-40B4-BE49-F238E27FC236}">
                  <a16:creationId xmlns:a16="http://schemas.microsoft.com/office/drawing/2014/main" id="{D87ABBE2-1418-4755-8631-282244FB8BF2}"/>
                </a:ext>
              </a:extLst>
            </p:cNvPr>
            <p:cNvSpPr txBox="1"/>
            <p:nvPr/>
          </p:nvSpPr>
          <p:spPr>
            <a:xfrm>
              <a:off x="0" y="15795"/>
              <a:ext cx="1357298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fr-FR" dirty="0"/>
                <a:t>MANIPULATING A DATA.FRAME</a:t>
              </a:r>
              <a:endParaRPr dirty="0"/>
            </a:p>
          </p:txBody>
        </p:sp>
        <p:sp>
          <p:nvSpPr>
            <p:cNvPr id="317" name="Line">
              <a:extLst>
                <a:ext uri="{FF2B5EF4-FFF2-40B4-BE49-F238E27FC236}">
                  <a16:creationId xmlns:a16="http://schemas.microsoft.com/office/drawing/2014/main" id="{CC78998B-6F42-43C4-9B12-7FA4188312B4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8" name="ZoneTexte 317">
            <a:extLst>
              <a:ext uri="{FF2B5EF4-FFF2-40B4-BE49-F238E27FC236}">
                <a16:creationId xmlns:a16="http://schemas.microsoft.com/office/drawing/2014/main" id="{CF6B3099-E0FD-4387-B8A0-F07565B34649}"/>
              </a:ext>
            </a:extLst>
          </p:cNvPr>
          <p:cNvSpPr txBox="1"/>
          <p:nvPr/>
        </p:nvSpPr>
        <p:spPr>
          <a:xfrm>
            <a:off x="843278" y="7307407"/>
            <a:ext cx="3716807" cy="31264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0" lang="en-GB" sz="12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  <a:t>var_label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  <a:t>(df)</a:t>
            </a:r>
            <a:b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</a:b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List all variable labels associated with columns of df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var_label</a:t>
            </a:r>
            <a:r>
              <a:rPr lang="en-GB" b="0" dirty="0">
                <a:solidFill>
                  <a:srgbClr val="000000"/>
                </a:solidFill>
              </a:rPr>
              <a:t>(df) &lt;- 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</a:rPr>
              <a:t>list(v1 = "variable 1", v2 = "variable 2")</a:t>
            </a:r>
            <a:b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</a:rPr>
            </a:br>
            <a:r>
              <a:rPr lang="en-GB" b="0" dirty="0">
                <a:solidFill>
                  <a:srgbClr val="000000"/>
                </a:solidFill>
              </a:rPr>
              <a:t>Update variable labels of some columns of df</a:t>
            </a:r>
            <a:endParaRPr kumimoji="0" lang="en-GB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b="0" dirty="0">
                <a:solidFill>
                  <a:srgbClr val="000000"/>
                </a:solidFill>
              </a:rPr>
              <a:t>df %&gt;% </a:t>
            </a:r>
            <a:r>
              <a:rPr lang="en-GB" dirty="0" err="1">
                <a:solidFill>
                  <a:srgbClr val="000000"/>
                </a:solidFill>
              </a:rPr>
              <a:t>set_variable_labels</a:t>
            </a:r>
            <a:r>
              <a:rPr lang="en-GB" b="0" dirty="0">
                <a:solidFill>
                  <a:srgbClr val="000000"/>
                </a:solidFill>
              </a:rPr>
              <a:t>(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</a:rPr>
              <a:t>v1 = "variable 1", v2 = "variable 2", v3 = NULL</a:t>
            </a:r>
            <a:r>
              <a:rPr lang="en-GB" b="0" dirty="0">
                <a:solidFill>
                  <a:srgbClr val="000000"/>
                </a:solidFill>
              </a:rPr>
              <a:t>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Update variable labels using </a:t>
            </a:r>
            <a:r>
              <a:rPr lang="en-GB" b="0" dirty="0" err="1">
                <a:solidFill>
                  <a:srgbClr val="000000"/>
                </a:solidFill>
              </a:rPr>
              <a:t>dplyr</a:t>
            </a:r>
            <a:r>
              <a:rPr lang="en-GB" b="0" dirty="0">
                <a:solidFill>
                  <a:srgbClr val="000000"/>
                </a:solidFill>
              </a:rPr>
              <a:t> syntax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look_for</a:t>
            </a:r>
            <a:r>
              <a:rPr lang="en-GB" b="0" dirty="0">
                <a:solidFill>
                  <a:srgbClr val="000000"/>
                </a:solidFill>
              </a:rPr>
              <a:t>(df)    </a:t>
            </a:r>
            <a:r>
              <a:rPr lang="en-GB" b="0" i="1" dirty="0">
                <a:solidFill>
                  <a:srgbClr val="000000"/>
                </a:solidFill>
              </a:rPr>
              <a:t>or</a:t>
            </a:r>
            <a:r>
              <a:rPr lang="en-GB" b="0" dirty="0">
                <a:solidFill>
                  <a:srgbClr val="000000"/>
                </a:solidFill>
              </a:rPr>
              <a:t>    df %&gt;% </a:t>
            </a:r>
            <a:r>
              <a:rPr lang="en-GB" dirty="0" err="1">
                <a:solidFill>
                  <a:srgbClr val="000000"/>
                </a:solidFill>
              </a:rPr>
              <a:t>look_for</a:t>
            </a:r>
            <a:r>
              <a:rPr lang="en-GB" b="0" dirty="0">
                <a:solidFill>
                  <a:srgbClr val="000000"/>
                </a:solidFill>
              </a:rPr>
              <a:t>() 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Return a data frame with all variable names and labels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look_for</a:t>
            </a:r>
            <a:r>
              <a:rPr lang="en-GB" b="0" dirty="0">
                <a:solidFill>
                  <a:srgbClr val="000000"/>
                </a:solidFill>
              </a:rPr>
              <a:t>(df, "s")    </a:t>
            </a:r>
            <a:r>
              <a:rPr lang="en-GB" b="0" i="1" dirty="0">
                <a:solidFill>
                  <a:srgbClr val="000000"/>
                </a:solidFill>
              </a:rPr>
              <a:t>or</a:t>
            </a:r>
            <a:r>
              <a:rPr lang="en-GB" b="0" dirty="0">
                <a:solidFill>
                  <a:srgbClr val="000000"/>
                </a:solidFill>
              </a:rPr>
              <a:t>    df %&gt;% </a:t>
            </a:r>
            <a:r>
              <a:rPr lang="en-GB" dirty="0" err="1">
                <a:solidFill>
                  <a:srgbClr val="000000"/>
                </a:solidFill>
              </a:rPr>
              <a:t>look_for</a:t>
            </a:r>
            <a:r>
              <a:rPr lang="en-GB" b="0" dirty="0">
                <a:solidFill>
                  <a:srgbClr val="000000"/>
                </a:solidFill>
              </a:rPr>
              <a:t>("s")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Search variables containing "s" in their name or label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look_for</a:t>
            </a:r>
            <a:r>
              <a:rPr lang="en-GB" b="0" dirty="0">
                <a:solidFill>
                  <a:srgbClr val="000000"/>
                </a:solidFill>
              </a:rPr>
              <a:t>(df, details = TRUE)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Return additional details on each variable</a:t>
            </a:r>
          </a:p>
        </p:txBody>
      </p:sp>
      <p:grpSp>
        <p:nvGrpSpPr>
          <p:cNvPr id="319" name="Group">
            <a:extLst>
              <a:ext uri="{FF2B5EF4-FFF2-40B4-BE49-F238E27FC236}">
                <a16:creationId xmlns:a16="http://schemas.microsoft.com/office/drawing/2014/main" id="{F93E2D79-72AF-4331-B01F-A5A877CFD45C}"/>
              </a:ext>
            </a:extLst>
          </p:cNvPr>
          <p:cNvGrpSpPr/>
          <p:nvPr/>
        </p:nvGrpSpPr>
        <p:grpSpPr>
          <a:xfrm>
            <a:off x="4770956" y="1534139"/>
            <a:ext cx="4346834" cy="365236"/>
            <a:chOff x="-1" y="20678"/>
            <a:chExt cx="2815851" cy="365235"/>
          </a:xfrm>
        </p:grpSpPr>
        <p:sp>
          <p:nvSpPr>
            <p:cNvPr id="320" name="Title">
              <a:extLst>
                <a:ext uri="{FF2B5EF4-FFF2-40B4-BE49-F238E27FC236}">
                  <a16:creationId xmlns:a16="http://schemas.microsoft.com/office/drawing/2014/main" id="{329F79FD-A3AE-43D8-A8A8-7F3552E3D93F}"/>
                </a:ext>
              </a:extLst>
            </p:cNvPr>
            <p:cNvSpPr txBox="1"/>
            <p:nvPr/>
          </p:nvSpPr>
          <p:spPr>
            <a:xfrm>
              <a:off x="-1" y="45885"/>
              <a:ext cx="2733809" cy="340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fr-FR" dirty="0"/>
                <a:t>Value labels</a:t>
              </a:r>
              <a:endParaRPr dirty="0"/>
            </a:p>
          </p:txBody>
        </p:sp>
        <p:sp>
          <p:nvSpPr>
            <p:cNvPr id="321" name="Line">
              <a:extLst>
                <a:ext uri="{FF2B5EF4-FFF2-40B4-BE49-F238E27FC236}">
                  <a16:creationId xmlns:a16="http://schemas.microsoft.com/office/drawing/2014/main" id="{F38D011F-75DF-412E-82B0-3AA38F3E8351}"/>
                </a:ext>
              </a:extLst>
            </p:cNvPr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22" name="ZoneTexte 321">
            <a:extLst>
              <a:ext uri="{FF2B5EF4-FFF2-40B4-BE49-F238E27FC236}">
                <a16:creationId xmlns:a16="http://schemas.microsoft.com/office/drawing/2014/main" id="{890F54FF-BD82-415C-9D48-292EAD364889}"/>
              </a:ext>
            </a:extLst>
          </p:cNvPr>
          <p:cNvSpPr txBox="1"/>
          <p:nvPr/>
        </p:nvSpPr>
        <p:spPr>
          <a:xfrm>
            <a:off x="5374373" y="3147063"/>
            <a:ext cx="3716807" cy="48294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0" lang="en-GB" sz="12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  <a:t>val_label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  <a:t>(x, value)    </a:t>
            </a: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  <a:t>or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  <a:t>     </a:t>
            </a:r>
            <a:r>
              <a:rPr lang="en-GB" dirty="0" err="1">
                <a:solidFill>
                  <a:srgbClr val="000000"/>
                </a:solidFill>
              </a:rPr>
              <a:t>val_label</a:t>
            </a:r>
            <a:r>
              <a:rPr lang="en-GB" b="0" dirty="0">
                <a:solidFill>
                  <a:srgbClr val="000000"/>
                </a:solidFill>
              </a:rPr>
              <a:t>(df$v1, value)</a:t>
            </a:r>
            <a:b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</a:b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Get the label attached to a specific value of a vector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val_label</a:t>
            </a:r>
            <a:r>
              <a:rPr lang="en-GB" b="0" dirty="0">
                <a:solidFill>
                  <a:srgbClr val="000000"/>
                </a:solidFill>
              </a:rPr>
              <a:t>(x, value) &lt;- "label"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Set/Update the label attached to a specific value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val_label</a:t>
            </a:r>
            <a:r>
              <a:rPr lang="en-GB" b="0" dirty="0">
                <a:solidFill>
                  <a:srgbClr val="000000"/>
                </a:solidFill>
              </a:rPr>
              <a:t>(x, value) &lt;- NULL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Remove the label attached to a specific value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val_labels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Get all value labels attached to a vector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val_labels</a:t>
            </a:r>
            <a:r>
              <a:rPr lang="en-GB" b="0" dirty="0">
                <a:solidFill>
                  <a:srgbClr val="000000"/>
                </a:solidFill>
              </a:rPr>
              <a:t>(x) &lt;- c(no = 0, yes = 1, maybe = 9) 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Set/Update all value labels attached to a vector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val_labels</a:t>
            </a:r>
            <a:r>
              <a:rPr lang="en-GB" b="0" dirty="0">
                <a:solidFill>
                  <a:srgbClr val="000000"/>
                </a:solidFill>
              </a:rPr>
              <a:t>(x) &lt;- NULL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Remove all value labels attached to a vector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</a:rPr>
              <a:t>labelled</a:t>
            </a:r>
            <a:r>
              <a:rPr lang="en-US" b="0" dirty="0">
                <a:solidFill>
                  <a:srgbClr val="000000"/>
                </a:solidFill>
              </a:rPr>
              <a:t>(c("F", "F", "M"),  c(Female = "F", Male = "M"))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Create a labelled vector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sort_val_labels</a:t>
            </a:r>
            <a:r>
              <a:rPr lang="en-GB" b="0" dirty="0">
                <a:solidFill>
                  <a:srgbClr val="000000"/>
                </a:solidFill>
              </a:rPr>
              <a:t>(x, </a:t>
            </a:r>
            <a:r>
              <a:rPr lang="en-GB" b="0" dirty="0" err="1">
                <a:solidFill>
                  <a:srgbClr val="000000"/>
                </a:solidFill>
              </a:rPr>
              <a:t>according_to</a:t>
            </a:r>
            <a:r>
              <a:rPr lang="en-GB" b="0" dirty="0">
                <a:solidFill>
                  <a:srgbClr val="000000"/>
                </a:solidFill>
              </a:rPr>
              <a:t> = "values")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Sort value labels according to values (or labels)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nolabel_to_na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Values with no label are converted to NA values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val_labels_to_na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Values with a label are converted to NA values</a:t>
            </a:r>
          </a:p>
        </p:txBody>
      </p:sp>
      <p:grpSp>
        <p:nvGrpSpPr>
          <p:cNvPr id="323" name="Group">
            <a:extLst>
              <a:ext uri="{FF2B5EF4-FFF2-40B4-BE49-F238E27FC236}">
                <a16:creationId xmlns:a16="http://schemas.microsoft.com/office/drawing/2014/main" id="{986D0DFA-5281-4D52-BC5C-AB5935F0012C}"/>
              </a:ext>
            </a:extLst>
          </p:cNvPr>
          <p:cNvGrpSpPr/>
          <p:nvPr/>
        </p:nvGrpSpPr>
        <p:grpSpPr>
          <a:xfrm>
            <a:off x="4770956" y="2927900"/>
            <a:ext cx="4346836" cy="226109"/>
            <a:chOff x="0" y="0"/>
            <a:chExt cx="2818195" cy="226107"/>
          </a:xfrm>
        </p:grpSpPr>
        <p:sp>
          <p:nvSpPr>
            <p:cNvPr id="324" name="SUBTITLE">
              <a:extLst>
                <a:ext uri="{FF2B5EF4-FFF2-40B4-BE49-F238E27FC236}">
                  <a16:creationId xmlns:a16="http://schemas.microsoft.com/office/drawing/2014/main" id="{440D70B3-BEB2-42F4-963E-2A9EC33A7F76}"/>
                </a:ext>
              </a:extLst>
            </p:cNvPr>
            <p:cNvSpPr txBox="1"/>
            <p:nvPr/>
          </p:nvSpPr>
          <p:spPr>
            <a:xfrm>
              <a:off x="0" y="15795"/>
              <a:ext cx="1146325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fr-FR" dirty="0"/>
                <a:t>MANIPULATING A VECTOR</a:t>
              </a:r>
              <a:endParaRPr dirty="0"/>
            </a:p>
          </p:txBody>
        </p:sp>
        <p:sp>
          <p:nvSpPr>
            <p:cNvPr id="325" name="Line">
              <a:extLst>
                <a:ext uri="{FF2B5EF4-FFF2-40B4-BE49-F238E27FC236}">
                  <a16:creationId xmlns:a16="http://schemas.microsoft.com/office/drawing/2014/main" id="{7B7D5F12-F484-48B8-BDEB-D296BC5C69B8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26" name="Group">
            <a:extLst>
              <a:ext uri="{FF2B5EF4-FFF2-40B4-BE49-F238E27FC236}">
                <a16:creationId xmlns:a16="http://schemas.microsoft.com/office/drawing/2014/main" id="{0C62CE7D-D483-4224-91F9-0C6906FC1585}"/>
              </a:ext>
            </a:extLst>
          </p:cNvPr>
          <p:cNvGrpSpPr/>
          <p:nvPr/>
        </p:nvGrpSpPr>
        <p:grpSpPr>
          <a:xfrm>
            <a:off x="4755546" y="7853515"/>
            <a:ext cx="4346836" cy="226109"/>
            <a:chOff x="0" y="0"/>
            <a:chExt cx="2818195" cy="226107"/>
          </a:xfrm>
        </p:grpSpPr>
        <p:sp>
          <p:nvSpPr>
            <p:cNvPr id="327" name="SUBTITLE">
              <a:extLst>
                <a:ext uri="{FF2B5EF4-FFF2-40B4-BE49-F238E27FC236}">
                  <a16:creationId xmlns:a16="http://schemas.microsoft.com/office/drawing/2014/main" id="{254F95DE-48F3-496D-9A86-929CBBD9C7FF}"/>
                </a:ext>
              </a:extLst>
            </p:cNvPr>
            <p:cNvSpPr txBox="1"/>
            <p:nvPr/>
          </p:nvSpPr>
          <p:spPr>
            <a:xfrm>
              <a:off x="0" y="15795"/>
              <a:ext cx="1357298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fr-FR" dirty="0"/>
                <a:t>MANIPULATING A DATA.FRAME</a:t>
              </a:r>
              <a:endParaRPr dirty="0"/>
            </a:p>
          </p:txBody>
        </p:sp>
        <p:sp>
          <p:nvSpPr>
            <p:cNvPr id="328" name="Line">
              <a:extLst>
                <a:ext uri="{FF2B5EF4-FFF2-40B4-BE49-F238E27FC236}">
                  <a16:creationId xmlns:a16="http://schemas.microsoft.com/office/drawing/2014/main" id="{B2440E68-BF99-4EC8-A20B-8E6ECEC77BB8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329" name="ZoneTexte 328">
            <a:extLst>
              <a:ext uri="{FF2B5EF4-FFF2-40B4-BE49-F238E27FC236}">
                <a16:creationId xmlns:a16="http://schemas.microsoft.com/office/drawing/2014/main" id="{98BCF420-3D3B-4C05-848D-2053235E9346}"/>
              </a:ext>
            </a:extLst>
          </p:cNvPr>
          <p:cNvSpPr txBox="1"/>
          <p:nvPr/>
        </p:nvSpPr>
        <p:spPr>
          <a:xfrm>
            <a:off x="5374372" y="8090013"/>
            <a:ext cx="3716807" cy="2367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b="0" dirty="0">
                <a:solidFill>
                  <a:srgbClr val="000000"/>
                </a:solidFill>
              </a:rPr>
              <a:t>df %&gt;% </a:t>
            </a:r>
            <a:r>
              <a:rPr lang="en-US" dirty="0" err="1">
                <a:solidFill>
                  <a:srgbClr val="000000"/>
                </a:solidFill>
              </a:rPr>
              <a:t>set_value_labels</a:t>
            </a:r>
            <a:r>
              <a:rPr lang="en-US" b="0" dirty="0">
                <a:solidFill>
                  <a:srgbClr val="000000"/>
                </a:solidFill>
              </a:rPr>
              <a:t>(v1 = c(Yes = 1, No = 2), 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v2 = c(Male = "M", Female = "F"))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Define value labels of several variables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b="0" dirty="0">
                <a:solidFill>
                  <a:srgbClr val="000000"/>
                </a:solidFill>
              </a:rPr>
              <a:t>df %&gt;% </a:t>
            </a:r>
            <a:r>
              <a:rPr lang="en-US" dirty="0" err="1">
                <a:solidFill>
                  <a:srgbClr val="000000"/>
                </a:solidFill>
              </a:rPr>
              <a:t>add_value_labels</a:t>
            </a:r>
            <a:r>
              <a:rPr lang="en-US" b="0" dirty="0">
                <a:solidFill>
                  <a:srgbClr val="000000"/>
                </a:solidFill>
              </a:rPr>
              <a:t>(v1 = c(Unknown = 9))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Add specific value labels to a variable (other already defined value labels remains unchanged)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b="0" dirty="0">
                <a:solidFill>
                  <a:srgbClr val="000000"/>
                </a:solidFill>
              </a:rPr>
              <a:t>df %&gt;% </a:t>
            </a:r>
            <a:r>
              <a:rPr lang="en-US" dirty="0" err="1">
                <a:solidFill>
                  <a:srgbClr val="000000"/>
                </a:solidFill>
              </a:rPr>
              <a:t>remove_value_labels</a:t>
            </a:r>
            <a:r>
              <a:rPr lang="en-US" b="0" dirty="0">
                <a:solidFill>
                  <a:srgbClr val="000000"/>
                </a:solidFill>
              </a:rPr>
              <a:t>(v1 = 9)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Remove specific value labels to a variable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b="0" dirty="0">
                <a:solidFill>
                  <a:srgbClr val="000000"/>
                </a:solidFill>
              </a:rPr>
              <a:t>df %&gt;% </a:t>
            </a:r>
            <a:r>
              <a:rPr lang="en-US" dirty="0" err="1">
                <a:solidFill>
                  <a:srgbClr val="000000"/>
                </a:solidFill>
              </a:rPr>
              <a:t>set_value_labels</a:t>
            </a:r>
            <a:r>
              <a:rPr lang="en-US" b="0" dirty="0">
                <a:solidFill>
                  <a:srgbClr val="000000"/>
                </a:solidFill>
              </a:rPr>
              <a:t>(v1 = NULL)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Remove all value labels attached to a variable</a:t>
            </a:r>
            <a:endParaRPr lang="en-GB" b="0" dirty="0">
              <a:solidFill>
                <a:srgbClr val="000000"/>
              </a:solidFill>
            </a:endParaRPr>
          </a:p>
        </p:txBody>
      </p:sp>
      <p:grpSp>
        <p:nvGrpSpPr>
          <p:cNvPr id="330" name="Group">
            <a:extLst>
              <a:ext uri="{FF2B5EF4-FFF2-40B4-BE49-F238E27FC236}">
                <a16:creationId xmlns:a16="http://schemas.microsoft.com/office/drawing/2014/main" id="{BB1AA4BD-8D64-4B0C-B9AF-00511B4B104D}"/>
              </a:ext>
            </a:extLst>
          </p:cNvPr>
          <p:cNvGrpSpPr/>
          <p:nvPr/>
        </p:nvGrpSpPr>
        <p:grpSpPr>
          <a:xfrm>
            <a:off x="9328668" y="1559346"/>
            <a:ext cx="3023352" cy="365236"/>
            <a:chOff x="-1" y="20678"/>
            <a:chExt cx="2815851" cy="365235"/>
          </a:xfrm>
        </p:grpSpPr>
        <p:sp>
          <p:nvSpPr>
            <p:cNvPr id="331" name="Title">
              <a:extLst>
                <a:ext uri="{FF2B5EF4-FFF2-40B4-BE49-F238E27FC236}">
                  <a16:creationId xmlns:a16="http://schemas.microsoft.com/office/drawing/2014/main" id="{770AAA96-333C-4A1D-9505-D5F1FAC23FCD}"/>
                </a:ext>
              </a:extLst>
            </p:cNvPr>
            <p:cNvSpPr txBox="1"/>
            <p:nvPr/>
          </p:nvSpPr>
          <p:spPr>
            <a:xfrm>
              <a:off x="-1" y="45885"/>
              <a:ext cx="2733809" cy="340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fr-FR" dirty="0" err="1"/>
                <a:t>Missing</a:t>
              </a:r>
              <a:r>
                <a:rPr lang="fr-FR" dirty="0"/>
                <a:t> values</a:t>
              </a:r>
              <a:endParaRPr dirty="0"/>
            </a:p>
          </p:txBody>
        </p:sp>
        <p:sp>
          <p:nvSpPr>
            <p:cNvPr id="332" name="Line">
              <a:extLst>
                <a:ext uri="{FF2B5EF4-FFF2-40B4-BE49-F238E27FC236}">
                  <a16:creationId xmlns:a16="http://schemas.microsoft.com/office/drawing/2014/main" id="{72660B38-4BD7-4A77-B313-637C6C0B9492}"/>
                </a:ext>
              </a:extLst>
            </p:cNvPr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3" name="ZoneTexte 332">
            <a:extLst>
              <a:ext uri="{FF2B5EF4-FFF2-40B4-BE49-F238E27FC236}">
                <a16:creationId xmlns:a16="http://schemas.microsoft.com/office/drawing/2014/main" id="{AA5F2A7E-FCB4-4FC7-BBDC-F1589640F896}"/>
              </a:ext>
            </a:extLst>
          </p:cNvPr>
          <p:cNvSpPr txBox="1"/>
          <p:nvPr/>
        </p:nvSpPr>
        <p:spPr>
          <a:xfrm>
            <a:off x="9348953" y="3822334"/>
            <a:ext cx="3716807" cy="33110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na_values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Get individual missing values attached to a vector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na_values</a:t>
            </a:r>
            <a:r>
              <a:rPr lang="en-GB" b="0" dirty="0">
                <a:solidFill>
                  <a:srgbClr val="000000"/>
                </a:solidFill>
              </a:rPr>
              <a:t>(x) &lt;- c(8, 9, 10)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df %&gt;% </a:t>
            </a:r>
            <a:r>
              <a:rPr lang="en-US" dirty="0" err="1">
                <a:solidFill>
                  <a:srgbClr val="000000"/>
                </a:solidFill>
              </a:rPr>
              <a:t>set_na_values</a:t>
            </a:r>
            <a:r>
              <a:rPr lang="en-US" b="0" dirty="0">
                <a:solidFill>
                  <a:srgbClr val="000000"/>
                </a:solidFill>
              </a:rPr>
              <a:t>(v1 = c(8, 9, 10))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Set/Update individual missing values (NULL to remove)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na_range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Get a range of missing values attached to a vector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na_range</a:t>
            </a:r>
            <a:r>
              <a:rPr lang="en-GB" b="0" dirty="0">
                <a:solidFill>
                  <a:srgbClr val="000000"/>
                </a:solidFill>
              </a:rPr>
              <a:t>(x) &lt;- c(8, 10)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df %&gt;% </a:t>
            </a:r>
            <a:r>
              <a:rPr lang="en-US" dirty="0" err="1">
                <a:solidFill>
                  <a:srgbClr val="000000"/>
                </a:solidFill>
              </a:rPr>
              <a:t>set_na_range</a:t>
            </a:r>
            <a:r>
              <a:rPr lang="en-US" b="0" dirty="0">
                <a:solidFill>
                  <a:srgbClr val="000000"/>
                </a:solidFill>
              </a:rPr>
              <a:t>(v1 = c(8, 10))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Set/Update a range of missing values (NULL to remove)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user_na_to_na</a:t>
            </a:r>
            <a:r>
              <a:rPr lang="en-GB" b="0" dirty="0">
                <a:solidFill>
                  <a:srgbClr val="000000"/>
                </a:solidFill>
              </a:rPr>
              <a:t>(x)    </a:t>
            </a:r>
            <a:r>
              <a:rPr lang="en-GB" b="0" i="1" dirty="0">
                <a:solidFill>
                  <a:srgbClr val="000000"/>
                </a:solidFill>
              </a:rPr>
              <a:t>or</a:t>
            </a:r>
            <a:r>
              <a:rPr lang="en-GB" b="0" dirty="0">
                <a:solidFill>
                  <a:srgbClr val="000000"/>
                </a:solidFill>
              </a:rPr>
              <a:t>     df %&gt;% </a:t>
            </a:r>
            <a:r>
              <a:rPr lang="en-GB" dirty="0" err="1">
                <a:solidFill>
                  <a:srgbClr val="000000"/>
                </a:solidFill>
              </a:rPr>
              <a:t>user_na_to_na</a:t>
            </a:r>
            <a:r>
              <a:rPr lang="en-GB" b="0" dirty="0">
                <a:solidFill>
                  <a:srgbClr val="000000"/>
                </a:solidFill>
              </a:rPr>
              <a:t>()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Convert user-defined missing values to NA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</a:rPr>
              <a:t>is_na</a:t>
            </a:r>
            <a:r>
              <a:rPr lang="en-US" b="0" dirty="0">
                <a:solidFill>
                  <a:srgbClr val="000000"/>
                </a:solidFill>
              </a:rPr>
              <a:t>(x)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TRUE if NA or if a user-defined missing value</a:t>
            </a:r>
            <a:endParaRPr lang="en-GB" b="0" dirty="0">
              <a:solidFill>
                <a:srgbClr val="000000"/>
              </a:solidFill>
            </a:endParaRPr>
          </a:p>
        </p:txBody>
      </p:sp>
      <p:grpSp>
        <p:nvGrpSpPr>
          <p:cNvPr id="334" name="Group">
            <a:extLst>
              <a:ext uri="{FF2B5EF4-FFF2-40B4-BE49-F238E27FC236}">
                <a16:creationId xmlns:a16="http://schemas.microsoft.com/office/drawing/2014/main" id="{234A03F0-A687-4E2C-BD53-DAC4495D089A}"/>
              </a:ext>
            </a:extLst>
          </p:cNvPr>
          <p:cNvGrpSpPr/>
          <p:nvPr/>
        </p:nvGrpSpPr>
        <p:grpSpPr>
          <a:xfrm>
            <a:off x="9328668" y="2000038"/>
            <a:ext cx="4346836" cy="226109"/>
            <a:chOff x="0" y="0"/>
            <a:chExt cx="2818195" cy="226107"/>
          </a:xfrm>
        </p:grpSpPr>
        <p:sp>
          <p:nvSpPr>
            <p:cNvPr id="335" name="SUBTITLE">
              <a:extLst>
                <a:ext uri="{FF2B5EF4-FFF2-40B4-BE49-F238E27FC236}">
                  <a16:creationId xmlns:a16="http://schemas.microsoft.com/office/drawing/2014/main" id="{895EB173-4A05-44FC-8344-C169721F65E5}"/>
                </a:ext>
              </a:extLst>
            </p:cNvPr>
            <p:cNvSpPr txBox="1"/>
            <p:nvPr/>
          </p:nvSpPr>
          <p:spPr>
            <a:xfrm>
              <a:off x="0" y="15795"/>
              <a:ext cx="2031790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fr-FR" dirty="0"/>
                <a:t>USER-DEFINED MISSING VALUES (SPSS STYLE)</a:t>
              </a:r>
              <a:endParaRPr dirty="0"/>
            </a:p>
          </p:txBody>
        </p:sp>
        <p:sp>
          <p:nvSpPr>
            <p:cNvPr id="336" name="Line">
              <a:extLst>
                <a:ext uri="{FF2B5EF4-FFF2-40B4-BE49-F238E27FC236}">
                  <a16:creationId xmlns:a16="http://schemas.microsoft.com/office/drawing/2014/main" id="{AAA2FAD7-771D-480F-B19F-1F596EABA4C4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1" name="ZoneTexte 340">
            <a:extLst>
              <a:ext uri="{FF2B5EF4-FFF2-40B4-BE49-F238E27FC236}">
                <a16:creationId xmlns:a16="http://schemas.microsoft.com/office/drawing/2014/main" id="{DD56598A-4582-45DF-90A5-0BA633191582}"/>
              </a:ext>
            </a:extLst>
          </p:cNvPr>
          <p:cNvSpPr txBox="1"/>
          <p:nvPr/>
        </p:nvSpPr>
        <p:spPr>
          <a:xfrm>
            <a:off x="4755546" y="1901378"/>
            <a:ext cx="4362244" cy="874518"/>
          </a:xfrm>
          <a:prstGeom prst="rect">
            <a:avLst/>
          </a:prstGeom>
          <a:solidFill>
            <a:schemeClr val="bg1">
              <a:lumMod val="85000"/>
              <a:alpha val="2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When value labels are attached to a numeric or character vector, the vector’s class becomes </a:t>
            </a:r>
            <a:r>
              <a:rPr kumimoji="0" lang="en-GB" sz="12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haven_labelled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A major difference with a factor is that values of the vector are not changed and it is not mandatory to attach a </a:t>
            </a:r>
            <a:r>
              <a:rPr lang="en-GB" b="0" dirty="0">
                <a:solidFill>
                  <a:srgbClr val="000000"/>
                </a:solidFill>
              </a:rPr>
              <a:t>label to each value.</a:t>
            </a: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2" name="ZoneTexte 341">
            <a:extLst>
              <a:ext uri="{FF2B5EF4-FFF2-40B4-BE49-F238E27FC236}">
                <a16:creationId xmlns:a16="http://schemas.microsoft.com/office/drawing/2014/main" id="{7F74D9A2-0FFE-4D56-ABBE-20CB5AF0C32D}"/>
              </a:ext>
            </a:extLst>
          </p:cNvPr>
          <p:cNvSpPr txBox="1"/>
          <p:nvPr/>
        </p:nvSpPr>
        <p:spPr>
          <a:xfrm>
            <a:off x="9348953" y="2266669"/>
            <a:ext cx="4362244" cy="1479812"/>
          </a:xfrm>
          <a:prstGeom prst="rect">
            <a:avLst/>
          </a:prstGeom>
          <a:solidFill>
            <a:schemeClr val="bg1">
              <a:lumMod val="85000"/>
              <a:alpha val="2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Used to indicate that some values should be considered as missing. However, they will not be treated as NA </a:t>
            </a:r>
            <a:r>
              <a:rPr lang="en-GB" b="0" dirty="0">
                <a:solidFill>
                  <a:srgbClr val="000000"/>
                </a:solidFill>
              </a:rPr>
              <a:t>as long as they are not converted to proper NA.</a:t>
            </a: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When missi</a:t>
            </a:r>
            <a:r>
              <a:rPr lang="en-GB" b="0" dirty="0">
                <a:solidFill>
                  <a:srgbClr val="000000"/>
                </a:solidFill>
              </a:rPr>
              <a:t>ng values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are attached to a numeric or character vector, the vector’s class becomes </a:t>
            </a:r>
            <a:r>
              <a:rPr kumimoji="0" lang="en-GB" sz="12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haven_labelled_spss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When importing a SPSS file, use the option </a:t>
            </a:r>
            <a:r>
              <a:rPr lang="en-GB" b="0" i="1" dirty="0" err="1">
                <a:solidFill>
                  <a:srgbClr val="000000"/>
                </a:solidFill>
              </a:rPr>
              <a:t>user_na</a:t>
            </a:r>
            <a:r>
              <a:rPr lang="en-GB" b="0" i="1" dirty="0">
                <a:solidFill>
                  <a:srgbClr val="000000"/>
                </a:solidFill>
              </a:rPr>
              <a:t> = TRUE</a:t>
            </a:r>
            <a:r>
              <a:rPr lang="en-GB" b="0" dirty="0">
                <a:solidFill>
                  <a:srgbClr val="000000"/>
                </a:solidFill>
              </a:rPr>
              <a:t> to keep defined missing values (otherwise, they will be converted to NA).</a:t>
            </a: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3" name="ZoneTexte 342">
            <a:extLst>
              <a:ext uri="{FF2B5EF4-FFF2-40B4-BE49-F238E27FC236}">
                <a16:creationId xmlns:a16="http://schemas.microsoft.com/office/drawing/2014/main" id="{33A956F1-723F-424B-BD82-1D43052BC0C8}"/>
              </a:ext>
            </a:extLst>
          </p:cNvPr>
          <p:cNvSpPr txBox="1"/>
          <p:nvPr/>
        </p:nvSpPr>
        <p:spPr>
          <a:xfrm>
            <a:off x="9379937" y="8016988"/>
            <a:ext cx="3716807" cy="2469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b="0" dirty="0">
                <a:solidFill>
                  <a:srgbClr val="000000"/>
                </a:solidFill>
              </a:rPr>
              <a:t>x &lt;- c(1:5, tagged_na("a"), tagged_na("z"), NA)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dirty="0" err="1">
                <a:solidFill>
                  <a:srgbClr val="000000"/>
                </a:solidFill>
              </a:rPr>
              <a:t>tagged_na</a:t>
            </a:r>
            <a:r>
              <a:rPr lang="en-GB" b="0" dirty="0">
                <a:solidFill>
                  <a:srgbClr val="000000"/>
                </a:solidFill>
              </a:rPr>
              <a:t>(</a:t>
            </a:r>
            <a:r>
              <a:rPr lang="pl-PL" b="0" dirty="0">
                <a:solidFill>
                  <a:srgbClr val="000000"/>
                </a:solidFill>
              </a:rPr>
              <a:t>"a"</a:t>
            </a:r>
            <a:r>
              <a:rPr lang="en-GB" b="0" dirty="0">
                <a:solidFill>
                  <a:srgbClr val="000000"/>
                </a:solidFill>
              </a:rPr>
              <a:t>) generates a NA with a tag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</a:rPr>
              <a:t>is.na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Tagged NAs work identically to regular NAs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is_tagged_na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Test if it is a tagged NA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na_tag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Display the tags associated to tagged NAs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format_tagged_na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Convert x to a character vector showing the tagged NAs</a:t>
            </a:r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344" name="Group">
            <a:extLst>
              <a:ext uri="{FF2B5EF4-FFF2-40B4-BE49-F238E27FC236}">
                <a16:creationId xmlns:a16="http://schemas.microsoft.com/office/drawing/2014/main" id="{7146D362-5D82-457D-AF8C-3E61FB87B268}"/>
              </a:ext>
            </a:extLst>
          </p:cNvPr>
          <p:cNvGrpSpPr/>
          <p:nvPr/>
        </p:nvGrpSpPr>
        <p:grpSpPr>
          <a:xfrm>
            <a:off x="9344076" y="7015106"/>
            <a:ext cx="4346836" cy="226109"/>
            <a:chOff x="0" y="0"/>
            <a:chExt cx="2818195" cy="226107"/>
          </a:xfrm>
        </p:grpSpPr>
        <p:sp>
          <p:nvSpPr>
            <p:cNvPr id="345" name="SUBTITLE">
              <a:extLst>
                <a:ext uri="{FF2B5EF4-FFF2-40B4-BE49-F238E27FC236}">
                  <a16:creationId xmlns:a16="http://schemas.microsoft.com/office/drawing/2014/main" id="{6AD0155C-3CCF-4B74-97E3-778F26C98874}"/>
                </a:ext>
              </a:extLst>
            </p:cNvPr>
            <p:cNvSpPr txBox="1"/>
            <p:nvPr/>
          </p:nvSpPr>
          <p:spPr>
            <a:xfrm>
              <a:off x="0" y="15795"/>
              <a:ext cx="1492404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fr-FR" dirty="0"/>
                <a:t>TAGGED </a:t>
              </a:r>
              <a:r>
                <a:rPr lang="fr-FR" dirty="0" err="1"/>
                <a:t>NAs</a:t>
              </a:r>
              <a:r>
                <a:rPr lang="fr-FR" dirty="0"/>
                <a:t> (STATA &amp; SAS STYLE)</a:t>
              </a:r>
              <a:endParaRPr dirty="0"/>
            </a:p>
          </p:txBody>
        </p:sp>
        <p:sp>
          <p:nvSpPr>
            <p:cNvPr id="346" name="Line">
              <a:extLst>
                <a:ext uri="{FF2B5EF4-FFF2-40B4-BE49-F238E27FC236}">
                  <a16:creationId xmlns:a16="http://schemas.microsoft.com/office/drawing/2014/main" id="{1E774C73-DDF2-42EB-8D12-D19ED89AB876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7" name="ZoneTexte 346">
            <a:extLst>
              <a:ext uri="{FF2B5EF4-FFF2-40B4-BE49-F238E27FC236}">
                <a16:creationId xmlns:a16="http://schemas.microsoft.com/office/drawing/2014/main" id="{D2AC0DE9-A546-42CC-B42C-D13276B24FF6}"/>
              </a:ext>
            </a:extLst>
          </p:cNvPr>
          <p:cNvSpPr txBox="1"/>
          <p:nvPr/>
        </p:nvSpPr>
        <p:spPr>
          <a:xfrm>
            <a:off x="9364361" y="7281737"/>
            <a:ext cx="4362244" cy="689852"/>
          </a:xfrm>
          <a:prstGeom prst="rect">
            <a:avLst/>
          </a:prstGeom>
          <a:solidFill>
            <a:schemeClr val="bg1">
              <a:lumMod val="85000"/>
              <a:alpha val="2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“Tagged” missing values work exactly like regular R missing values except that they store one additional byte of information: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a tag, which is usually a letter ("a" to "z"). </a:t>
            </a: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74" name="Table">
            <a:extLst>
              <a:ext uri="{FF2B5EF4-FFF2-40B4-BE49-F238E27FC236}">
                <a16:creationId xmlns:a16="http://schemas.microsoft.com/office/drawing/2014/main" id="{20171F63-360C-496D-9C40-93BD36129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515072"/>
              </p:ext>
            </p:extLst>
          </p:nvPr>
        </p:nvGraphicFramePr>
        <p:xfrm>
          <a:off x="245865" y="7381911"/>
          <a:ext cx="360000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1347651227"/>
                    </a:ext>
                  </a:extLst>
                </a:gridCol>
              </a:tblGrid>
              <a:tr h="7200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600" dirty="0">
                          <a:latin typeface="Wingdings 3" panose="05040102010807070707" pitchFamily="18" charset="2"/>
                        </a:rPr>
                        <a:t>³</a:t>
                      </a:r>
                      <a:endParaRPr lang="fr-FR" sz="6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vert="vert27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600" dirty="0">
                          <a:latin typeface="Wingdings 3" panose="05040102010807070707" pitchFamily="18" charset="2"/>
                        </a:rPr>
                        <a:t>³</a:t>
                      </a:r>
                      <a:endParaRPr sz="6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vert="vert27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600" dirty="0">
                          <a:latin typeface="Wingdings 3" panose="05040102010807070707" pitchFamily="18" charset="2"/>
                        </a:rPr>
                        <a:t>³</a:t>
                      </a:r>
                      <a:endParaRPr sz="6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vert="vert27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07657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lang="fr-FR" sz="6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lang="fr-FR" sz="6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60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lang="fr-FR" sz="6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">
            <a:extLst>
              <a:ext uri="{FF2B5EF4-FFF2-40B4-BE49-F238E27FC236}">
                <a16:creationId xmlns:a16="http://schemas.microsoft.com/office/drawing/2014/main" id="{50F934E2-AEA8-4C57-BDBA-F7C7A3B1B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777283"/>
              </p:ext>
            </p:extLst>
          </p:nvPr>
        </p:nvGraphicFramePr>
        <p:xfrm>
          <a:off x="275721" y="5560353"/>
          <a:ext cx="288000" cy="360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347651227"/>
                    </a:ext>
                  </a:extLst>
                </a:gridCol>
              </a:tblGrid>
              <a:tr h="7200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400" dirty="0">
                          <a:latin typeface="Wingdings 3" panose="05040102010807070707" pitchFamily="18" charset="2"/>
                        </a:rPr>
                        <a:t>³</a:t>
                      </a:r>
                      <a:endParaRPr lang="fr-FR" sz="4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vert="vert27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vert="vert27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vert="vert27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07657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lang="fr-FR" sz="4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lang="fr-FR" sz="4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lang="fr-FR" sz="4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" name="Table">
            <a:extLst>
              <a:ext uri="{FF2B5EF4-FFF2-40B4-BE49-F238E27FC236}">
                <a16:creationId xmlns:a16="http://schemas.microsoft.com/office/drawing/2014/main" id="{387493D0-1F65-4359-A68C-F510C029D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097766"/>
              </p:ext>
            </p:extLst>
          </p:nvPr>
        </p:nvGraphicFramePr>
        <p:xfrm>
          <a:off x="4775886" y="8186825"/>
          <a:ext cx="360000" cy="36576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1347651227"/>
                    </a:ext>
                  </a:extLst>
                </a:gridCol>
              </a:tblGrid>
              <a:tr h="72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lang="fr-FR" sz="6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fr-FR" sz="600" dirty="0">
                          <a:latin typeface="Wingdings 3" panose="05040102010807070707" pitchFamily="18" charset="2"/>
                        </a:rPr>
                        <a:t>³</a:t>
                      </a:r>
                      <a:endParaRPr sz="6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fr-FR" sz="600" dirty="0">
                          <a:latin typeface="Wingdings 3" panose="05040102010807070707" pitchFamily="18" charset="2"/>
                        </a:rPr>
                        <a:t>³</a:t>
                      </a: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r>
                        <a:rPr lang="fr-FR" sz="600" dirty="0">
                          <a:latin typeface="Wingdings 3" panose="05040102010807070707" pitchFamily="18" charset="2"/>
                        </a:rPr>
                        <a:t>³</a:t>
                      </a: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" name="Table">
            <a:extLst>
              <a:ext uri="{FF2B5EF4-FFF2-40B4-BE49-F238E27FC236}">
                <a16:creationId xmlns:a16="http://schemas.microsoft.com/office/drawing/2014/main" id="{0CE1D9D6-6A35-4A55-8DD5-DF33E5E43A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507309"/>
              </p:ext>
            </p:extLst>
          </p:nvPr>
        </p:nvGraphicFramePr>
        <p:xfrm>
          <a:off x="4796799" y="3243164"/>
          <a:ext cx="360000" cy="36576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1347651227"/>
                    </a:ext>
                  </a:extLst>
                </a:gridCol>
              </a:tblGrid>
              <a:tr h="72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lang="fr-FR" sz="6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fr-FR" sz="600" dirty="0">
                          <a:latin typeface="Wingdings 3" panose="05040102010807070707" pitchFamily="18" charset="2"/>
                        </a:rPr>
                        <a:t>³</a:t>
                      </a:r>
                      <a:endParaRPr sz="6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fr-FR" sz="600" dirty="0">
                          <a:latin typeface="Wingdings 3" panose="05040102010807070707" pitchFamily="18" charset="2"/>
                        </a:rPr>
                        <a:t>³</a:t>
                      </a: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lang="fr-FR" sz="6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r>
                        <a:rPr lang="fr-FR" sz="600" dirty="0">
                          <a:latin typeface="Wingdings 3" panose="05040102010807070707" pitchFamily="18" charset="2"/>
                        </a:rPr>
                        <a:t>³</a:t>
                      </a: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lang="fr-FR" sz="6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Four Column Layout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fr-FR" dirty="0"/>
              <a:t>Joseph Larmarange</a:t>
            </a:r>
            <a:r>
              <a:rPr dirty="0"/>
              <a:t> •  </a:t>
            </a:r>
            <a:r>
              <a:rPr lang="fr-FR" dirty="0">
                <a:hlinkClick r:id="rId4"/>
              </a:rPr>
              <a:t>joseph@larmarange.net</a:t>
            </a:r>
            <a:r>
              <a:rPr lang="fr-FR" dirty="0"/>
              <a:t> </a:t>
            </a:r>
            <a:r>
              <a:rPr dirty="0"/>
              <a:t> •  </a:t>
            </a:r>
            <a:r>
              <a:rPr lang="fr-FR" sz="900" b="0" dirty="0">
                <a:hlinkClick r:id="rId5"/>
              </a:rPr>
              <a:t>http://larmarange.github.io/labelled/</a:t>
            </a:r>
            <a:r>
              <a:rPr lang="fr-FR" sz="900" b="0" dirty="0"/>
              <a:t> </a:t>
            </a:r>
            <a:r>
              <a:rPr dirty="0"/>
              <a:t>•  Learn more at </a:t>
            </a:r>
            <a:r>
              <a:rPr b="1" dirty="0"/>
              <a:t>webpage or vignette</a:t>
            </a:r>
            <a:r>
              <a:rPr dirty="0"/>
              <a:t>   •  package version  </a:t>
            </a:r>
            <a:r>
              <a:rPr lang="fr-FR" dirty="0"/>
              <a:t>2.2</a:t>
            </a:r>
            <a:r>
              <a:rPr dirty="0"/>
              <a:t>.0 •  Updated: 201</a:t>
            </a:r>
            <a:r>
              <a:rPr lang="fr-FR" dirty="0"/>
              <a:t>9</a:t>
            </a:r>
            <a:r>
              <a:rPr dirty="0"/>
              <a:t>-0</a:t>
            </a:r>
            <a:r>
              <a:rPr lang="fr-FR" dirty="0"/>
              <a:t>5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dirty="0"/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88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dirty="0"/>
              <a:t>    </a:t>
            </a:r>
          </a:p>
        </p:txBody>
      </p:sp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sp>
        <p:nvSpPr>
          <p:cNvPr id="202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445040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314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5" name="Square"/>
          <p:cNvSpPr/>
          <p:nvPr/>
        </p:nvSpPr>
        <p:spPr>
          <a:xfrm>
            <a:off x="1198395" y="71936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6" name="Rectangle"/>
          <p:cNvSpPr/>
          <p:nvPr/>
        </p:nvSpPr>
        <p:spPr>
          <a:xfrm>
            <a:off x="1198395" y="68052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17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29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27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2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3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338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339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43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44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1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53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6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57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3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3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6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36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6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67" name="    "/>
          <p:cNvSpPr txBox="1"/>
          <p:nvPr/>
        </p:nvSpPr>
        <p:spPr>
          <a:xfrm>
            <a:off x="9760244" y="5834911"/>
            <a:ext cx="1600999" cy="1002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dirty="0"/>
              <a:t> </a:t>
            </a:r>
            <a:r>
              <a:rPr lang="fr-FR" sz="400" dirty="0"/>
              <a:t></a:t>
            </a:r>
            <a:r>
              <a:rPr lang="fr-FR" dirty="0"/>
              <a:t></a:t>
            </a:r>
          </a:p>
          <a:p>
            <a:r>
              <a:rPr dirty="0"/>
              <a:t>   </a:t>
            </a:r>
          </a:p>
        </p:txBody>
      </p:sp>
      <p:sp>
        <p:nvSpPr>
          <p:cNvPr id="36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grpSp>
        <p:nvGrpSpPr>
          <p:cNvPr id="374" name="Group"/>
          <p:cNvGrpSpPr/>
          <p:nvPr/>
        </p:nvGrpSpPr>
        <p:grpSpPr>
          <a:xfrm>
            <a:off x="9563191" y="7051781"/>
            <a:ext cx="735187" cy="3709005"/>
            <a:chOff x="299157" y="0"/>
            <a:chExt cx="735185" cy="3708995"/>
          </a:xfrm>
        </p:grpSpPr>
        <p:graphicFrame>
          <p:nvGraphicFramePr>
            <p:cNvPr id="369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70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1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2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3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7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7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7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7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85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387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388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389" name="Table"/>
          <p:cNvGraphicFramePr/>
          <p:nvPr/>
        </p:nvGraphicFramePr>
        <p:xfrm>
          <a:off x="10686528" y="7094435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0" name="Table"/>
          <p:cNvGraphicFramePr/>
          <p:nvPr>
            <p:extLst>
              <p:ext uri="{D42A27DB-BD31-4B8C-83A1-F6EECF244321}">
                <p14:modId xmlns:p14="http://schemas.microsoft.com/office/powerpoint/2010/main" val="3093117542"/>
              </p:ext>
            </p:extLst>
          </p:nvPr>
        </p:nvGraphicFramePr>
        <p:xfrm>
          <a:off x="13351735" y="6283161"/>
          <a:ext cx="381000" cy="8534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81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1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392" name="Table"/>
          <p:cNvGraphicFramePr/>
          <p:nvPr/>
        </p:nvGraphicFramePr>
        <p:xfrm>
          <a:off x="11272053" y="7438752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3" name="Table"/>
          <p:cNvGraphicFramePr/>
          <p:nvPr/>
        </p:nvGraphicFramePr>
        <p:xfrm>
          <a:off x="11272721" y="7711463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4" name="Table"/>
          <p:cNvGraphicFramePr/>
          <p:nvPr>
            <p:extLst>
              <p:ext uri="{D42A27DB-BD31-4B8C-83A1-F6EECF244321}">
                <p14:modId xmlns:p14="http://schemas.microsoft.com/office/powerpoint/2010/main" val="3203461380"/>
              </p:ext>
            </p:extLst>
          </p:nvPr>
        </p:nvGraphicFramePr>
        <p:xfrm>
          <a:off x="11840238" y="7324453"/>
          <a:ext cx="270000" cy="360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+mn-lt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+mn-lt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+mn-lt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5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396" name="Table"/>
          <p:cNvGraphicFramePr/>
          <p:nvPr>
            <p:extLst>
              <p:ext uri="{D42A27DB-BD31-4B8C-83A1-F6EECF244321}">
                <p14:modId xmlns:p14="http://schemas.microsoft.com/office/powerpoint/2010/main" val="4175643896"/>
              </p:ext>
            </p:extLst>
          </p:nvPr>
        </p:nvGraphicFramePr>
        <p:xfrm>
          <a:off x="12449733" y="7087781"/>
          <a:ext cx="381000" cy="955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 dirty="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7" name="Table"/>
          <p:cNvGraphicFramePr/>
          <p:nvPr/>
        </p:nvGraphicFramePr>
        <p:xfrm>
          <a:off x="13007537" y="7086976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8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400" name="ggplot2-cheatsheet.png" descr="ggplot2-cheatsheet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03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2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404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405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6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8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9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10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20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413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414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5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417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8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3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42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3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43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2558</Words>
  <Application>Microsoft Office PowerPoint</Application>
  <PresentationFormat>Personnalisé</PresentationFormat>
  <Paragraphs>224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8" baseType="lpstr">
      <vt:lpstr>Arial</vt:lpstr>
      <vt:lpstr>Avenir Roman</vt:lpstr>
      <vt:lpstr>ChunkFive-Roman</vt:lpstr>
      <vt:lpstr>FontAwesome</vt:lpstr>
      <vt:lpstr>Gill Sans</vt:lpstr>
      <vt:lpstr>Helvetica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Wingdings</vt:lpstr>
      <vt:lpstr>Wingdings 3</vt:lpstr>
      <vt:lpstr>White</vt:lpstr>
      <vt:lpstr>Labelled data with labelled : : CHEAT SHEET </vt:lpstr>
      <vt:lpstr>Four Column Layout : : CHEAT SHEET </vt:lpstr>
      <vt:lpstr>Three Column Layout: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Labelled vectors with labelled : : CHEAT SHEET </dc:title>
  <cp:lastModifiedBy>Joseph Larmarange</cp:lastModifiedBy>
  <cp:revision>41</cp:revision>
  <cp:lastPrinted>2019-05-23T16:59:36Z</cp:lastPrinted>
  <dcterms:modified xsi:type="dcterms:W3CDTF">2020-06-10T14:36:41Z</dcterms:modified>
</cp:coreProperties>
</file>