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9" r:id="rId3"/>
  </p:sldIdLst>
  <p:sldSz cx="13970000" cy="10795000"/>
  <p:notesSz cx="6797675" cy="9926638"/>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B0DC"/>
    <a:srgbClr val="144F8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Source Sans Pro"/>
          <a:ea typeface="Source Sans Pro"/>
          <a:cs typeface="Source Sans Pro"/>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Source Sans Pro"/>
          <a:ea typeface="Source Sans Pro"/>
          <a:cs typeface="Source Sans Pro"/>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Source Sans Pro"/>
          <a:ea typeface="Source Sans Pro"/>
          <a:cs typeface="Source Sans Pro"/>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Source Sans Pro"/>
          <a:ea typeface="Source Sans Pro"/>
          <a:cs typeface="Source Sans Pro"/>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824"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990600" y="744538"/>
            <a:ext cx="4816475" cy="3722687"/>
          </a:xfrm>
          <a:prstGeom prst="rect">
            <a:avLst/>
          </a:prstGeom>
        </p:spPr>
        <p:txBody>
          <a:bodyPr/>
          <a:lstStyle/>
          <a:p>
            <a:endParaRPr/>
          </a:p>
        </p:txBody>
      </p:sp>
      <p:sp>
        <p:nvSpPr>
          <p:cNvPr id="126" name="Shape 126"/>
          <p:cNvSpPr>
            <a:spLocks noGrp="1"/>
          </p:cNvSpPr>
          <p:nvPr>
            <p:ph type="body" sz="quarter" idx="1"/>
          </p:nvPr>
        </p:nvSpPr>
        <p:spPr>
          <a:xfrm>
            <a:off x="906357" y="4715153"/>
            <a:ext cx="4984962" cy="4466987"/>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Avenir Roman"/>
        <a:ea typeface="Avenir Roman"/>
        <a:cs typeface="Avenir Roman"/>
        <a:sym typeface="Avenir Roman"/>
      </a:defRPr>
    </a:lvl1pPr>
    <a:lvl2pPr indent="228600" defTabSz="457200" latinLnBrk="0">
      <a:lnSpc>
        <a:spcPct val="125000"/>
      </a:lnSpc>
      <a:defRPr sz="2600">
        <a:latin typeface="Avenir Roman"/>
        <a:ea typeface="Avenir Roman"/>
        <a:cs typeface="Avenir Roman"/>
        <a:sym typeface="Avenir Roman"/>
      </a:defRPr>
    </a:lvl2pPr>
    <a:lvl3pPr indent="457200" defTabSz="457200" latinLnBrk="0">
      <a:lnSpc>
        <a:spcPct val="125000"/>
      </a:lnSpc>
      <a:defRPr sz="2600">
        <a:latin typeface="Avenir Roman"/>
        <a:ea typeface="Avenir Roman"/>
        <a:cs typeface="Avenir Roman"/>
        <a:sym typeface="Avenir Roman"/>
      </a:defRPr>
    </a:lvl3pPr>
    <a:lvl4pPr indent="685800" defTabSz="457200" latinLnBrk="0">
      <a:lnSpc>
        <a:spcPct val="125000"/>
      </a:lnSpc>
      <a:defRPr sz="2600">
        <a:latin typeface="Avenir Roman"/>
        <a:ea typeface="Avenir Roman"/>
        <a:cs typeface="Avenir Roman"/>
        <a:sym typeface="Avenir Roman"/>
      </a:defRPr>
    </a:lvl4pPr>
    <a:lvl5pPr indent="914400" defTabSz="457200" latinLnBrk="0">
      <a:lnSpc>
        <a:spcPct val="125000"/>
      </a:lnSpc>
      <a:defRPr sz="2600">
        <a:latin typeface="Avenir Roman"/>
        <a:ea typeface="Avenir Roman"/>
        <a:cs typeface="Avenir Roman"/>
        <a:sym typeface="Avenir Roman"/>
      </a:defRPr>
    </a:lvl5pPr>
    <a:lvl6pPr indent="1143000" defTabSz="457200" latinLnBrk="0">
      <a:lnSpc>
        <a:spcPct val="125000"/>
      </a:lnSpc>
      <a:defRPr sz="2600">
        <a:latin typeface="Avenir Roman"/>
        <a:ea typeface="Avenir Roman"/>
        <a:cs typeface="Avenir Roman"/>
        <a:sym typeface="Avenir Roman"/>
      </a:defRPr>
    </a:lvl6pPr>
    <a:lvl7pPr indent="1371600" defTabSz="457200" latinLnBrk="0">
      <a:lnSpc>
        <a:spcPct val="125000"/>
      </a:lnSpc>
      <a:defRPr sz="2600">
        <a:latin typeface="Avenir Roman"/>
        <a:ea typeface="Avenir Roman"/>
        <a:cs typeface="Avenir Roman"/>
        <a:sym typeface="Avenir Roman"/>
      </a:defRPr>
    </a:lvl7pPr>
    <a:lvl8pPr indent="1600200" defTabSz="457200" latinLnBrk="0">
      <a:lnSpc>
        <a:spcPct val="125000"/>
      </a:lnSpc>
      <a:defRPr sz="2600">
        <a:latin typeface="Avenir Roman"/>
        <a:ea typeface="Avenir Roman"/>
        <a:cs typeface="Avenir Roman"/>
        <a:sym typeface="Avenir Roman"/>
      </a:defRPr>
    </a:lvl8pPr>
    <a:lvl9pPr indent="1828800" defTabSz="457200" latinLnBrk="0">
      <a:lnSpc>
        <a:spcPct val="125000"/>
      </a:lnSpc>
      <a:defRPr sz="26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90600" y="744538"/>
            <a:ext cx="4816475" cy="3722687"/>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270577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90600" y="744538"/>
            <a:ext cx="4816475" cy="3722687"/>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927766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64257" y="1918642"/>
            <a:ext cx="11241486" cy="3547071"/>
          </a:xfrm>
          <a:prstGeom prst="rect">
            <a:avLst/>
          </a:prstGeom>
        </p:spPr>
        <p:txBody>
          <a:bodyPr anchor="b"/>
          <a:lstStyle/>
          <a:p>
            <a:r>
              <a:t>Title Text</a:t>
            </a:r>
          </a:p>
        </p:txBody>
      </p:sp>
      <p:sp>
        <p:nvSpPr>
          <p:cNvPr id="12" name="Body Level One…"/>
          <p:cNvSpPr txBox="1">
            <a:spLocks noGrp="1"/>
          </p:cNvSpPr>
          <p:nvPr>
            <p:ph type="body" sz="quarter" idx="1"/>
          </p:nvPr>
        </p:nvSpPr>
        <p:spPr>
          <a:xfrm>
            <a:off x="1364257" y="5561210"/>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158750"/>
            <a:ext cx="13964218" cy="104775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17" name="Title Text"/>
          <p:cNvSpPr txBox="1">
            <a:spLocks noGrp="1"/>
          </p:cNvSpPr>
          <p:nvPr>
            <p:ph type="title"/>
          </p:nvPr>
        </p:nvSpPr>
        <p:spPr>
          <a:prstGeom prst="rect">
            <a:avLst/>
          </a:prstGeom>
        </p:spPr>
        <p:txBody>
          <a:bodyPr/>
          <a:lstStyle/>
          <a:p>
            <a:r>
              <a:t>Title Text</a:t>
            </a:r>
          </a:p>
        </p:txBody>
      </p:sp>
      <p:sp>
        <p:nvSpPr>
          <p:cNvPr id="118" name="Body Level One…"/>
          <p:cNvSpPr txBox="1">
            <a:spLocks noGrp="1"/>
          </p:cNvSpPr>
          <p:nvPr>
            <p:ph type="body" idx="1"/>
          </p:nvPr>
        </p:nvSpPr>
        <p:spPr>
          <a:prstGeom prst="rect">
            <a:avLst/>
          </a:prstGeom>
        </p:spPr>
        <p:txBody>
          <a:bodyPr/>
          <a:lstStyle>
            <a:lvl1pPr marL="123472" indent="-123472">
              <a:defRPr sz="1000"/>
            </a:lvl1pPr>
            <a:lvl2pPr marL="567972" indent="-123472">
              <a:defRPr sz="1000"/>
            </a:lvl2pPr>
            <a:lvl3pPr marL="1012472" indent="-123472">
              <a:defRPr sz="1000"/>
            </a:lvl3pPr>
            <a:lvl4pPr marL="1456972" indent="-123472">
              <a:defRPr sz="1000"/>
            </a:lvl4pPr>
            <a:lvl5pPr marL="1901472" indent="-123472">
              <a:defRPr sz="1000"/>
            </a:lvl5p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725786" y="840878"/>
            <a:ext cx="10504786" cy="6357443"/>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364257" y="7375673"/>
            <a:ext cx="11241486" cy="1527970"/>
          </a:xfrm>
          <a:prstGeom prst="rect">
            <a:avLst/>
          </a:prstGeom>
        </p:spPr>
        <p:txBody>
          <a:bodyPr anchor="b"/>
          <a:lstStyle/>
          <a:p>
            <a:r>
              <a:t>Title Text</a:t>
            </a:r>
          </a:p>
        </p:txBody>
      </p:sp>
      <p:sp>
        <p:nvSpPr>
          <p:cNvPr id="22" name="Body Level One…"/>
          <p:cNvSpPr txBox="1">
            <a:spLocks noGrp="1"/>
          </p:cNvSpPr>
          <p:nvPr>
            <p:ph type="body" sz="quarter" idx="1"/>
          </p:nvPr>
        </p:nvSpPr>
        <p:spPr>
          <a:xfrm>
            <a:off x="1364257" y="8958212"/>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790156" y="10090546"/>
            <a:ext cx="376045" cy="388542"/>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64257" y="3623964"/>
            <a:ext cx="11241486" cy="3547072"/>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7216923" y="840878"/>
            <a:ext cx="5729884" cy="8840392"/>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023193" y="840878"/>
            <a:ext cx="5729884" cy="4283771"/>
          </a:xfrm>
          <a:prstGeom prst="rect">
            <a:avLst/>
          </a:prstGeom>
        </p:spPr>
        <p:txBody>
          <a:bodyPr anchor="b"/>
          <a:lstStyle>
            <a:lvl1pPr>
              <a:defRPr sz="3300">
                <a:latin typeface="Source Sans Pro Semibold"/>
                <a:ea typeface="Source Sans Pro Semibold"/>
                <a:cs typeface="Source Sans Pro Semibold"/>
                <a:sym typeface="Source Sans Pro Semibold"/>
              </a:defRPr>
            </a:lvl1pPr>
          </a:lstStyle>
          <a:p>
            <a:r>
              <a:t>Title Text</a:t>
            </a:r>
          </a:p>
        </p:txBody>
      </p:sp>
      <p:sp>
        <p:nvSpPr>
          <p:cNvPr id="40" name="Body Level One…"/>
          <p:cNvSpPr txBox="1">
            <a:spLocks noGrp="1"/>
          </p:cNvSpPr>
          <p:nvPr>
            <p:ph type="body" sz="quarter" idx="1"/>
          </p:nvPr>
        </p:nvSpPr>
        <p:spPr>
          <a:xfrm>
            <a:off x="1023193" y="5274716"/>
            <a:ext cx="5729884" cy="4406554"/>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7216923" y="2955478"/>
            <a:ext cx="5729884" cy="6753077"/>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023193" y="2955478"/>
            <a:ext cx="5729884" cy="6753077"/>
          </a:xfrm>
          <a:prstGeom prst="rect">
            <a:avLst/>
          </a:prstGeom>
        </p:spPr>
        <p:txBody>
          <a:bodyPr/>
          <a:lstStyle>
            <a:lvl1pPr marL="146957" indent="-146957">
              <a:defRPr b="1"/>
            </a:lvl1pPr>
            <a:lvl2pPr marL="489857" indent="-146957">
              <a:defRPr b="1"/>
            </a:lvl2pPr>
            <a:lvl3pPr marL="832757" indent="-146957">
              <a:defRPr b="1"/>
            </a:lvl3pPr>
            <a:lvl4pPr marL="1175657" indent="-146957">
              <a:defRPr b="1"/>
            </a:lvl4pPr>
            <a:lvl5pPr marL="1518557" indent="-146957">
              <a:defRPr b="1"/>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023193" y="1523007"/>
            <a:ext cx="11923614" cy="77489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half" idx="13"/>
          </p:nvPr>
        </p:nvSpPr>
        <p:spPr>
          <a:xfrm>
            <a:off x="1023193" y="1113730"/>
            <a:ext cx="5729884" cy="856754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7216923" y="5629423"/>
            <a:ext cx="5729884" cy="4051847"/>
          </a:xfrm>
          <a:prstGeom prst="rect">
            <a:avLst/>
          </a:prstGeom>
        </p:spPr>
        <p:txBody>
          <a:bodyPr lIns="91439" tIns="45719" rIns="91439" bIns="45719" anchor="t">
            <a:noAutofit/>
          </a:bodyPr>
          <a:lstStyle/>
          <a:p>
            <a:endParaRPr/>
          </a:p>
        </p:txBody>
      </p:sp>
      <p:sp>
        <p:nvSpPr>
          <p:cNvPr id="85" name="Image"/>
          <p:cNvSpPr>
            <a:spLocks noGrp="1"/>
          </p:cNvSpPr>
          <p:nvPr>
            <p:ph type="pic" sz="quarter" idx="15"/>
          </p:nvPr>
        </p:nvSpPr>
        <p:spPr>
          <a:xfrm>
            <a:off x="7223603" y="1113730"/>
            <a:ext cx="5729884" cy="4051847"/>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364257" y="6993681"/>
            <a:ext cx="11241486" cy="508001"/>
          </a:xfrm>
          <a:prstGeom prst="rect">
            <a:avLst/>
          </a:prstGeom>
        </p:spPr>
        <p:txBody>
          <a:bodyPr anchor="t">
            <a:spAutoFit/>
          </a:bodyPr>
          <a:lstStyle>
            <a:lvl1pPr marL="0" indent="0" algn="r">
              <a:lnSpc>
                <a:spcPct val="90000"/>
              </a:lnSpc>
              <a:buSzTx/>
              <a:buNone/>
              <a:defRPr sz="900"/>
            </a:lvl1pPr>
          </a:lstStyle>
          <a:p>
            <a:r>
              <a:t>–Johnny Appleseed</a:t>
            </a:r>
          </a:p>
        </p:txBody>
      </p:sp>
      <p:sp>
        <p:nvSpPr>
          <p:cNvPr id="94" name="“Type a quote here.”"/>
          <p:cNvSpPr>
            <a:spLocks noGrp="1"/>
          </p:cNvSpPr>
          <p:nvPr>
            <p:ph type="body" sz="quarter" idx="14"/>
          </p:nvPr>
        </p:nvSpPr>
        <p:spPr>
          <a:xfrm>
            <a:off x="1364257" y="4742656"/>
            <a:ext cx="11241486" cy="736700"/>
          </a:xfrm>
          <a:prstGeom prst="rect">
            <a:avLst/>
          </a:prstGeom>
        </p:spPr>
        <p:txBody>
          <a:bodyPr>
            <a:spAutoFit/>
          </a:bodyPr>
          <a:lstStyle>
            <a:lvl1pPr marL="0" indent="0">
              <a:buSzTx/>
              <a:buNone/>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23193" y="636240"/>
            <a:ext cx="11923614" cy="23192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normAutofit/>
          </a:bodyPr>
          <a:lstStyle/>
          <a:p>
            <a:r>
              <a:t>Title Text</a:t>
            </a:r>
          </a:p>
        </p:txBody>
      </p:sp>
      <p:sp>
        <p:nvSpPr>
          <p:cNvPr id="3" name="Body Level One…"/>
          <p:cNvSpPr txBox="1">
            <a:spLocks noGrp="1"/>
          </p:cNvSpPr>
          <p:nvPr>
            <p:ph type="body" idx="1"/>
          </p:nvPr>
        </p:nvSpPr>
        <p:spPr>
          <a:xfrm>
            <a:off x="1023193" y="2955478"/>
            <a:ext cx="11923614" cy="6753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790156" y="10097368"/>
            <a:ext cx="376045" cy="388541"/>
          </a:xfrm>
          <a:prstGeom prst="rect">
            <a:avLst/>
          </a:prstGeom>
          <a:ln w="12700">
            <a:miter lim="400000"/>
          </a:ln>
        </p:spPr>
        <p:txBody>
          <a:bodyPr wrap="none" lIns="54570" tIns="54570" rIns="54570" bIns="54570">
            <a:spAutoFit/>
          </a:bodyPr>
          <a:lstStyle>
            <a:lvl1pPr algn="ctr">
              <a:spcBef>
                <a:spcPts val="0"/>
              </a:spcBef>
              <a:defRPr sz="1800" b="0">
                <a:solidFill>
                  <a:srgbClr val="000000"/>
                </a:solidFill>
                <a:latin typeface="Helvetica Light"/>
                <a:ea typeface="Helvetica Light"/>
                <a:cs typeface="Helvetica Light"/>
                <a:sym typeface="Helvetica Light"/>
              </a:defRPr>
            </a:lvl1pPr>
          </a:lstStyle>
          <a:p>
            <a:fld id="{86CB4B4D-7CA3-9044-876B-883B54F8677D}" type="slidenum">
              <a:t>‹N°›</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1" r:id="rId12"/>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1pPr>
      <a:lvl2pPr marL="0" marR="0" indent="228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2pPr>
      <a:lvl3pPr marL="0" marR="0" indent="457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3pPr>
      <a:lvl4pPr marL="0" marR="0" indent="685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4pPr>
      <a:lvl5pPr marL="0" marR="0" indent="9144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5pPr>
      <a:lvl6pPr marL="0" marR="0" indent="11430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6pPr>
      <a:lvl7pPr marL="0" marR="0" indent="1371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7pPr>
      <a:lvl8pPr marL="0" marR="0" indent="1600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8pPr>
      <a:lvl9pPr marL="0" marR="0" indent="1828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2pPr>
      <a:lvl3pPr marL="1037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3pPr>
      <a:lvl4pPr marL="1481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4pPr>
      <a:lvl5pPr marL="1926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5pPr>
      <a:lvl6pPr marL="2370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6pPr>
      <a:lvl7pPr marL="2815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7pPr>
      <a:lvl8pPr marL="3259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a:extLst>
              <a:ext uri="{FF2B5EF4-FFF2-40B4-BE49-F238E27FC236}">
                <a16:creationId xmlns:a16="http://schemas.microsoft.com/office/drawing/2014/main" id="{D9AFB4AE-4411-4394-A2D5-8CD190B252D5}"/>
              </a:ext>
            </a:extLst>
          </p:cNvPr>
          <p:cNvGrpSpPr/>
          <p:nvPr/>
        </p:nvGrpSpPr>
        <p:grpSpPr>
          <a:xfrm>
            <a:off x="8369105" y="-1013161"/>
            <a:ext cx="6159575" cy="3553962"/>
            <a:chOff x="0" y="51032"/>
            <a:chExt cx="6159573" cy="3553961"/>
          </a:xfrm>
        </p:grpSpPr>
        <p:grpSp>
          <p:nvGrpSpPr>
            <p:cNvPr id="48" name="Group">
              <a:extLst>
                <a:ext uri="{FF2B5EF4-FFF2-40B4-BE49-F238E27FC236}">
                  <a16:creationId xmlns:a16="http://schemas.microsoft.com/office/drawing/2014/main" id="{A4EE3BCC-61B4-41C2-AABE-49E2A33D9F47}"/>
                </a:ext>
              </a:extLst>
            </p:cNvPr>
            <p:cNvGrpSpPr/>
            <p:nvPr/>
          </p:nvGrpSpPr>
          <p:grpSpPr>
            <a:xfrm>
              <a:off x="24975" y="51032"/>
              <a:ext cx="6134599" cy="2980091"/>
              <a:chOff x="0" y="51032"/>
              <a:chExt cx="6134598" cy="2980090"/>
            </a:xfrm>
          </p:grpSpPr>
          <p:sp>
            <p:nvSpPr>
              <p:cNvPr id="51" name="Triangle">
                <a:extLst>
                  <a:ext uri="{FF2B5EF4-FFF2-40B4-BE49-F238E27FC236}">
                    <a16:creationId xmlns:a16="http://schemas.microsoft.com/office/drawing/2014/main" id="{892A0D42-3AEA-4CC3-8360-F7D1F23E0451}"/>
                  </a:ext>
                </a:extLst>
              </p:cNvPr>
              <p:cNvSpPr/>
              <p:nvPr/>
            </p:nvSpPr>
            <p:spPr>
              <a:xfrm rot="1800000">
                <a:off x="1177377" y="304285"/>
                <a:ext cx="1319509" cy="1143860"/>
              </a:xfrm>
              <a:prstGeom prst="triangle">
                <a:avLst/>
              </a:prstGeom>
              <a:solidFill>
                <a:srgbClr val="DEDFE0"/>
              </a:solidFill>
              <a:ln w="3175"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2" name="Circle">
                <a:extLst>
                  <a:ext uri="{FF2B5EF4-FFF2-40B4-BE49-F238E27FC236}">
                    <a16:creationId xmlns:a16="http://schemas.microsoft.com/office/drawing/2014/main" id="{EC10128D-089A-4997-A9AA-EE186ACC87C4}"/>
                  </a:ext>
                </a:extLst>
              </p:cNvPr>
              <p:cNvSpPr/>
              <p:nvPr/>
            </p:nvSpPr>
            <p:spPr>
              <a:xfrm flipH="1">
                <a:off x="1550782" y="838357"/>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3" name="Circle">
                <a:extLst>
                  <a:ext uri="{FF2B5EF4-FFF2-40B4-BE49-F238E27FC236}">
                    <a16:creationId xmlns:a16="http://schemas.microsoft.com/office/drawing/2014/main" id="{752FF101-5E43-4000-9D2D-84903A55F28A}"/>
                  </a:ext>
                </a:extLst>
              </p:cNvPr>
              <p:cNvSpPr/>
              <p:nvPr/>
            </p:nvSpPr>
            <p:spPr>
              <a:xfrm flipH="1">
                <a:off x="0" y="819778"/>
                <a:ext cx="422089"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4" name="Triangle">
                <a:extLst>
                  <a:ext uri="{FF2B5EF4-FFF2-40B4-BE49-F238E27FC236}">
                    <a16:creationId xmlns:a16="http://schemas.microsoft.com/office/drawing/2014/main" id="{21BBEA81-7A68-4DFF-8BCF-EB00B36E3261}"/>
                  </a:ext>
                </a:extLst>
              </p:cNvPr>
              <p:cNvSpPr/>
              <p:nvPr/>
            </p:nvSpPr>
            <p:spPr>
              <a:xfrm rot="19800000">
                <a:off x="2896973" y="973389"/>
                <a:ext cx="1319509" cy="1143860"/>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5" name="Triangle">
                <a:extLst>
                  <a:ext uri="{FF2B5EF4-FFF2-40B4-BE49-F238E27FC236}">
                    <a16:creationId xmlns:a16="http://schemas.microsoft.com/office/drawing/2014/main" id="{326C4588-3A9C-44B1-AB9A-8369C15ACADB}"/>
                  </a:ext>
                </a:extLst>
              </p:cNvPr>
              <p:cNvSpPr/>
              <p:nvPr/>
            </p:nvSpPr>
            <p:spPr>
              <a:xfrm rot="1800000">
                <a:off x="3470359" y="1634009"/>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6" name="Circle">
                <a:extLst>
                  <a:ext uri="{FF2B5EF4-FFF2-40B4-BE49-F238E27FC236}">
                    <a16:creationId xmlns:a16="http://schemas.microsoft.com/office/drawing/2014/main" id="{5565A25A-DA8A-498E-9488-79F9D13DEDBA}"/>
                  </a:ext>
                </a:extLst>
              </p:cNvPr>
              <p:cNvSpPr/>
              <p:nvPr/>
            </p:nvSpPr>
            <p:spPr>
              <a:xfrm flipH="1">
                <a:off x="3461021" y="1507461"/>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7" name="Circle">
                <a:extLst>
                  <a:ext uri="{FF2B5EF4-FFF2-40B4-BE49-F238E27FC236}">
                    <a16:creationId xmlns:a16="http://schemas.microsoft.com/office/drawing/2014/main" id="{81AA65C6-DEB9-467E-8FD4-77CB2624D3E4}"/>
                  </a:ext>
                </a:extLst>
              </p:cNvPr>
              <p:cNvSpPr/>
              <p:nvPr/>
            </p:nvSpPr>
            <p:spPr>
              <a:xfrm flipH="1">
                <a:off x="3843763" y="2168082"/>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8" name="Triangle">
                <a:extLst>
                  <a:ext uri="{FF2B5EF4-FFF2-40B4-BE49-F238E27FC236}">
                    <a16:creationId xmlns:a16="http://schemas.microsoft.com/office/drawing/2014/main" id="{4C1C6395-2204-4485-B467-C6EB8EFC4B77}"/>
                  </a:ext>
                </a:extLst>
              </p:cNvPr>
              <p:cNvSpPr/>
              <p:nvPr/>
            </p:nvSpPr>
            <p:spPr>
              <a:xfrm rot="1800000">
                <a:off x="3470359" y="312963"/>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9" name="Circle">
                <a:extLst>
                  <a:ext uri="{FF2B5EF4-FFF2-40B4-BE49-F238E27FC236}">
                    <a16:creationId xmlns:a16="http://schemas.microsoft.com/office/drawing/2014/main" id="{86CD7798-6998-481F-B798-C6085F812656}"/>
                  </a:ext>
                </a:extLst>
              </p:cNvPr>
              <p:cNvSpPr/>
              <p:nvPr/>
            </p:nvSpPr>
            <p:spPr>
              <a:xfrm flipH="1">
                <a:off x="3843763" y="847036"/>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0" name="Triangle">
                <a:extLst>
                  <a:ext uri="{FF2B5EF4-FFF2-40B4-BE49-F238E27FC236}">
                    <a16:creationId xmlns:a16="http://schemas.microsoft.com/office/drawing/2014/main" id="{9A7AF4BA-F7EE-47BF-AF53-8E60553C0F90}"/>
                  </a:ext>
                </a:extLst>
              </p:cNvPr>
              <p:cNvSpPr/>
              <p:nvPr/>
            </p:nvSpPr>
            <p:spPr>
              <a:xfrm rot="19800000">
                <a:off x="4044130" y="318647"/>
                <a:ext cx="1319509" cy="1143861"/>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1" name="Circle">
                <a:extLst>
                  <a:ext uri="{FF2B5EF4-FFF2-40B4-BE49-F238E27FC236}">
                    <a16:creationId xmlns:a16="http://schemas.microsoft.com/office/drawing/2014/main" id="{324B0812-A810-455E-96F1-3692778130D2}"/>
                  </a:ext>
                </a:extLst>
              </p:cNvPr>
              <p:cNvSpPr/>
              <p:nvPr/>
            </p:nvSpPr>
            <p:spPr>
              <a:xfrm flipH="1">
                <a:off x="4608178" y="852720"/>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2" name="Triangle">
                <a:extLst>
                  <a:ext uri="{FF2B5EF4-FFF2-40B4-BE49-F238E27FC236}">
                    <a16:creationId xmlns:a16="http://schemas.microsoft.com/office/drawing/2014/main" id="{5774AB1F-C474-4B48-B10D-EFF9469BA0E7}"/>
                  </a:ext>
                </a:extLst>
              </p:cNvPr>
              <p:cNvSpPr/>
              <p:nvPr/>
            </p:nvSpPr>
            <p:spPr>
              <a:xfrm rot="1800000">
                <a:off x="4617515" y="979268"/>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3" name="Circle">
                <a:extLst>
                  <a:ext uri="{FF2B5EF4-FFF2-40B4-BE49-F238E27FC236}">
                    <a16:creationId xmlns:a16="http://schemas.microsoft.com/office/drawing/2014/main" id="{DDB256B9-8953-4682-9676-65309474A55D}"/>
                  </a:ext>
                </a:extLst>
              </p:cNvPr>
              <p:cNvSpPr/>
              <p:nvPr/>
            </p:nvSpPr>
            <p:spPr>
              <a:xfrm flipH="1">
                <a:off x="4990920" y="1513341"/>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4" name="Triangle">
                <a:extLst>
                  <a:ext uri="{FF2B5EF4-FFF2-40B4-BE49-F238E27FC236}">
                    <a16:creationId xmlns:a16="http://schemas.microsoft.com/office/drawing/2014/main" id="{B5EE6D88-3404-4E8B-9048-DAE6CB23964E}"/>
                  </a:ext>
                </a:extLst>
              </p:cNvPr>
              <p:cNvSpPr/>
              <p:nvPr/>
            </p:nvSpPr>
            <p:spPr>
              <a:xfrm rot="19800000">
                <a:off x="1751148" y="309969"/>
                <a:ext cx="1319510" cy="1143860"/>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5" name="Circle">
                <a:extLst>
                  <a:ext uri="{FF2B5EF4-FFF2-40B4-BE49-F238E27FC236}">
                    <a16:creationId xmlns:a16="http://schemas.microsoft.com/office/drawing/2014/main" id="{ACED8F35-5839-4BC7-8B07-E5657EA780CB}"/>
                  </a:ext>
                </a:extLst>
              </p:cNvPr>
              <p:cNvSpPr/>
              <p:nvPr/>
            </p:nvSpPr>
            <p:spPr>
              <a:xfrm flipH="1">
                <a:off x="2315196" y="844041"/>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sp>
          <p:nvSpPr>
            <p:cNvPr id="49" name="Rectangle">
              <a:extLst>
                <a:ext uri="{FF2B5EF4-FFF2-40B4-BE49-F238E27FC236}">
                  <a16:creationId xmlns:a16="http://schemas.microsoft.com/office/drawing/2014/main" id="{DC477123-A2DB-49D9-942D-649F748EEAC9}"/>
                </a:ext>
              </a:extLst>
            </p:cNvPr>
            <p:cNvSpPr/>
            <p:nvPr/>
          </p:nvSpPr>
          <p:spPr>
            <a:xfrm>
              <a:off x="1682" y="1038072"/>
              <a:ext cx="5593304" cy="2566922"/>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shape">
                <a:fillToRect l="49659" t="-26178" r="50340" b="126178"/>
              </a:path>
            </a:gra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pic>
          <p:nvPicPr>
            <p:cNvPr id="50" name="Image" descr="Image">
              <a:extLst>
                <a:ext uri="{FF2B5EF4-FFF2-40B4-BE49-F238E27FC236}">
                  <a16:creationId xmlns:a16="http://schemas.microsoft.com/office/drawing/2014/main" id="{2C41E6BB-366A-4694-8147-E7DB418E8FD0}"/>
                </a:ext>
              </a:extLst>
            </p:cNvPr>
            <p:cNvPicPr>
              <a:picLocks noChangeAspect="1"/>
            </p:cNvPicPr>
            <p:nvPr/>
          </p:nvPicPr>
          <p:blipFill>
            <a:blip r:embed="rId3"/>
            <a:stretch>
              <a:fillRect/>
            </a:stretch>
          </p:blipFill>
          <p:spPr>
            <a:xfrm>
              <a:off x="0" y="379670"/>
              <a:ext cx="5603816" cy="2992964"/>
            </a:xfrm>
            <a:prstGeom prst="rect">
              <a:avLst/>
            </a:prstGeom>
            <a:ln w="12700" cap="flat">
              <a:noFill/>
              <a:miter lim="400000"/>
            </a:ln>
            <a:effectLst/>
          </p:spPr>
        </p:pic>
      </p:grpSp>
      <p:sp>
        <p:nvSpPr>
          <p:cNvPr id="147" name="Line"/>
          <p:cNvSpPr/>
          <p:nvPr/>
        </p:nvSpPr>
        <p:spPr>
          <a:xfrm>
            <a:off x="241300" y="10337513"/>
            <a:ext cx="13434202"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51" name="Four Column Layout : : CHEAT SHEET"/>
          <p:cNvSpPr txBox="1">
            <a:spLocks noGrp="1"/>
          </p:cNvSpPr>
          <p:nvPr>
            <p:ph type="title"/>
          </p:nvPr>
        </p:nvSpPr>
        <p:spPr>
          <a:xfrm>
            <a:off x="275721" y="361177"/>
            <a:ext cx="10898129" cy="803346"/>
          </a:xfrm>
          <a:prstGeom prst="rect">
            <a:avLst/>
          </a:prstGeom>
        </p:spPr>
        <p:txBody>
          <a:bodyPr lIns="0" tIns="0" rIns="0" bIns="0" anchor="t"/>
          <a:lstStyle/>
          <a:p>
            <a:r>
              <a:rPr lang="en-GB" dirty="0"/>
              <a:t>Labelled data with labelled</a:t>
            </a:r>
            <a:r>
              <a:rPr dirty="0"/>
              <a:t> : : </a:t>
            </a:r>
            <a:r>
              <a:rPr sz="3300" dirty="0">
                <a:latin typeface="Source Sans Pro Semibold"/>
                <a:ea typeface="Source Sans Pro Semibold"/>
                <a:cs typeface="Source Sans Pro Semibold"/>
                <a:sym typeface="Source Sans Pro Semibold"/>
              </a:rPr>
              <a:t>CHEAT SHEET</a:t>
            </a:r>
            <a:r>
              <a:rPr dirty="0"/>
              <a:t> </a:t>
            </a:r>
          </a:p>
        </p:txBody>
      </p:sp>
      <p:sp>
        <p:nvSpPr>
          <p:cNvPr id="152" name="RStudio® is a trademark of RStudio, Inc.  •  CC BY SA Your Name •  your@email.com  •  844-448-1212 • your.website.com •  Learn more at webpage or vignette   •  package version  0.5.0 •  Updated: 2017-01"/>
          <p:cNvSpPr txBox="1"/>
          <p:nvPr/>
        </p:nvSpPr>
        <p:spPr>
          <a:xfrm>
            <a:off x="2353572" y="10347903"/>
            <a:ext cx="11322666" cy="2348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spAutoFit/>
          </a:bodyPr>
          <a:lstStyle/>
          <a:p>
            <a:pPr algn="r">
              <a:lnSpc>
                <a:spcPct val="90000"/>
              </a:lnSpc>
              <a:spcBef>
                <a:spcPts val="0"/>
              </a:spcBef>
              <a:defRPr sz="900" b="0">
                <a:solidFill>
                  <a:srgbClr val="000000"/>
                </a:solidFill>
              </a:defRPr>
            </a:pPr>
            <a:r>
              <a:rPr lang="en-US" dirty="0"/>
              <a:t>CC BY SA Joseph Larmarange • Learn more at </a:t>
            </a:r>
            <a:r>
              <a:rPr lang="en-US" dirty="0">
                <a:latin typeface="Source Sans Pro Semibold" panose="020B0603030403020204" pitchFamily="34" charset="0"/>
                <a:ea typeface="Source Sans Pro Semibold" panose="020B0603030403020204" pitchFamily="34" charset="0"/>
              </a:rPr>
              <a:t>http://larmarange.github.io/labelled</a:t>
            </a:r>
            <a:r>
              <a:rPr lang="en-US" dirty="0"/>
              <a:t> •  labelled version  2.6.0 •  Updated: 2020-09</a:t>
            </a:r>
          </a:p>
        </p:txBody>
      </p:sp>
      <p:sp>
        <p:nvSpPr>
          <p:cNvPr id="2" name="ZoneTexte 1">
            <a:extLst>
              <a:ext uri="{FF2B5EF4-FFF2-40B4-BE49-F238E27FC236}">
                <a16:creationId xmlns:a16="http://schemas.microsoft.com/office/drawing/2014/main" id="{98C0F690-E208-457F-AA50-843D15D84782}"/>
              </a:ext>
            </a:extLst>
          </p:cNvPr>
          <p:cNvSpPr txBox="1"/>
          <p:nvPr/>
        </p:nvSpPr>
        <p:spPr>
          <a:xfrm>
            <a:off x="265508" y="984539"/>
            <a:ext cx="9030918" cy="3205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The </a:t>
            </a:r>
            <a:r>
              <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rPr>
              <a:t>labelled</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 package provides a set of functions and methods to handle and to manipulate labelled data, as imported with </a:t>
            </a:r>
            <a:r>
              <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rPr>
              <a:t>haven</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 package.</a:t>
            </a:r>
          </a:p>
        </p:txBody>
      </p:sp>
      <p:sp>
        <p:nvSpPr>
          <p:cNvPr id="148" name="Group">
            <a:extLst>
              <a:ext uri="{FF2B5EF4-FFF2-40B4-BE49-F238E27FC236}">
                <a16:creationId xmlns:a16="http://schemas.microsoft.com/office/drawing/2014/main" id="{BABA1F75-13CB-4720-98D6-17267285E55C}"/>
              </a:ext>
            </a:extLst>
          </p:cNvPr>
          <p:cNvSpPr/>
          <p:nvPr/>
        </p:nvSpPr>
        <p:spPr>
          <a:xfrm>
            <a:off x="213255" y="1523999"/>
            <a:ext cx="4346831" cy="3007806"/>
          </a:xfrm>
          <a:prstGeom prst="rect">
            <a:avLst/>
          </a:prstGeom>
          <a:solidFill>
            <a:srgbClr val="79B0DC">
              <a:alpha val="23529"/>
            </a:srgbClr>
          </a:solidFill>
          <a:ln w="12700">
            <a:miter lim="400000"/>
          </a:ln>
        </p:spPr>
        <p:txBody>
          <a:bodyPr lIns="54570" tIns="54570" rIns="54570" bIns="54570" anchor="ctr"/>
          <a:lstStyle/>
          <a:p>
            <a:pPr>
              <a:lnSpc>
                <a:spcPct val="80000"/>
              </a:lnSpc>
              <a:spcBef>
                <a:spcPts val="0"/>
              </a:spcBef>
              <a:defRPr sz="1000" b="0">
                <a:solidFill>
                  <a:srgbClr val="000000"/>
                </a:solidFill>
              </a:defRPr>
            </a:pPr>
            <a:endParaRPr/>
          </a:p>
        </p:txBody>
      </p:sp>
      <p:sp>
        <p:nvSpPr>
          <p:cNvPr id="197" name="Basics">
            <a:extLst>
              <a:ext uri="{FF2B5EF4-FFF2-40B4-BE49-F238E27FC236}">
                <a16:creationId xmlns:a16="http://schemas.microsoft.com/office/drawing/2014/main" id="{6A39928D-BB47-4A14-AF29-260EC10D2309}"/>
              </a:ext>
            </a:extLst>
          </p:cNvPr>
          <p:cNvSpPr txBox="1"/>
          <p:nvPr/>
        </p:nvSpPr>
        <p:spPr>
          <a:xfrm>
            <a:off x="306210" y="1513461"/>
            <a:ext cx="873761" cy="431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dirty="0"/>
              <a:t>Basics</a:t>
            </a:r>
          </a:p>
        </p:txBody>
      </p:sp>
      <p:sp>
        <p:nvSpPr>
          <p:cNvPr id="214" name="Line">
            <a:extLst>
              <a:ext uri="{FF2B5EF4-FFF2-40B4-BE49-F238E27FC236}">
                <a16:creationId xmlns:a16="http://schemas.microsoft.com/office/drawing/2014/main" id="{738F2AC3-8E65-46CF-BCF5-9839C7B34EEA}"/>
              </a:ext>
            </a:extLst>
          </p:cNvPr>
          <p:cNvSpPr/>
          <p:nvPr/>
        </p:nvSpPr>
        <p:spPr>
          <a:xfrm>
            <a:off x="323328" y="1534139"/>
            <a:ext cx="4140391"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grpSp>
        <p:nvGrpSpPr>
          <p:cNvPr id="297" name="Group">
            <a:extLst>
              <a:ext uri="{FF2B5EF4-FFF2-40B4-BE49-F238E27FC236}">
                <a16:creationId xmlns:a16="http://schemas.microsoft.com/office/drawing/2014/main" id="{97C4E182-DF47-4F0B-B5F9-E3C9909B38D8}"/>
              </a:ext>
            </a:extLst>
          </p:cNvPr>
          <p:cNvGrpSpPr/>
          <p:nvPr/>
        </p:nvGrpSpPr>
        <p:grpSpPr>
          <a:xfrm>
            <a:off x="213252" y="4686491"/>
            <a:ext cx="4346834" cy="365236"/>
            <a:chOff x="-1" y="20678"/>
            <a:chExt cx="2815851" cy="365235"/>
          </a:xfrm>
        </p:grpSpPr>
        <p:sp>
          <p:nvSpPr>
            <p:cNvPr id="298" name="Title">
              <a:extLst>
                <a:ext uri="{FF2B5EF4-FFF2-40B4-BE49-F238E27FC236}">
                  <a16:creationId xmlns:a16="http://schemas.microsoft.com/office/drawing/2014/main" id="{6C8A2469-BBBD-401A-BB0B-3C4BD3B034B4}"/>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fr-FR" dirty="0"/>
                <a:t>Variable labels</a:t>
              </a:r>
              <a:endParaRPr lang="fr-FR" sz="2500" b="0" dirty="0">
                <a:latin typeface="FontAwesome" pitchFamily="2" charset="0"/>
              </a:endParaRPr>
            </a:p>
          </p:txBody>
        </p:sp>
        <p:sp>
          <p:nvSpPr>
            <p:cNvPr id="299" name="Line">
              <a:extLst>
                <a:ext uri="{FF2B5EF4-FFF2-40B4-BE49-F238E27FC236}">
                  <a16:creationId xmlns:a16="http://schemas.microsoft.com/office/drawing/2014/main" id="{8B7A3F38-0EC9-4D98-B800-9559BBE97983}"/>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pic>
        <p:nvPicPr>
          <p:cNvPr id="290" name="rstudi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94774" y="198660"/>
            <a:ext cx="1386437" cy="1600913"/>
          </a:xfrm>
          <a:prstGeom prst="rect">
            <a:avLst/>
          </a:prstGeom>
          <a:ln w="12700">
            <a:miter lim="400000"/>
          </a:ln>
        </p:spPr>
      </p:pic>
      <p:sp>
        <p:nvSpPr>
          <p:cNvPr id="303" name="ZoneTexte 302">
            <a:extLst>
              <a:ext uri="{FF2B5EF4-FFF2-40B4-BE49-F238E27FC236}">
                <a16:creationId xmlns:a16="http://schemas.microsoft.com/office/drawing/2014/main" id="{B31A4758-30FD-4C6A-B5FC-4EF597901D51}"/>
              </a:ext>
            </a:extLst>
          </p:cNvPr>
          <p:cNvSpPr txBox="1"/>
          <p:nvPr/>
        </p:nvSpPr>
        <p:spPr>
          <a:xfrm>
            <a:off x="317966" y="1998381"/>
            <a:ext cx="4115473" cy="23723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Labelled data is a common data structure in other statistical environment such as Stata, SAS or SPSS.</a:t>
            </a:r>
          </a:p>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It consists of a set of additional attributes for numeric and character vectors (including columns of a data frame).</a:t>
            </a:r>
          </a:p>
          <a:p>
            <a:pPr marL="0" marR="0" indent="0" algn="l" defTabSz="584200" rtl="0" fontAlgn="auto" latinLnBrk="0" hangingPunct="0">
              <a:lnSpc>
                <a:spcPct val="100000"/>
              </a:lnSpc>
              <a:spcBef>
                <a:spcPts val="200"/>
              </a:spcBef>
              <a:spcAft>
                <a:spcPts val="0"/>
              </a:spcAft>
              <a:buClrTx/>
              <a:buSzTx/>
              <a:buFontTx/>
              <a:buNone/>
              <a:tabLst/>
            </a:pPr>
            <a:endParaRPr lang="en-GB" b="0" dirty="0">
              <a:solidFill>
                <a:srgbClr val="000000"/>
              </a:solidFill>
            </a:endParaRPr>
          </a:p>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There are 3 types of attributes:</a:t>
            </a:r>
          </a:p>
          <a:p>
            <a:pPr marL="540000" lvl="2" indent="-228600">
              <a:buFont typeface="+mj-lt"/>
              <a:buAutoNum type="arabicPeriod"/>
            </a:pPr>
            <a:r>
              <a:rPr kumimoji="0" lang="en-GB" b="0" u="none" strike="noStrike" cap="none" spc="0" normalizeH="0" baseline="0" dirty="0">
                <a:ln>
                  <a:noFill/>
                </a:ln>
                <a:solidFill>
                  <a:srgbClr val="000000"/>
                </a:solidFill>
                <a:effectLst/>
                <a:uFillTx/>
                <a:latin typeface="Source Sans Pro"/>
                <a:ea typeface="Source Sans Pro"/>
                <a:cs typeface="Source Sans Pro"/>
                <a:sym typeface="Source Sans Pro"/>
              </a:rPr>
              <a:t> </a:t>
            </a:r>
            <a:r>
              <a:rPr kumimoji="0" lang="en-GB" u="none" strike="noStrike" cap="none" spc="0" normalizeH="0" baseline="0" dirty="0">
                <a:ln>
                  <a:noFill/>
                </a:ln>
                <a:solidFill>
                  <a:srgbClr val="000000"/>
                </a:solidFill>
                <a:effectLst/>
                <a:uFillTx/>
                <a:latin typeface="Source Sans Pro"/>
                <a:ea typeface="Source Sans Pro"/>
                <a:cs typeface="Source Sans Pro"/>
                <a:sym typeface="Source Sans Pro"/>
              </a:rPr>
              <a:t>Variable label</a:t>
            </a:r>
            <a:r>
              <a:rPr lang="en-GB" dirty="0">
                <a:solidFill>
                  <a:srgbClr val="000000"/>
                </a:solidFill>
              </a:rPr>
              <a:t>s</a:t>
            </a:r>
            <a:r>
              <a:rPr lang="en-GB" b="0" dirty="0">
                <a:solidFill>
                  <a:srgbClr val="000000"/>
                </a:solidFill>
              </a:rPr>
              <a:t> (a short description of a variable)</a:t>
            </a:r>
          </a:p>
          <a:p>
            <a:pPr marL="540000" lvl="2" indent="-228600">
              <a:buFont typeface="+mj-lt"/>
              <a:buAutoNum type="arabicPeriod"/>
            </a:pPr>
            <a:r>
              <a:rPr kumimoji="0" lang="en-GB" b="0" u="none" strike="noStrike" cap="none" spc="0" normalizeH="0" baseline="0" dirty="0">
                <a:ln>
                  <a:noFill/>
                </a:ln>
                <a:solidFill>
                  <a:srgbClr val="000000"/>
                </a:solidFill>
                <a:effectLst/>
                <a:uFillTx/>
                <a:latin typeface="Source Sans Pro"/>
                <a:ea typeface="Source Sans Pro"/>
                <a:cs typeface="Source Sans Pro"/>
                <a:sym typeface="Source Sans Pro"/>
              </a:rPr>
              <a:t> </a:t>
            </a:r>
            <a:r>
              <a:rPr kumimoji="0" lang="en-GB" u="none" strike="noStrike" cap="none" spc="0" normalizeH="0" baseline="0" dirty="0">
                <a:ln>
                  <a:noFill/>
                </a:ln>
                <a:solidFill>
                  <a:srgbClr val="000000"/>
                </a:solidFill>
                <a:effectLst/>
                <a:uFillTx/>
                <a:latin typeface="Source Sans Pro"/>
                <a:ea typeface="Source Sans Pro"/>
                <a:cs typeface="Source Sans Pro"/>
                <a:sym typeface="Source Sans Pro"/>
              </a:rPr>
              <a:t>Value labels </a:t>
            </a:r>
            <a:r>
              <a:rPr kumimoji="0" lang="en-GB" b="0" u="none" strike="noStrike" cap="none" spc="0" normalizeH="0" baseline="0" dirty="0">
                <a:ln>
                  <a:noFill/>
                </a:ln>
                <a:solidFill>
                  <a:srgbClr val="000000"/>
                </a:solidFill>
                <a:effectLst/>
                <a:uFillTx/>
                <a:latin typeface="Source Sans Pro"/>
                <a:ea typeface="Source Sans Pro"/>
                <a:cs typeface="Source Sans Pro"/>
                <a:sym typeface="Source Sans Pro"/>
              </a:rPr>
              <a:t>(labels associated to specific values)</a:t>
            </a:r>
          </a:p>
          <a:p>
            <a:pPr marL="540000" lvl="2" indent="-228600">
              <a:buFont typeface="+mj-lt"/>
              <a:buAutoNum type="arabicPeriod"/>
            </a:pPr>
            <a:r>
              <a:rPr lang="en-GB" b="0" dirty="0">
                <a:solidFill>
                  <a:srgbClr val="000000"/>
                </a:solidFill>
              </a:rPr>
              <a:t> </a:t>
            </a:r>
            <a:r>
              <a:rPr lang="en-GB" dirty="0">
                <a:solidFill>
                  <a:srgbClr val="000000"/>
                </a:solidFill>
              </a:rPr>
              <a:t>Missing values</a:t>
            </a:r>
            <a:r>
              <a:rPr lang="en-GB" b="0" dirty="0">
                <a:solidFill>
                  <a:srgbClr val="000000"/>
                </a:solidFill>
              </a:rPr>
              <a:t>:</a:t>
            </a:r>
          </a:p>
          <a:p>
            <a:pPr marL="900000" lvl="3" indent="-228600">
              <a:buFont typeface="Arial" panose="020B0604020202020204" pitchFamily="34" charset="0"/>
              <a:buChar char="•"/>
            </a:pPr>
            <a:r>
              <a:rPr kumimoji="0" lang="en-GB" b="0" u="none" strike="noStrike" cap="none" spc="0" normalizeH="0" baseline="0" dirty="0">
                <a:ln>
                  <a:noFill/>
                </a:ln>
                <a:solidFill>
                  <a:srgbClr val="000000"/>
                </a:solidFill>
                <a:effectLst/>
                <a:uFillTx/>
                <a:latin typeface="Source Sans Pro"/>
                <a:ea typeface="Source Sans Pro"/>
                <a:cs typeface="Source Sans Pro"/>
                <a:sym typeface="Source Sans Pro"/>
              </a:rPr>
              <a:t>User-defined missing values (SPSS style)</a:t>
            </a:r>
          </a:p>
          <a:p>
            <a:pPr marL="900000" lvl="3" indent="-228600">
              <a:buFont typeface="Arial" panose="020B0604020202020204" pitchFamily="34" charset="0"/>
              <a:buChar char="•"/>
            </a:pPr>
            <a:r>
              <a:rPr lang="en-GB" b="0" dirty="0">
                <a:solidFill>
                  <a:srgbClr val="000000"/>
                </a:solidFill>
              </a:rPr>
              <a:t>Tagged NA (Stata and SAS style)</a:t>
            </a:r>
          </a:p>
        </p:txBody>
      </p:sp>
      <p:sp>
        <p:nvSpPr>
          <p:cNvPr id="305" name="ZoneTexte 304">
            <a:extLst>
              <a:ext uri="{FF2B5EF4-FFF2-40B4-BE49-F238E27FC236}">
                <a16:creationId xmlns:a16="http://schemas.microsoft.com/office/drawing/2014/main" id="{568B508E-0BF4-4AC6-AB86-728EF1931810}"/>
              </a:ext>
            </a:extLst>
          </p:cNvPr>
          <p:cNvSpPr txBox="1"/>
          <p:nvPr/>
        </p:nvSpPr>
        <p:spPr>
          <a:xfrm>
            <a:off x="843279" y="5347453"/>
            <a:ext cx="3716807" cy="15259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var_label</a:t>
            </a:r>
            <a:r>
              <a:rPr kumimoji="0" lang="en-GB" sz="1200" b="0" i="0" u="none" strike="noStrike" cap="none" spc="0" normalizeH="0" baseline="0" dirty="0">
                <a:ln>
                  <a:noFill/>
                </a:ln>
                <a:solidFill>
                  <a:srgbClr val="000000"/>
                </a:solidFill>
                <a:effectLst/>
                <a:uFillTx/>
                <a:sym typeface="Source Sans Pro"/>
              </a:rPr>
              <a:t>(x)    </a:t>
            </a:r>
            <a:r>
              <a:rPr kumimoji="0" lang="en-GB" sz="1200" b="0" i="1" u="none" strike="noStrike" cap="none" spc="0" normalizeH="0" baseline="0" dirty="0">
                <a:ln>
                  <a:noFill/>
                </a:ln>
                <a:solidFill>
                  <a:srgbClr val="000000"/>
                </a:solidFill>
                <a:effectLst/>
                <a:uFillTx/>
                <a:sym typeface="Source Sans Pro"/>
              </a:rPr>
              <a:t>or</a:t>
            </a:r>
            <a:r>
              <a:rPr kumimoji="0" lang="en-GB" sz="1200" b="0" i="0" u="none" strike="noStrike" cap="none" spc="0" normalizeH="0" baseline="0" dirty="0">
                <a:ln>
                  <a:noFill/>
                </a:ln>
                <a:solidFill>
                  <a:srgbClr val="000000"/>
                </a:solidFill>
                <a:effectLst/>
                <a:uFillTx/>
                <a:sym typeface="Source Sans Pro"/>
              </a:rPr>
              <a:t>     </a:t>
            </a:r>
            <a:r>
              <a:rPr lang="en-GB" dirty="0" err="1">
                <a:solidFill>
                  <a:srgbClr val="000000"/>
                </a:solidFill>
              </a:rPr>
              <a:t>var_label</a:t>
            </a:r>
            <a:r>
              <a:rPr lang="en-GB" b="0" dirty="0">
                <a:solidFill>
                  <a:srgbClr val="000000"/>
                </a:solidFill>
              </a:rPr>
              <a:t>(df$v1)</a:t>
            </a:r>
            <a:br>
              <a:rPr kumimoji="0" lang="en-GB" sz="1200" b="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Get the variable label associated to a vector x</a:t>
            </a:r>
          </a:p>
          <a:p>
            <a:pPr>
              <a:spcBef>
                <a:spcPts val="0"/>
              </a:spcBef>
              <a:spcAft>
                <a:spcPts val="800"/>
              </a:spcAft>
            </a:pPr>
            <a:r>
              <a:rPr lang="en-GB" dirty="0" err="1">
                <a:solidFill>
                  <a:srgbClr val="000000"/>
                </a:solidFill>
              </a:rPr>
              <a:t>var_label</a:t>
            </a:r>
            <a:r>
              <a:rPr lang="en-GB" b="0" dirty="0">
                <a:solidFill>
                  <a:srgbClr val="000000"/>
                </a:solidFill>
              </a:rPr>
              <a:t>(x) &lt;- </a:t>
            </a:r>
            <a:r>
              <a:rPr lang="en-GB" b="0" dirty="0">
                <a:solidFill>
                  <a:srgbClr val="000000"/>
                </a:solidFill>
                <a:latin typeface="Source Sans Pro" panose="020B0503030403020204" pitchFamily="34" charset="0"/>
              </a:rPr>
              <a:t>"variable description“</a:t>
            </a:r>
            <a:br>
              <a:rPr lang="en-GB" b="0" dirty="0">
                <a:solidFill>
                  <a:srgbClr val="000000"/>
                </a:solidFill>
                <a:latin typeface="Source Sans Pro" panose="020B0503030403020204" pitchFamily="34" charset="0"/>
              </a:rPr>
            </a:br>
            <a:r>
              <a:rPr lang="en-GB" b="0" dirty="0">
                <a:solidFill>
                  <a:srgbClr val="000000"/>
                </a:solidFill>
              </a:rPr>
              <a:t>Add/modify a variable label to x</a:t>
            </a:r>
            <a:endPar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endParaRPr>
          </a:p>
          <a:p>
            <a:pPr>
              <a:spcBef>
                <a:spcPts val="0"/>
              </a:spcBef>
              <a:spcAft>
                <a:spcPts val="800"/>
              </a:spcAft>
            </a:pPr>
            <a:r>
              <a:rPr lang="en-GB" dirty="0" err="1">
                <a:solidFill>
                  <a:srgbClr val="000000"/>
                </a:solidFill>
              </a:rPr>
              <a:t>var_label</a:t>
            </a:r>
            <a:r>
              <a:rPr lang="en-GB" b="0" dirty="0">
                <a:solidFill>
                  <a:srgbClr val="000000"/>
                </a:solidFill>
              </a:rPr>
              <a:t>(x) &lt;- </a:t>
            </a:r>
            <a:r>
              <a:rPr lang="en-GB" b="0" dirty="0">
                <a:solidFill>
                  <a:srgbClr val="000000"/>
                </a:solidFill>
                <a:latin typeface="Source Sans Pro" panose="020B0503030403020204" pitchFamily="34" charset="0"/>
              </a:rPr>
              <a:t>NULL</a:t>
            </a:r>
            <a:br>
              <a:rPr lang="en-GB" b="0" dirty="0">
                <a:solidFill>
                  <a:srgbClr val="000000"/>
                </a:solidFill>
                <a:latin typeface="Source Sans Pro" panose="020B0503030403020204" pitchFamily="34" charset="0"/>
              </a:rPr>
            </a:br>
            <a:r>
              <a:rPr lang="en-GB" b="0" dirty="0">
                <a:solidFill>
                  <a:srgbClr val="000000"/>
                </a:solidFill>
              </a:rPr>
              <a:t>Remove the variable label associated to x</a:t>
            </a:r>
            <a:endParaRPr lang="en-GB" dirty="0">
              <a:solidFill>
                <a:srgbClr val="000000"/>
              </a:solidFill>
            </a:endParaRPr>
          </a:p>
        </p:txBody>
      </p:sp>
      <p:grpSp>
        <p:nvGrpSpPr>
          <p:cNvPr id="312" name="Group">
            <a:extLst>
              <a:ext uri="{FF2B5EF4-FFF2-40B4-BE49-F238E27FC236}">
                <a16:creationId xmlns:a16="http://schemas.microsoft.com/office/drawing/2014/main" id="{467A2E45-3A7C-41FE-B71F-9CB06D573AE1}"/>
              </a:ext>
            </a:extLst>
          </p:cNvPr>
          <p:cNvGrpSpPr/>
          <p:nvPr/>
        </p:nvGrpSpPr>
        <p:grpSpPr>
          <a:xfrm>
            <a:off x="213252" y="5127183"/>
            <a:ext cx="4346836" cy="226109"/>
            <a:chOff x="0" y="0"/>
            <a:chExt cx="2818195" cy="226107"/>
          </a:xfrm>
        </p:grpSpPr>
        <p:sp>
          <p:nvSpPr>
            <p:cNvPr id="313" name="SUBTITLE">
              <a:extLst>
                <a:ext uri="{FF2B5EF4-FFF2-40B4-BE49-F238E27FC236}">
                  <a16:creationId xmlns:a16="http://schemas.microsoft.com/office/drawing/2014/main" id="{1E50AAA2-3085-47D3-9E92-69B3449B67CA}"/>
                </a:ext>
              </a:extLst>
            </p:cNvPr>
            <p:cNvSpPr txBox="1"/>
            <p:nvPr/>
          </p:nvSpPr>
          <p:spPr>
            <a:xfrm>
              <a:off x="0" y="15795"/>
              <a:ext cx="1146325"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MANIPULATING A VECTOR</a:t>
              </a:r>
              <a:endParaRPr dirty="0"/>
            </a:p>
          </p:txBody>
        </p:sp>
        <p:sp>
          <p:nvSpPr>
            <p:cNvPr id="314" name="Line">
              <a:extLst>
                <a:ext uri="{FF2B5EF4-FFF2-40B4-BE49-F238E27FC236}">
                  <a16:creationId xmlns:a16="http://schemas.microsoft.com/office/drawing/2014/main" id="{52F429FA-E218-472D-B9E8-8BEFE2117F31}"/>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315" name="Group">
            <a:extLst>
              <a:ext uri="{FF2B5EF4-FFF2-40B4-BE49-F238E27FC236}">
                <a16:creationId xmlns:a16="http://schemas.microsoft.com/office/drawing/2014/main" id="{11ABD972-3320-4D02-938F-ACCFBF233CE2}"/>
              </a:ext>
            </a:extLst>
          </p:cNvPr>
          <p:cNvGrpSpPr/>
          <p:nvPr/>
        </p:nvGrpSpPr>
        <p:grpSpPr>
          <a:xfrm>
            <a:off x="213250" y="6909685"/>
            <a:ext cx="4346836" cy="226109"/>
            <a:chOff x="0" y="0"/>
            <a:chExt cx="2818195" cy="226107"/>
          </a:xfrm>
        </p:grpSpPr>
        <p:sp>
          <p:nvSpPr>
            <p:cNvPr id="316" name="SUBTITLE">
              <a:extLst>
                <a:ext uri="{FF2B5EF4-FFF2-40B4-BE49-F238E27FC236}">
                  <a16:creationId xmlns:a16="http://schemas.microsoft.com/office/drawing/2014/main" id="{D87ABBE2-1418-4755-8631-282244FB8BF2}"/>
                </a:ext>
              </a:extLst>
            </p:cNvPr>
            <p:cNvSpPr txBox="1"/>
            <p:nvPr/>
          </p:nvSpPr>
          <p:spPr>
            <a:xfrm>
              <a:off x="0" y="15795"/>
              <a:ext cx="1357298"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MANIPULATING A DATA.FRAME</a:t>
              </a:r>
              <a:endParaRPr dirty="0"/>
            </a:p>
          </p:txBody>
        </p:sp>
        <p:sp>
          <p:nvSpPr>
            <p:cNvPr id="317" name="Line">
              <a:extLst>
                <a:ext uri="{FF2B5EF4-FFF2-40B4-BE49-F238E27FC236}">
                  <a16:creationId xmlns:a16="http://schemas.microsoft.com/office/drawing/2014/main" id="{CC78998B-6F42-43C4-9B12-7FA4188312B4}"/>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18" name="ZoneTexte 317">
            <a:extLst>
              <a:ext uri="{FF2B5EF4-FFF2-40B4-BE49-F238E27FC236}">
                <a16:creationId xmlns:a16="http://schemas.microsoft.com/office/drawing/2014/main" id="{CF6B3099-E0FD-4387-B8A0-F07565B34649}"/>
              </a:ext>
            </a:extLst>
          </p:cNvPr>
          <p:cNvSpPr txBox="1"/>
          <p:nvPr/>
        </p:nvSpPr>
        <p:spPr>
          <a:xfrm>
            <a:off x="843278" y="7151542"/>
            <a:ext cx="3716807" cy="17106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var_label</a:t>
            </a:r>
            <a:r>
              <a:rPr kumimoji="0" lang="en-GB" sz="1200" b="0" i="0" u="none" strike="noStrike" cap="none" spc="0" normalizeH="0" baseline="0" dirty="0">
                <a:ln>
                  <a:noFill/>
                </a:ln>
                <a:solidFill>
                  <a:srgbClr val="000000"/>
                </a:solidFill>
                <a:effectLst/>
                <a:uFillTx/>
                <a:sym typeface="Source Sans Pro"/>
              </a:rPr>
              <a:t>(df)</a:t>
            </a:r>
            <a:br>
              <a:rPr kumimoji="0" lang="en-GB" sz="1200" b="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List all variable labels associated with columns of df</a:t>
            </a:r>
          </a:p>
          <a:p>
            <a:pPr>
              <a:spcBef>
                <a:spcPts val="0"/>
              </a:spcBef>
              <a:spcAft>
                <a:spcPts val="800"/>
              </a:spcAft>
            </a:pPr>
            <a:r>
              <a:rPr lang="en-GB" dirty="0" err="1">
                <a:solidFill>
                  <a:srgbClr val="000000"/>
                </a:solidFill>
              </a:rPr>
              <a:t>var_label</a:t>
            </a:r>
            <a:r>
              <a:rPr lang="en-GB" b="0" dirty="0">
                <a:solidFill>
                  <a:srgbClr val="000000"/>
                </a:solidFill>
              </a:rPr>
              <a:t>(df) &lt;- </a:t>
            </a:r>
            <a:r>
              <a:rPr lang="en-GB" b="0" dirty="0">
                <a:solidFill>
                  <a:srgbClr val="000000"/>
                </a:solidFill>
                <a:latin typeface="Source Sans Pro" panose="020B0503030403020204" pitchFamily="34" charset="0"/>
              </a:rPr>
              <a:t>list(v1 = "variable 1", v2 = "variable 2")</a:t>
            </a:r>
            <a:br>
              <a:rPr lang="en-GB" b="0" dirty="0">
                <a:solidFill>
                  <a:srgbClr val="000000"/>
                </a:solidFill>
                <a:latin typeface="Source Sans Pro" panose="020B0503030403020204" pitchFamily="34" charset="0"/>
              </a:rPr>
            </a:br>
            <a:r>
              <a:rPr lang="en-GB" b="0" dirty="0">
                <a:solidFill>
                  <a:srgbClr val="000000"/>
                </a:solidFill>
              </a:rPr>
              <a:t>Update variable labels of some columns of df</a:t>
            </a:r>
            <a:endPar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endParaRPr>
          </a:p>
          <a:p>
            <a:pPr>
              <a:spcBef>
                <a:spcPts val="0"/>
              </a:spcBef>
              <a:spcAft>
                <a:spcPts val="800"/>
              </a:spcAft>
            </a:pPr>
            <a:r>
              <a:rPr lang="en-GB" b="0" dirty="0">
                <a:solidFill>
                  <a:srgbClr val="000000"/>
                </a:solidFill>
              </a:rPr>
              <a:t>df %&gt;% </a:t>
            </a:r>
            <a:r>
              <a:rPr lang="en-GB" dirty="0" err="1">
                <a:solidFill>
                  <a:srgbClr val="000000"/>
                </a:solidFill>
              </a:rPr>
              <a:t>set_variable_labels</a:t>
            </a:r>
            <a:r>
              <a:rPr lang="en-GB" b="0" dirty="0">
                <a:solidFill>
                  <a:srgbClr val="000000"/>
                </a:solidFill>
              </a:rPr>
              <a:t>(</a:t>
            </a:r>
            <a:r>
              <a:rPr lang="en-GB" b="0" dirty="0">
                <a:solidFill>
                  <a:srgbClr val="000000"/>
                </a:solidFill>
                <a:latin typeface="Source Sans Pro" panose="020B0503030403020204" pitchFamily="34" charset="0"/>
              </a:rPr>
              <a:t>v1 = "variable 1", v2 = "variable 2", v3 = NULL</a:t>
            </a:r>
            <a:r>
              <a:rPr lang="en-GB" b="0" dirty="0">
                <a:solidFill>
                  <a:srgbClr val="000000"/>
                </a:solidFill>
              </a:rPr>
              <a:t>)</a:t>
            </a:r>
            <a:br>
              <a:rPr lang="en-GB" b="0" dirty="0">
                <a:solidFill>
                  <a:srgbClr val="000000"/>
                </a:solidFill>
              </a:rPr>
            </a:br>
            <a:r>
              <a:rPr lang="en-GB" b="0" dirty="0">
                <a:solidFill>
                  <a:srgbClr val="000000"/>
                </a:solidFill>
              </a:rPr>
              <a:t>Update variable labels using </a:t>
            </a:r>
            <a:r>
              <a:rPr lang="en-GB" b="0" dirty="0" err="1">
                <a:solidFill>
                  <a:srgbClr val="000000"/>
                </a:solidFill>
              </a:rPr>
              <a:t>dplyr</a:t>
            </a:r>
            <a:r>
              <a:rPr lang="en-GB" b="0" dirty="0">
                <a:solidFill>
                  <a:srgbClr val="000000"/>
                </a:solidFill>
              </a:rPr>
              <a:t> syntax</a:t>
            </a:r>
          </a:p>
        </p:txBody>
      </p:sp>
      <p:grpSp>
        <p:nvGrpSpPr>
          <p:cNvPr id="319" name="Group">
            <a:extLst>
              <a:ext uri="{FF2B5EF4-FFF2-40B4-BE49-F238E27FC236}">
                <a16:creationId xmlns:a16="http://schemas.microsoft.com/office/drawing/2014/main" id="{F93E2D79-72AF-4331-B01F-A5A877CFD45C}"/>
              </a:ext>
            </a:extLst>
          </p:cNvPr>
          <p:cNvGrpSpPr/>
          <p:nvPr/>
        </p:nvGrpSpPr>
        <p:grpSpPr>
          <a:xfrm>
            <a:off x="4770956" y="1534139"/>
            <a:ext cx="4346834" cy="365236"/>
            <a:chOff x="-1" y="20678"/>
            <a:chExt cx="2815851" cy="365235"/>
          </a:xfrm>
        </p:grpSpPr>
        <p:sp>
          <p:nvSpPr>
            <p:cNvPr id="320" name="Title">
              <a:extLst>
                <a:ext uri="{FF2B5EF4-FFF2-40B4-BE49-F238E27FC236}">
                  <a16:creationId xmlns:a16="http://schemas.microsoft.com/office/drawing/2014/main" id="{329F79FD-A3AE-43D8-A8A8-7F3552E3D93F}"/>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fr-FR" dirty="0"/>
                <a:t>Value labels</a:t>
              </a:r>
              <a:endParaRPr dirty="0"/>
            </a:p>
          </p:txBody>
        </p:sp>
        <p:sp>
          <p:nvSpPr>
            <p:cNvPr id="321" name="Line">
              <a:extLst>
                <a:ext uri="{FF2B5EF4-FFF2-40B4-BE49-F238E27FC236}">
                  <a16:creationId xmlns:a16="http://schemas.microsoft.com/office/drawing/2014/main" id="{F38D011F-75DF-412E-82B0-3AA38F3E8351}"/>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22" name="ZoneTexte 321">
            <a:extLst>
              <a:ext uri="{FF2B5EF4-FFF2-40B4-BE49-F238E27FC236}">
                <a16:creationId xmlns:a16="http://schemas.microsoft.com/office/drawing/2014/main" id="{890F54FF-BD82-415C-9D48-292EAD364889}"/>
              </a:ext>
            </a:extLst>
          </p:cNvPr>
          <p:cNvSpPr txBox="1"/>
          <p:nvPr/>
        </p:nvSpPr>
        <p:spPr>
          <a:xfrm>
            <a:off x="5374373" y="3147063"/>
            <a:ext cx="3716807" cy="43575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val_label</a:t>
            </a:r>
            <a:r>
              <a:rPr kumimoji="0" lang="en-GB" sz="1200" b="0" i="0" u="none" strike="noStrike" cap="none" spc="0" normalizeH="0" baseline="0" dirty="0">
                <a:ln>
                  <a:noFill/>
                </a:ln>
                <a:solidFill>
                  <a:srgbClr val="000000"/>
                </a:solidFill>
                <a:effectLst/>
                <a:uFillTx/>
                <a:sym typeface="Source Sans Pro"/>
              </a:rPr>
              <a:t>(x, value)    </a:t>
            </a:r>
            <a:r>
              <a:rPr kumimoji="0" lang="en-GB" sz="1200" b="0" i="1" u="none" strike="noStrike" cap="none" spc="0" normalizeH="0" baseline="0" dirty="0">
                <a:ln>
                  <a:noFill/>
                </a:ln>
                <a:solidFill>
                  <a:srgbClr val="000000"/>
                </a:solidFill>
                <a:effectLst/>
                <a:uFillTx/>
                <a:sym typeface="Source Sans Pro"/>
              </a:rPr>
              <a:t>or</a:t>
            </a:r>
            <a:r>
              <a:rPr kumimoji="0" lang="en-GB" sz="1200" b="0" i="0" u="none" strike="noStrike" cap="none" spc="0" normalizeH="0" baseline="0" dirty="0">
                <a:ln>
                  <a:noFill/>
                </a:ln>
                <a:solidFill>
                  <a:srgbClr val="000000"/>
                </a:solidFill>
                <a:effectLst/>
                <a:uFillTx/>
                <a:sym typeface="Source Sans Pro"/>
              </a:rPr>
              <a:t>     </a:t>
            </a:r>
            <a:r>
              <a:rPr lang="en-GB" dirty="0" err="1">
                <a:solidFill>
                  <a:srgbClr val="000000"/>
                </a:solidFill>
              </a:rPr>
              <a:t>val_label</a:t>
            </a:r>
            <a:r>
              <a:rPr lang="en-GB" b="0" dirty="0">
                <a:solidFill>
                  <a:srgbClr val="000000"/>
                </a:solidFill>
              </a:rPr>
              <a:t>(df$v1, value)</a:t>
            </a:r>
            <a:br>
              <a:rPr kumimoji="0" lang="en-GB" sz="1200" b="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Get the label attached to a specific value of a vector</a:t>
            </a:r>
          </a:p>
          <a:p>
            <a:pPr>
              <a:spcBef>
                <a:spcPts val="0"/>
              </a:spcBef>
              <a:spcAft>
                <a:spcPts val="800"/>
              </a:spcAft>
            </a:pPr>
            <a:r>
              <a:rPr lang="en-GB" dirty="0" err="1">
                <a:solidFill>
                  <a:srgbClr val="000000"/>
                </a:solidFill>
              </a:rPr>
              <a:t>val_label</a:t>
            </a:r>
            <a:r>
              <a:rPr lang="en-GB" b="0" dirty="0">
                <a:solidFill>
                  <a:srgbClr val="000000"/>
                </a:solidFill>
              </a:rPr>
              <a:t>(x, value) &lt;- "label"</a:t>
            </a:r>
            <a:br>
              <a:rPr lang="en-GB" b="0" dirty="0">
                <a:solidFill>
                  <a:srgbClr val="000000"/>
                </a:solidFill>
              </a:rPr>
            </a:br>
            <a:r>
              <a:rPr lang="en-GB" b="0" dirty="0">
                <a:solidFill>
                  <a:srgbClr val="000000"/>
                </a:solidFill>
              </a:rPr>
              <a:t>Set/Update the label attached to a specific value</a:t>
            </a:r>
          </a:p>
          <a:p>
            <a:pPr>
              <a:spcBef>
                <a:spcPts val="0"/>
              </a:spcBef>
              <a:spcAft>
                <a:spcPts val="800"/>
              </a:spcAft>
            </a:pPr>
            <a:r>
              <a:rPr lang="en-GB" dirty="0" err="1">
                <a:solidFill>
                  <a:srgbClr val="000000"/>
                </a:solidFill>
              </a:rPr>
              <a:t>val_label</a:t>
            </a:r>
            <a:r>
              <a:rPr lang="en-GB" b="0" dirty="0">
                <a:solidFill>
                  <a:srgbClr val="000000"/>
                </a:solidFill>
              </a:rPr>
              <a:t>(x, value) &lt;- NULL</a:t>
            </a:r>
            <a:br>
              <a:rPr lang="en-GB" b="0" dirty="0">
                <a:solidFill>
                  <a:srgbClr val="000000"/>
                </a:solidFill>
              </a:rPr>
            </a:br>
            <a:r>
              <a:rPr lang="en-GB" b="0" dirty="0">
                <a:solidFill>
                  <a:srgbClr val="000000"/>
                </a:solidFill>
              </a:rPr>
              <a:t>Remove the label attached to a specific value</a:t>
            </a:r>
          </a:p>
          <a:p>
            <a:pPr>
              <a:spcBef>
                <a:spcPts val="0"/>
              </a:spcBef>
              <a:spcAft>
                <a:spcPts val="800"/>
              </a:spcAft>
            </a:pPr>
            <a:r>
              <a:rPr lang="en-GB" dirty="0" err="1">
                <a:solidFill>
                  <a:srgbClr val="000000"/>
                </a:solidFill>
              </a:rPr>
              <a:t>val_labels</a:t>
            </a:r>
            <a:r>
              <a:rPr lang="en-GB" b="0" dirty="0">
                <a:solidFill>
                  <a:srgbClr val="000000"/>
                </a:solidFill>
              </a:rPr>
              <a:t>(x)</a:t>
            </a:r>
            <a:br>
              <a:rPr lang="en-GB" b="0" dirty="0">
                <a:solidFill>
                  <a:srgbClr val="000000"/>
                </a:solidFill>
              </a:rPr>
            </a:br>
            <a:r>
              <a:rPr lang="en-GB" b="0" dirty="0">
                <a:solidFill>
                  <a:srgbClr val="000000"/>
                </a:solidFill>
              </a:rPr>
              <a:t>Get all value labels attached to a vector</a:t>
            </a:r>
          </a:p>
          <a:p>
            <a:pPr>
              <a:spcBef>
                <a:spcPts val="0"/>
              </a:spcBef>
              <a:spcAft>
                <a:spcPts val="800"/>
              </a:spcAft>
            </a:pPr>
            <a:r>
              <a:rPr lang="en-GB" dirty="0" err="1">
                <a:solidFill>
                  <a:srgbClr val="000000"/>
                </a:solidFill>
              </a:rPr>
              <a:t>val_labels</a:t>
            </a:r>
            <a:r>
              <a:rPr lang="en-GB" b="0" dirty="0">
                <a:solidFill>
                  <a:srgbClr val="000000"/>
                </a:solidFill>
              </a:rPr>
              <a:t>(x) &lt;- c(no = 0, yes = 1, maybe = 9) </a:t>
            </a:r>
            <a:br>
              <a:rPr lang="en-GB" b="0" dirty="0">
                <a:solidFill>
                  <a:srgbClr val="000000"/>
                </a:solidFill>
              </a:rPr>
            </a:br>
            <a:r>
              <a:rPr lang="en-GB" b="0" dirty="0">
                <a:solidFill>
                  <a:srgbClr val="000000"/>
                </a:solidFill>
              </a:rPr>
              <a:t>Set/Update all value labels attached to a vector</a:t>
            </a:r>
          </a:p>
          <a:p>
            <a:pPr>
              <a:spcBef>
                <a:spcPts val="0"/>
              </a:spcBef>
              <a:spcAft>
                <a:spcPts val="800"/>
              </a:spcAft>
            </a:pPr>
            <a:r>
              <a:rPr lang="en-GB" dirty="0" err="1">
                <a:solidFill>
                  <a:srgbClr val="000000"/>
                </a:solidFill>
              </a:rPr>
              <a:t>val_labels</a:t>
            </a:r>
            <a:r>
              <a:rPr lang="en-GB" b="0" dirty="0">
                <a:solidFill>
                  <a:srgbClr val="000000"/>
                </a:solidFill>
              </a:rPr>
              <a:t>(x) &lt;- NULL</a:t>
            </a:r>
            <a:br>
              <a:rPr lang="en-GB" b="0" dirty="0">
                <a:solidFill>
                  <a:srgbClr val="000000"/>
                </a:solidFill>
              </a:rPr>
            </a:br>
            <a:r>
              <a:rPr lang="en-GB" b="0" dirty="0">
                <a:solidFill>
                  <a:srgbClr val="000000"/>
                </a:solidFill>
              </a:rPr>
              <a:t>Remove all value labels attached to a vector</a:t>
            </a:r>
          </a:p>
          <a:p>
            <a:pPr>
              <a:spcBef>
                <a:spcPts val="0"/>
              </a:spcBef>
              <a:spcAft>
                <a:spcPts val="800"/>
              </a:spcAft>
            </a:pPr>
            <a:r>
              <a:rPr lang="en-US" dirty="0">
                <a:solidFill>
                  <a:srgbClr val="000000"/>
                </a:solidFill>
              </a:rPr>
              <a:t>labelled</a:t>
            </a:r>
            <a:r>
              <a:rPr lang="en-US" b="0" dirty="0">
                <a:solidFill>
                  <a:srgbClr val="000000"/>
                </a:solidFill>
              </a:rPr>
              <a:t>(c("F", "F", "M"),  c(Female = "F", Male = "M"))</a:t>
            </a:r>
            <a:br>
              <a:rPr lang="en-US" b="0" dirty="0">
                <a:solidFill>
                  <a:srgbClr val="000000"/>
                </a:solidFill>
              </a:rPr>
            </a:br>
            <a:r>
              <a:rPr lang="en-US" b="0" dirty="0">
                <a:solidFill>
                  <a:srgbClr val="000000"/>
                </a:solidFill>
              </a:rPr>
              <a:t>Create a labelled vector</a:t>
            </a:r>
          </a:p>
          <a:p>
            <a:pPr>
              <a:spcBef>
                <a:spcPts val="0"/>
              </a:spcBef>
              <a:spcAft>
                <a:spcPts val="800"/>
              </a:spcAft>
            </a:pPr>
            <a:r>
              <a:rPr lang="en-GB" dirty="0" err="1">
                <a:solidFill>
                  <a:srgbClr val="000000"/>
                </a:solidFill>
              </a:rPr>
              <a:t>sort_val_labels</a:t>
            </a:r>
            <a:r>
              <a:rPr lang="en-GB" b="0" dirty="0">
                <a:solidFill>
                  <a:srgbClr val="000000"/>
                </a:solidFill>
              </a:rPr>
              <a:t>(x, </a:t>
            </a:r>
            <a:r>
              <a:rPr lang="en-GB" b="0" dirty="0" err="1">
                <a:solidFill>
                  <a:srgbClr val="000000"/>
                </a:solidFill>
              </a:rPr>
              <a:t>according_to</a:t>
            </a:r>
            <a:r>
              <a:rPr lang="en-GB" b="0" dirty="0">
                <a:solidFill>
                  <a:srgbClr val="000000"/>
                </a:solidFill>
              </a:rPr>
              <a:t> = "values")</a:t>
            </a:r>
            <a:br>
              <a:rPr lang="en-GB" b="0" dirty="0">
                <a:solidFill>
                  <a:srgbClr val="000000"/>
                </a:solidFill>
              </a:rPr>
            </a:br>
            <a:r>
              <a:rPr lang="en-GB" b="0" dirty="0">
                <a:solidFill>
                  <a:srgbClr val="000000"/>
                </a:solidFill>
              </a:rPr>
              <a:t>Sort value labels according to values (or labels)</a:t>
            </a:r>
          </a:p>
          <a:p>
            <a:pPr>
              <a:spcBef>
                <a:spcPts val="0"/>
              </a:spcBef>
              <a:spcAft>
                <a:spcPts val="800"/>
              </a:spcAft>
            </a:pPr>
            <a:r>
              <a:rPr lang="en-GB" dirty="0" err="1">
                <a:solidFill>
                  <a:srgbClr val="000000"/>
                </a:solidFill>
              </a:rPr>
              <a:t>drop_unused_value_labels</a:t>
            </a:r>
            <a:r>
              <a:rPr lang="en-GB" b="0" dirty="0">
                <a:solidFill>
                  <a:srgbClr val="000000"/>
                </a:solidFill>
              </a:rPr>
              <a:t>(x)</a:t>
            </a:r>
            <a:br>
              <a:rPr lang="en-GB" b="0" dirty="0">
                <a:solidFill>
                  <a:srgbClr val="000000"/>
                </a:solidFill>
              </a:rPr>
            </a:br>
            <a:r>
              <a:rPr lang="en-GB" b="0" dirty="0">
                <a:solidFill>
                  <a:srgbClr val="000000"/>
                </a:solidFill>
              </a:rPr>
              <a:t>Remove value labels not observed in the data</a:t>
            </a:r>
          </a:p>
        </p:txBody>
      </p:sp>
      <p:grpSp>
        <p:nvGrpSpPr>
          <p:cNvPr id="323" name="Group">
            <a:extLst>
              <a:ext uri="{FF2B5EF4-FFF2-40B4-BE49-F238E27FC236}">
                <a16:creationId xmlns:a16="http://schemas.microsoft.com/office/drawing/2014/main" id="{986D0DFA-5281-4D52-BC5C-AB5935F0012C}"/>
              </a:ext>
            </a:extLst>
          </p:cNvPr>
          <p:cNvGrpSpPr/>
          <p:nvPr/>
        </p:nvGrpSpPr>
        <p:grpSpPr>
          <a:xfrm>
            <a:off x="4770956" y="2927900"/>
            <a:ext cx="4346836" cy="226109"/>
            <a:chOff x="0" y="0"/>
            <a:chExt cx="2818195" cy="226107"/>
          </a:xfrm>
        </p:grpSpPr>
        <p:sp>
          <p:nvSpPr>
            <p:cNvPr id="324" name="SUBTITLE">
              <a:extLst>
                <a:ext uri="{FF2B5EF4-FFF2-40B4-BE49-F238E27FC236}">
                  <a16:creationId xmlns:a16="http://schemas.microsoft.com/office/drawing/2014/main" id="{440D70B3-BEB2-42F4-963E-2A9EC33A7F76}"/>
                </a:ext>
              </a:extLst>
            </p:cNvPr>
            <p:cNvSpPr txBox="1"/>
            <p:nvPr/>
          </p:nvSpPr>
          <p:spPr>
            <a:xfrm>
              <a:off x="0" y="15795"/>
              <a:ext cx="1146325"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MANIPULATING A VECTOR</a:t>
              </a:r>
              <a:endParaRPr dirty="0"/>
            </a:p>
          </p:txBody>
        </p:sp>
        <p:sp>
          <p:nvSpPr>
            <p:cNvPr id="325" name="Line">
              <a:extLst>
                <a:ext uri="{FF2B5EF4-FFF2-40B4-BE49-F238E27FC236}">
                  <a16:creationId xmlns:a16="http://schemas.microsoft.com/office/drawing/2014/main" id="{7B7D5F12-F484-48B8-BDEB-D296BC5C69B8}"/>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326" name="Group">
            <a:extLst>
              <a:ext uri="{FF2B5EF4-FFF2-40B4-BE49-F238E27FC236}">
                <a16:creationId xmlns:a16="http://schemas.microsoft.com/office/drawing/2014/main" id="{0C62CE7D-D483-4224-91F9-0C6906FC1585}"/>
              </a:ext>
            </a:extLst>
          </p:cNvPr>
          <p:cNvGrpSpPr/>
          <p:nvPr/>
        </p:nvGrpSpPr>
        <p:grpSpPr>
          <a:xfrm>
            <a:off x="4755546" y="7385427"/>
            <a:ext cx="4346836" cy="226109"/>
            <a:chOff x="0" y="0"/>
            <a:chExt cx="2818195" cy="226107"/>
          </a:xfrm>
        </p:grpSpPr>
        <p:sp>
          <p:nvSpPr>
            <p:cNvPr id="327" name="SUBTITLE">
              <a:extLst>
                <a:ext uri="{FF2B5EF4-FFF2-40B4-BE49-F238E27FC236}">
                  <a16:creationId xmlns:a16="http://schemas.microsoft.com/office/drawing/2014/main" id="{254F95DE-48F3-496D-9A86-929CBBD9C7FF}"/>
                </a:ext>
              </a:extLst>
            </p:cNvPr>
            <p:cNvSpPr txBox="1"/>
            <p:nvPr/>
          </p:nvSpPr>
          <p:spPr>
            <a:xfrm>
              <a:off x="0" y="15795"/>
              <a:ext cx="1357298"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MANIPULATING A DATA.FRAME</a:t>
              </a:r>
              <a:endParaRPr dirty="0"/>
            </a:p>
          </p:txBody>
        </p:sp>
        <p:sp>
          <p:nvSpPr>
            <p:cNvPr id="328" name="Line">
              <a:extLst>
                <a:ext uri="{FF2B5EF4-FFF2-40B4-BE49-F238E27FC236}">
                  <a16:creationId xmlns:a16="http://schemas.microsoft.com/office/drawing/2014/main" id="{B2440E68-BF99-4EC8-A20B-8E6ECEC77BB8}"/>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dirty="0"/>
            </a:p>
          </p:txBody>
        </p:sp>
      </p:grpSp>
      <p:sp>
        <p:nvSpPr>
          <p:cNvPr id="329" name="ZoneTexte 328">
            <a:extLst>
              <a:ext uri="{FF2B5EF4-FFF2-40B4-BE49-F238E27FC236}">
                <a16:creationId xmlns:a16="http://schemas.microsoft.com/office/drawing/2014/main" id="{98BCF420-3D3B-4C05-848D-2053235E9346}"/>
              </a:ext>
            </a:extLst>
          </p:cNvPr>
          <p:cNvSpPr txBox="1"/>
          <p:nvPr/>
        </p:nvSpPr>
        <p:spPr>
          <a:xfrm>
            <a:off x="5374372" y="7621925"/>
            <a:ext cx="3716807" cy="28391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US" b="0" dirty="0">
                <a:solidFill>
                  <a:srgbClr val="000000"/>
                </a:solidFill>
              </a:rPr>
              <a:t>df %&gt;% </a:t>
            </a:r>
            <a:r>
              <a:rPr lang="en-US" dirty="0" err="1">
                <a:solidFill>
                  <a:srgbClr val="000000"/>
                </a:solidFill>
              </a:rPr>
              <a:t>set_value_labels</a:t>
            </a:r>
            <a:r>
              <a:rPr lang="en-US" b="0" dirty="0">
                <a:solidFill>
                  <a:srgbClr val="000000"/>
                </a:solidFill>
              </a:rPr>
              <a:t>(v1 = c(Yes = 1, No = 2), </a:t>
            </a:r>
            <a:br>
              <a:rPr lang="en-US" b="0" dirty="0">
                <a:solidFill>
                  <a:srgbClr val="000000"/>
                </a:solidFill>
              </a:rPr>
            </a:br>
            <a:r>
              <a:rPr lang="en-US" b="0" dirty="0">
                <a:solidFill>
                  <a:srgbClr val="000000"/>
                </a:solidFill>
              </a:rPr>
              <a:t>v2 = c(Male = "M", Female = "F"))</a:t>
            </a:r>
            <a:br>
              <a:rPr lang="en-US" b="0" dirty="0">
                <a:solidFill>
                  <a:srgbClr val="000000"/>
                </a:solidFill>
              </a:rPr>
            </a:br>
            <a:r>
              <a:rPr lang="en-US" b="0" dirty="0">
                <a:solidFill>
                  <a:srgbClr val="000000"/>
                </a:solidFill>
              </a:rPr>
              <a:t>Define value labels of several variables</a:t>
            </a:r>
          </a:p>
          <a:p>
            <a:pPr>
              <a:spcBef>
                <a:spcPts val="0"/>
              </a:spcBef>
              <a:spcAft>
                <a:spcPts val="800"/>
              </a:spcAft>
            </a:pPr>
            <a:r>
              <a:rPr lang="en-US" b="0" dirty="0">
                <a:solidFill>
                  <a:srgbClr val="000000"/>
                </a:solidFill>
              </a:rPr>
              <a:t>df %&gt;% </a:t>
            </a:r>
            <a:r>
              <a:rPr lang="en-US" dirty="0" err="1">
                <a:solidFill>
                  <a:srgbClr val="000000"/>
                </a:solidFill>
              </a:rPr>
              <a:t>add_value_labels</a:t>
            </a:r>
            <a:r>
              <a:rPr lang="en-US" b="0" dirty="0">
                <a:solidFill>
                  <a:srgbClr val="000000"/>
                </a:solidFill>
              </a:rPr>
              <a:t>(v1 = c(Unknown = 9))</a:t>
            </a:r>
            <a:br>
              <a:rPr lang="en-US" b="0" dirty="0">
                <a:solidFill>
                  <a:srgbClr val="000000"/>
                </a:solidFill>
              </a:rPr>
            </a:br>
            <a:r>
              <a:rPr lang="en-US" b="0" dirty="0">
                <a:solidFill>
                  <a:srgbClr val="000000"/>
                </a:solidFill>
              </a:rPr>
              <a:t>Add specific value labels to a variable (other already defined value labels remains unchanged)</a:t>
            </a:r>
          </a:p>
          <a:p>
            <a:pPr>
              <a:spcBef>
                <a:spcPts val="0"/>
              </a:spcBef>
              <a:spcAft>
                <a:spcPts val="800"/>
              </a:spcAft>
            </a:pPr>
            <a:r>
              <a:rPr lang="en-US" b="0" dirty="0">
                <a:solidFill>
                  <a:srgbClr val="000000"/>
                </a:solidFill>
              </a:rPr>
              <a:t>df %&gt;% </a:t>
            </a:r>
            <a:r>
              <a:rPr lang="en-US" dirty="0" err="1">
                <a:solidFill>
                  <a:srgbClr val="000000"/>
                </a:solidFill>
              </a:rPr>
              <a:t>remove_value_labels</a:t>
            </a:r>
            <a:r>
              <a:rPr lang="en-US" b="0" dirty="0">
                <a:solidFill>
                  <a:srgbClr val="000000"/>
                </a:solidFill>
              </a:rPr>
              <a:t>(v1 = 9)</a:t>
            </a:r>
            <a:br>
              <a:rPr lang="en-US" b="0" dirty="0">
                <a:solidFill>
                  <a:srgbClr val="000000"/>
                </a:solidFill>
              </a:rPr>
            </a:br>
            <a:r>
              <a:rPr lang="en-US" b="0" dirty="0">
                <a:solidFill>
                  <a:srgbClr val="000000"/>
                </a:solidFill>
              </a:rPr>
              <a:t>Remove specific value labels to a variable</a:t>
            </a:r>
          </a:p>
          <a:p>
            <a:pPr>
              <a:spcBef>
                <a:spcPts val="0"/>
              </a:spcBef>
              <a:spcAft>
                <a:spcPts val="800"/>
              </a:spcAft>
            </a:pPr>
            <a:r>
              <a:rPr lang="en-US" b="0" dirty="0">
                <a:solidFill>
                  <a:srgbClr val="000000"/>
                </a:solidFill>
              </a:rPr>
              <a:t>df %&gt;% </a:t>
            </a:r>
            <a:r>
              <a:rPr lang="en-US" dirty="0" err="1">
                <a:solidFill>
                  <a:srgbClr val="000000"/>
                </a:solidFill>
              </a:rPr>
              <a:t>set_value_labels</a:t>
            </a:r>
            <a:r>
              <a:rPr lang="en-US" b="0" dirty="0">
                <a:solidFill>
                  <a:srgbClr val="000000"/>
                </a:solidFill>
              </a:rPr>
              <a:t>(v1 = NULL)</a:t>
            </a:r>
            <a:br>
              <a:rPr lang="en-US" b="0" dirty="0">
                <a:solidFill>
                  <a:srgbClr val="000000"/>
                </a:solidFill>
              </a:rPr>
            </a:br>
            <a:r>
              <a:rPr lang="en-US" b="0" dirty="0">
                <a:solidFill>
                  <a:srgbClr val="000000"/>
                </a:solidFill>
              </a:rPr>
              <a:t>Remove all value labels attached to a variable</a:t>
            </a:r>
          </a:p>
          <a:p>
            <a:pPr>
              <a:spcBef>
                <a:spcPts val="0"/>
              </a:spcBef>
              <a:spcAft>
                <a:spcPts val="800"/>
              </a:spcAft>
            </a:pPr>
            <a:r>
              <a:rPr lang="en-GB" b="0" dirty="0">
                <a:solidFill>
                  <a:srgbClr val="000000"/>
                </a:solidFill>
              </a:rPr>
              <a:t>df %&gt;% </a:t>
            </a:r>
            <a:r>
              <a:rPr lang="en-GB" dirty="0" err="1">
                <a:solidFill>
                  <a:srgbClr val="000000"/>
                </a:solidFill>
              </a:rPr>
              <a:t>drop_unused_value_labels</a:t>
            </a:r>
            <a:r>
              <a:rPr lang="en-GB" b="0" dirty="0">
                <a:solidFill>
                  <a:srgbClr val="000000"/>
                </a:solidFill>
              </a:rPr>
              <a:t>()</a:t>
            </a:r>
            <a:br>
              <a:rPr lang="en-GB" b="0" dirty="0">
                <a:solidFill>
                  <a:srgbClr val="000000"/>
                </a:solidFill>
              </a:rPr>
            </a:br>
            <a:r>
              <a:rPr lang="en-GB" b="0" dirty="0">
                <a:solidFill>
                  <a:srgbClr val="000000"/>
                </a:solidFill>
              </a:rPr>
              <a:t>Remove value labels not observed in the data</a:t>
            </a:r>
          </a:p>
        </p:txBody>
      </p:sp>
      <p:grpSp>
        <p:nvGrpSpPr>
          <p:cNvPr id="330" name="Group">
            <a:extLst>
              <a:ext uri="{FF2B5EF4-FFF2-40B4-BE49-F238E27FC236}">
                <a16:creationId xmlns:a16="http://schemas.microsoft.com/office/drawing/2014/main" id="{BB1AA4BD-8D64-4B0C-B9AF-00511B4B104D}"/>
              </a:ext>
            </a:extLst>
          </p:cNvPr>
          <p:cNvGrpSpPr/>
          <p:nvPr/>
        </p:nvGrpSpPr>
        <p:grpSpPr>
          <a:xfrm>
            <a:off x="9328668" y="1543017"/>
            <a:ext cx="3023352" cy="365236"/>
            <a:chOff x="-1" y="20678"/>
            <a:chExt cx="2815851" cy="365235"/>
          </a:xfrm>
        </p:grpSpPr>
        <p:sp>
          <p:nvSpPr>
            <p:cNvPr id="331" name="Title">
              <a:extLst>
                <a:ext uri="{FF2B5EF4-FFF2-40B4-BE49-F238E27FC236}">
                  <a16:creationId xmlns:a16="http://schemas.microsoft.com/office/drawing/2014/main" id="{770AAA96-333C-4A1D-9505-D5F1FAC23FCD}"/>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fr-FR" dirty="0" err="1"/>
                <a:t>Missing</a:t>
              </a:r>
              <a:r>
                <a:rPr lang="fr-FR" dirty="0"/>
                <a:t> values</a:t>
              </a:r>
              <a:endParaRPr dirty="0"/>
            </a:p>
          </p:txBody>
        </p:sp>
        <p:sp>
          <p:nvSpPr>
            <p:cNvPr id="332" name="Line">
              <a:extLst>
                <a:ext uri="{FF2B5EF4-FFF2-40B4-BE49-F238E27FC236}">
                  <a16:creationId xmlns:a16="http://schemas.microsoft.com/office/drawing/2014/main" id="{72660B38-4BD7-4A77-B313-637C6C0B9492}"/>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33" name="ZoneTexte 332">
            <a:extLst>
              <a:ext uri="{FF2B5EF4-FFF2-40B4-BE49-F238E27FC236}">
                <a16:creationId xmlns:a16="http://schemas.microsoft.com/office/drawing/2014/main" id="{AA5F2A7E-FCB4-4FC7-BBDC-F1589640F896}"/>
              </a:ext>
            </a:extLst>
          </p:cNvPr>
          <p:cNvSpPr txBox="1"/>
          <p:nvPr/>
        </p:nvSpPr>
        <p:spPr>
          <a:xfrm>
            <a:off x="9348953" y="3822334"/>
            <a:ext cx="3716807" cy="33110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GB" dirty="0" err="1">
                <a:solidFill>
                  <a:srgbClr val="000000"/>
                </a:solidFill>
              </a:rPr>
              <a:t>na_values</a:t>
            </a:r>
            <a:r>
              <a:rPr lang="en-GB" b="0" dirty="0">
                <a:solidFill>
                  <a:srgbClr val="000000"/>
                </a:solidFill>
              </a:rPr>
              <a:t>(x)</a:t>
            </a:r>
            <a:br>
              <a:rPr lang="en-GB" b="0" dirty="0">
                <a:solidFill>
                  <a:srgbClr val="000000"/>
                </a:solidFill>
              </a:rPr>
            </a:br>
            <a:r>
              <a:rPr lang="en-GB" b="0" dirty="0">
                <a:solidFill>
                  <a:srgbClr val="000000"/>
                </a:solidFill>
              </a:rPr>
              <a:t>Get individual missing values attached to a vector</a:t>
            </a:r>
          </a:p>
          <a:p>
            <a:pPr>
              <a:spcBef>
                <a:spcPts val="0"/>
              </a:spcBef>
              <a:spcAft>
                <a:spcPts val="800"/>
              </a:spcAft>
            </a:pPr>
            <a:r>
              <a:rPr lang="en-GB" dirty="0" err="1">
                <a:solidFill>
                  <a:srgbClr val="000000"/>
                </a:solidFill>
              </a:rPr>
              <a:t>na_values</a:t>
            </a:r>
            <a:r>
              <a:rPr lang="en-GB" b="0" dirty="0">
                <a:solidFill>
                  <a:srgbClr val="000000"/>
                </a:solidFill>
              </a:rPr>
              <a:t>(x) &lt;- c(8, 9, 10)</a:t>
            </a:r>
            <a:br>
              <a:rPr lang="en-GB" b="0" dirty="0">
                <a:solidFill>
                  <a:srgbClr val="000000"/>
                </a:solidFill>
              </a:rPr>
            </a:br>
            <a:r>
              <a:rPr lang="en-US" b="0" dirty="0">
                <a:solidFill>
                  <a:srgbClr val="000000"/>
                </a:solidFill>
              </a:rPr>
              <a:t>df %&gt;% </a:t>
            </a:r>
            <a:r>
              <a:rPr lang="en-US" dirty="0" err="1">
                <a:solidFill>
                  <a:srgbClr val="000000"/>
                </a:solidFill>
              </a:rPr>
              <a:t>set_na_values</a:t>
            </a:r>
            <a:r>
              <a:rPr lang="en-US" b="0" dirty="0">
                <a:solidFill>
                  <a:srgbClr val="000000"/>
                </a:solidFill>
              </a:rPr>
              <a:t>(v1 = c(8, 9, 10))</a:t>
            </a:r>
            <a:br>
              <a:rPr lang="en-GB" b="0" dirty="0">
                <a:solidFill>
                  <a:srgbClr val="000000"/>
                </a:solidFill>
              </a:rPr>
            </a:br>
            <a:r>
              <a:rPr lang="en-GB" b="0" dirty="0">
                <a:solidFill>
                  <a:srgbClr val="000000"/>
                </a:solidFill>
              </a:rPr>
              <a:t>Set/Update individual missing values (NULL to remove)</a:t>
            </a:r>
          </a:p>
          <a:p>
            <a:pPr>
              <a:spcBef>
                <a:spcPts val="0"/>
              </a:spcBef>
              <a:spcAft>
                <a:spcPts val="800"/>
              </a:spcAft>
            </a:pPr>
            <a:r>
              <a:rPr lang="en-GB" dirty="0" err="1">
                <a:solidFill>
                  <a:srgbClr val="000000"/>
                </a:solidFill>
              </a:rPr>
              <a:t>na_range</a:t>
            </a:r>
            <a:r>
              <a:rPr lang="en-GB" b="0" dirty="0">
                <a:solidFill>
                  <a:srgbClr val="000000"/>
                </a:solidFill>
              </a:rPr>
              <a:t>(x)</a:t>
            </a:r>
            <a:br>
              <a:rPr lang="en-GB" b="0" dirty="0">
                <a:solidFill>
                  <a:srgbClr val="000000"/>
                </a:solidFill>
              </a:rPr>
            </a:br>
            <a:r>
              <a:rPr lang="en-GB" b="0" dirty="0">
                <a:solidFill>
                  <a:srgbClr val="000000"/>
                </a:solidFill>
              </a:rPr>
              <a:t>Get a range of missing values attached to a vector</a:t>
            </a:r>
          </a:p>
          <a:p>
            <a:pPr>
              <a:spcBef>
                <a:spcPts val="0"/>
              </a:spcBef>
              <a:spcAft>
                <a:spcPts val="800"/>
              </a:spcAft>
            </a:pPr>
            <a:r>
              <a:rPr lang="en-GB" dirty="0" err="1">
                <a:solidFill>
                  <a:srgbClr val="000000"/>
                </a:solidFill>
              </a:rPr>
              <a:t>na_range</a:t>
            </a:r>
            <a:r>
              <a:rPr lang="en-GB" b="0" dirty="0">
                <a:solidFill>
                  <a:srgbClr val="000000"/>
                </a:solidFill>
              </a:rPr>
              <a:t>(x) &lt;- c(8, 10)</a:t>
            </a:r>
            <a:br>
              <a:rPr lang="en-GB" b="0" dirty="0">
                <a:solidFill>
                  <a:srgbClr val="000000"/>
                </a:solidFill>
              </a:rPr>
            </a:br>
            <a:r>
              <a:rPr lang="en-US" b="0" dirty="0">
                <a:solidFill>
                  <a:srgbClr val="000000"/>
                </a:solidFill>
              </a:rPr>
              <a:t>df %&gt;% </a:t>
            </a:r>
            <a:r>
              <a:rPr lang="en-US" dirty="0" err="1">
                <a:solidFill>
                  <a:srgbClr val="000000"/>
                </a:solidFill>
              </a:rPr>
              <a:t>set_na_range</a:t>
            </a:r>
            <a:r>
              <a:rPr lang="en-US" b="0" dirty="0">
                <a:solidFill>
                  <a:srgbClr val="000000"/>
                </a:solidFill>
              </a:rPr>
              <a:t>(v1 = c(8, 10))</a:t>
            </a:r>
            <a:br>
              <a:rPr lang="en-GB" b="0" dirty="0">
                <a:solidFill>
                  <a:srgbClr val="000000"/>
                </a:solidFill>
              </a:rPr>
            </a:br>
            <a:r>
              <a:rPr lang="en-GB" b="0" dirty="0">
                <a:solidFill>
                  <a:srgbClr val="000000"/>
                </a:solidFill>
              </a:rPr>
              <a:t>Set/Update a range of missing values (NULL to remove)</a:t>
            </a:r>
          </a:p>
          <a:p>
            <a:pPr>
              <a:spcBef>
                <a:spcPts val="0"/>
              </a:spcBef>
              <a:spcAft>
                <a:spcPts val="800"/>
              </a:spcAft>
            </a:pPr>
            <a:r>
              <a:rPr lang="en-GB" dirty="0" err="1">
                <a:solidFill>
                  <a:srgbClr val="000000"/>
                </a:solidFill>
              </a:rPr>
              <a:t>user_na_to_na</a:t>
            </a:r>
            <a:r>
              <a:rPr lang="en-GB" b="0" dirty="0">
                <a:solidFill>
                  <a:srgbClr val="000000"/>
                </a:solidFill>
              </a:rPr>
              <a:t>(x)    </a:t>
            </a:r>
            <a:r>
              <a:rPr lang="en-GB" b="0" i="1" dirty="0">
                <a:solidFill>
                  <a:srgbClr val="000000"/>
                </a:solidFill>
              </a:rPr>
              <a:t>or</a:t>
            </a:r>
            <a:r>
              <a:rPr lang="en-GB" b="0" dirty="0">
                <a:solidFill>
                  <a:srgbClr val="000000"/>
                </a:solidFill>
              </a:rPr>
              <a:t>     df %&gt;% </a:t>
            </a:r>
            <a:r>
              <a:rPr lang="en-GB" dirty="0" err="1">
                <a:solidFill>
                  <a:srgbClr val="000000"/>
                </a:solidFill>
              </a:rPr>
              <a:t>user_na_to_na</a:t>
            </a:r>
            <a:r>
              <a:rPr lang="en-GB" b="0" dirty="0">
                <a:solidFill>
                  <a:srgbClr val="000000"/>
                </a:solidFill>
              </a:rPr>
              <a:t>()</a:t>
            </a:r>
            <a:br>
              <a:rPr lang="en-GB" b="0" dirty="0">
                <a:solidFill>
                  <a:srgbClr val="000000"/>
                </a:solidFill>
              </a:rPr>
            </a:br>
            <a:r>
              <a:rPr lang="en-GB" b="0" dirty="0">
                <a:solidFill>
                  <a:srgbClr val="000000"/>
                </a:solidFill>
              </a:rPr>
              <a:t>Convert user-defined missing values to NA</a:t>
            </a:r>
          </a:p>
          <a:p>
            <a:pPr>
              <a:spcBef>
                <a:spcPts val="0"/>
              </a:spcBef>
              <a:spcAft>
                <a:spcPts val="800"/>
              </a:spcAft>
            </a:pPr>
            <a:r>
              <a:rPr lang="en-US" dirty="0" err="1">
                <a:solidFill>
                  <a:srgbClr val="000000"/>
                </a:solidFill>
              </a:rPr>
              <a:t>is_na</a:t>
            </a:r>
            <a:r>
              <a:rPr lang="en-US" b="0" dirty="0">
                <a:solidFill>
                  <a:srgbClr val="000000"/>
                </a:solidFill>
              </a:rPr>
              <a:t>(x)</a:t>
            </a:r>
            <a:br>
              <a:rPr lang="en-US" b="0" dirty="0">
                <a:solidFill>
                  <a:srgbClr val="000000"/>
                </a:solidFill>
              </a:rPr>
            </a:br>
            <a:r>
              <a:rPr lang="en-US" b="0" dirty="0">
                <a:solidFill>
                  <a:srgbClr val="000000"/>
                </a:solidFill>
              </a:rPr>
              <a:t>TRUE if NA or if a user-defined missing value</a:t>
            </a:r>
            <a:endParaRPr lang="en-GB" b="0" dirty="0">
              <a:solidFill>
                <a:srgbClr val="000000"/>
              </a:solidFill>
            </a:endParaRPr>
          </a:p>
        </p:txBody>
      </p:sp>
      <p:grpSp>
        <p:nvGrpSpPr>
          <p:cNvPr id="334" name="Group">
            <a:extLst>
              <a:ext uri="{FF2B5EF4-FFF2-40B4-BE49-F238E27FC236}">
                <a16:creationId xmlns:a16="http://schemas.microsoft.com/office/drawing/2014/main" id="{234A03F0-A687-4E2C-BD53-DAC4495D089A}"/>
              </a:ext>
            </a:extLst>
          </p:cNvPr>
          <p:cNvGrpSpPr/>
          <p:nvPr/>
        </p:nvGrpSpPr>
        <p:grpSpPr>
          <a:xfrm>
            <a:off x="9328668" y="2000038"/>
            <a:ext cx="4346836" cy="226109"/>
            <a:chOff x="0" y="0"/>
            <a:chExt cx="2818195" cy="226107"/>
          </a:xfrm>
        </p:grpSpPr>
        <p:sp>
          <p:nvSpPr>
            <p:cNvPr id="335" name="SUBTITLE">
              <a:extLst>
                <a:ext uri="{FF2B5EF4-FFF2-40B4-BE49-F238E27FC236}">
                  <a16:creationId xmlns:a16="http://schemas.microsoft.com/office/drawing/2014/main" id="{895EB173-4A05-44FC-8344-C169721F65E5}"/>
                </a:ext>
              </a:extLst>
            </p:cNvPr>
            <p:cNvSpPr txBox="1"/>
            <p:nvPr/>
          </p:nvSpPr>
          <p:spPr>
            <a:xfrm>
              <a:off x="0" y="15795"/>
              <a:ext cx="2031790"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USER-DEFINED MISSING VALUES (SPSS STYLE)</a:t>
              </a:r>
              <a:endParaRPr dirty="0"/>
            </a:p>
          </p:txBody>
        </p:sp>
        <p:sp>
          <p:nvSpPr>
            <p:cNvPr id="336" name="Line">
              <a:extLst>
                <a:ext uri="{FF2B5EF4-FFF2-40B4-BE49-F238E27FC236}">
                  <a16:creationId xmlns:a16="http://schemas.microsoft.com/office/drawing/2014/main" id="{AAA2FAD7-771D-480F-B19F-1F596EABA4C4}"/>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41" name="ZoneTexte 340">
            <a:extLst>
              <a:ext uri="{FF2B5EF4-FFF2-40B4-BE49-F238E27FC236}">
                <a16:creationId xmlns:a16="http://schemas.microsoft.com/office/drawing/2014/main" id="{DD56598A-4582-45DF-90A5-0BA633191582}"/>
              </a:ext>
            </a:extLst>
          </p:cNvPr>
          <p:cNvSpPr txBox="1"/>
          <p:nvPr/>
        </p:nvSpPr>
        <p:spPr>
          <a:xfrm>
            <a:off x="4755546" y="1901378"/>
            <a:ext cx="4362244" cy="874518"/>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When value labels are attached to a numeric or character vector, the vector’s class becomes </a:t>
            </a:r>
            <a:r>
              <a:rPr kumimoji="0" lang="en-GB" sz="1200" i="0" u="none" strike="noStrike" cap="none" spc="0" normalizeH="0" baseline="0" dirty="0" err="1">
                <a:ln>
                  <a:noFill/>
                </a:ln>
                <a:solidFill>
                  <a:srgbClr val="000000"/>
                </a:solidFill>
                <a:effectLst/>
                <a:uFillTx/>
                <a:latin typeface="Source Sans Pro"/>
                <a:ea typeface="Source Sans Pro"/>
                <a:cs typeface="Source Sans Pro"/>
                <a:sym typeface="Source Sans Pro"/>
              </a:rPr>
              <a:t>haven_labelled</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 A major difference with a factor is that values of the vector are not changed and it is not mandatory to attach a </a:t>
            </a:r>
            <a:r>
              <a:rPr lang="en-GB" b="0" dirty="0">
                <a:solidFill>
                  <a:srgbClr val="000000"/>
                </a:solidFill>
              </a:rPr>
              <a:t>label to each value.</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42" name="ZoneTexte 341">
            <a:extLst>
              <a:ext uri="{FF2B5EF4-FFF2-40B4-BE49-F238E27FC236}">
                <a16:creationId xmlns:a16="http://schemas.microsoft.com/office/drawing/2014/main" id="{7F74D9A2-0FFE-4D56-ABBE-20CB5AF0C32D}"/>
              </a:ext>
            </a:extLst>
          </p:cNvPr>
          <p:cNvSpPr txBox="1"/>
          <p:nvPr/>
        </p:nvSpPr>
        <p:spPr>
          <a:xfrm>
            <a:off x="9348953" y="2266669"/>
            <a:ext cx="4362244" cy="1479812"/>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Used to indicate that some values should be considered as missing. However, they will not be treated as NA </a:t>
            </a:r>
            <a:r>
              <a:rPr lang="en-GB" b="0" dirty="0">
                <a:solidFill>
                  <a:srgbClr val="000000"/>
                </a:solidFill>
              </a:rPr>
              <a:t>as long as they are not converted to proper NA.</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When missi</a:t>
            </a:r>
            <a:r>
              <a:rPr lang="en-GB" b="0" dirty="0">
                <a:solidFill>
                  <a:srgbClr val="000000"/>
                </a:solidFill>
              </a:rPr>
              <a:t>ng values</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 are attached to a numeric or character vector, the vector’s class becomes </a:t>
            </a:r>
            <a:r>
              <a:rPr kumimoji="0" lang="en-GB" sz="1200" i="0" u="none" strike="noStrike" cap="none" spc="0" normalizeH="0" baseline="0" dirty="0" err="1">
                <a:ln>
                  <a:noFill/>
                </a:ln>
                <a:solidFill>
                  <a:srgbClr val="000000"/>
                </a:solidFill>
                <a:effectLst/>
                <a:uFillTx/>
                <a:latin typeface="Source Sans Pro"/>
                <a:ea typeface="Source Sans Pro"/>
                <a:cs typeface="Source Sans Pro"/>
                <a:sym typeface="Source Sans Pro"/>
              </a:rPr>
              <a:t>haven_labelled_spss</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a:t>
            </a:r>
          </a:p>
          <a:p>
            <a:pPr marL="0" marR="0" indent="0" algn="l" defTabSz="584200" rtl="0" fontAlgn="auto" latinLnBrk="0" hangingPunct="0">
              <a:lnSpc>
                <a:spcPct val="100000"/>
              </a:lnSpc>
              <a:spcBef>
                <a:spcPts val="200"/>
              </a:spcBef>
              <a:spcAft>
                <a:spcPts val="0"/>
              </a:spcAft>
              <a:buClrTx/>
              <a:buSzTx/>
              <a:buFontTx/>
              <a:buNone/>
              <a:tabLst/>
            </a:pPr>
            <a:r>
              <a:rPr lang="en-GB" b="0" dirty="0">
                <a:solidFill>
                  <a:srgbClr val="000000"/>
                </a:solidFill>
              </a:rPr>
              <a:t>When importing a SPSS file, use the option </a:t>
            </a:r>
            <a:r>
              <a:rPr lang="en-GB" b="0" i="1" dirty="0" err="1">
                <a:solidFill>
                  <a:srgbClr val="000000"/>
                </a:solidFill>
              </a:rPr>
              <a:t>user_na</a:t>
            </a:r>
            <a:r>
              <a:rPr lang="en-GB" b="0" i="1" dirty="0">
                <a:solidFill>
                  <a:srgbClr val="000000"/>
                </a:solidFill>
              </a:rPr>
              <a:t> = TRUE</a:t>
            </a:r>
            <a:r>
              <a:rPr lang="en-GB" b="0" dirty="0">
                <a:solidFill>
                  <a:srgbClr val="000000"/>
                </a:solidFill>
              </a:rPr>
              <a:t> to keep defined missing values (otherwise, they will be converted to NA).</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43" name="ZoneTexte 342">
            <a:extLst>
              <a:ext uri="{FF2B5EF4-FFF2-40B4-BE49-F238E27FC236}">
                <a16:creationId xmlns:a16="http://schemas.microsoft.com/office/drawing/2014/main" id="{33A956F1-723F-424B-BD82-1D43052BC0C8}"/>
              </a:ext>
            </a:extLst>
          </p:cNvPr>
          <p:cNvSpPr txBox="1"/>
          <p:nvPr/>
        </p:nvSpPr>
        <p:spPr>
          <a:xfrm>
            <a:off x="9379937" y="8016988"/>
            <a:ext cx="3716807" cy="2469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pl-PL" b="0" dirty="0">
                <a:solidFill>
                  <a:srgbClr val="000000"/>
                </a:solidFill>
              </a:rPr>
              <a:t>x &lt;- c(1:5, tagged_na("a"), tagged_na("z"), NA)</a:t>
            </a:r>
            <a:br>
              <a:rPr lang="en-GB" b="0" dirty="0">
                <a:solidFill>
                  <a:srgbClr val="000000"/>
                </a:solidFill>
              </a:rPr>
            </a:br>
            <a:r>
              <a:rPr lang="en-GB" dirty="0" err="1">
                <a:solidFill>
                  <a:srgbClr val="000000"/>
                </a:solidFill>
              </a:rPr>
              <a:t>tagged_na</a:t>
            </a:r>
            <a:r>
              <a:rPr lang="en-GB" b="0" dirty="0">
                <a:solidFill>
                  <a:srgbClr val="000000"/>
                </a:solidFill>
              </a:rPr>
              <a:t>(</a:t>
            </a:r>
            <a:r>
              <a:rPr lang="pl-PL" b="0" dirty="0">
                <a:solidFill>
                  <a:srgbClr val="000000"/>
                </a:solidFill>
              </a:rPr>
              <a:t>"a"</a:t>
            </a:r>
            <a:r>
              <a:rPr lang="en-GB" b="0" dirty="0">
                <a:solidFill>
                  <a:srgbClr val="000000"/>
                </a:solidFill>
              </a:rPr>
              <a:t>) generates a NA with a tag</a:t>
            </a:r>
          </a:p>
          <a:p>
            <a:pPr>
              <a:spcBef>
                <a:spcPts val="0"/>
              </a:spcBef>
              <a:spcAft>
                <a:spcPts val="800"/>
              </a:spcAft>
            </a:pPr>
            <a:r>
              <a:rPr lang="en-GB" dirty="0">
                <a:solidFill>
                  <a:srgbClr val="000000"/>
                </a:solidFill>
              </a:rPr>
              <a:t>is.na</a:t>
            </a:r>
            <a:r>
              <a:rPr lang="en-GB" b="0" dirty="0">
                <a:solidFill>
                  <a:srgbClr val="000000"/>
                </a:solidFill>
              </a:rPr>
              <a:t>(x)</a:t>
            </a:r>
            <a:br>
              <a:rPr lang="en-GB" b="0" dirty="0">
                <a:solidFill>
                  <a:srgbClr val="000000"/>
                </a:solidFill>
              </a:rPr>
            </a:br>
            <a:r>
              <a:rPr lang="en-GB" b="0" dirty="0">
                <a:solidFill>
                  <a:srgbClr val="000000"/>
                </a:solidFill>
              </a:rPr>
              <a:t>Tagged NAs work identically to regular NAs</a:t>
            </a:r>
          </a:p>
          <a:p>
            <a:pPr>
              <a:spcBef>
                <a:spcPts val="0"/>
              </a:spcBef>
              <a:spcAft>
                <a:spcPts val="800"/>
              </a:spcAft>
            </a:pPr>
            <a:r>
              <a:rPr lang="en-GB" dirty="0" err="1">
                <a:solidFill>
                  <a:srgbClr val="000000"/>
                </a:solidFill>
              </a:rPr>
              <a:t>is_tagged_na</a:t>
            </a:r>
            <a:r>
              <a:rPr lang="en-GB" b="0" dirty="0">
                <a:solidFill>
                  <a:srgbClr val="000000"/>
                </a:solidFill>
              </a:rPr>
              <a:t>(x)</a:t>
            </a:r>
            <a:br>
              <a:rPr lang="en-GB" b="0" dirty="0">
                <a:solidFill>
                  <a:srgbClr val="000000"/>
                </a:solidFill>
              </a:rPr>
            </a:br>
            <a:r>
              <a:rPr lang="en-GB" b="0" dirty="0">
                <a:solidFill>
                  <a:srgbClr val="000000"/>
                </a:solidFill>
              </a:rPr>
              <a:t>Test if it is a tagged NA</a:t>
            </a:r>
          </a:p>
          <a:p>
            <a:pPr>
              <a:spcBef>
                <a:spcPts val="0"/>
              </a:spcBef>
              <a:spcAft>
                <a:spcPts val="800"/>
              </a:spcAft>
            </a:pPr>
            <a:r>
              <a:rPr lang="en-GB" dirty="0" err="1">
                <a:solidFill>
                  <a:srgbClr val="000000"/>
                </a:solidFill>
              </a:rPr>
              <a:t>na_tag</a:t>
            </a:r>
            <a:r>
              <a:rPr lang="en-GB" b="0" dirty="0">
                <a:solidFill>
                  <a:srgbClr val="000000"/>
                </a:solidFill>
              </a:rPr>
              <a:t>(x)</a:t>
            </a:r>
            <a:br>
              <a:rPr lang="en-GB" b="0" dirty="0">
                <a:solidFill>
                  <a:srgbClr val="000000"/>
                </a:solidFill>
              </a:rPr>
            </a:br>
            <a:r>
              <a:rPr lang="en-GB" b="0" dirty="0">
                <a:solidFill>
                  <a:srgbClr val="000000"/>
                </a:solidFill>
              </a:rPr>
              <a:t>Display the tags associated to tagged NAs</a:t>
            </a:r>
          </a:p>
          <a:p>
            <a:pPr>
              <a:spcBef>
                <a:spcPts val="0"/>
              </a:spcBef>
              <a:spcAft>
                <a:spcPts val="800"/>
              </a:spcAft>
            </a:pPr>
            <a:r>
              <a:rPr lang="en-GB" dirty="0" err="1">
                <a:solidFill>
                  <a:srgbClr val="000000"/>
                </a:solidFill>
              </a:rPr>
              <a:t>format_tagged_na</a:t>
            </a:r>
            <a:r>
              <a:rPr lang="en-GB" b="0" dirty="0">
                <a:solidFill>
                  <a:srgbClr val="000000"/>
                </a:solidFill>
              </a:rPr>
              <a:t>(x)</a:t>
            </a:r>
            <a:br>
              <a:rPr lang="en-GB" b="0" dirty="0">
                <a:solidFill>
                  <a:srgbClr val="000000"/>
                </a:solidFill>
              </a:rPr>
            </a:br>
            <a:r>
              <a:rPr lang="en-GB" b="0" dirty="0">
                <a:solidFill>
                  <a:srgbClr val="000000"/>
                </a:solidFill>
              </a:rPr>
              <a:t>Convert x to a character vector showing the tagged NAs</a:t>
            </a:r>
            <a:endParaRPr lang="en-GB" dirty="0">
              <a:solidFill>
                <a:srgbClr val="000000"/>
              </a:solidFill>
            </a:endParaRPr>
          </a:p>
        </p:txBody>
      </p:sp>
      <p:grpSp>
        <p:nvGrpSpPr>
          <p:cNvPr id="344" name="Group">
            <a:extLst>
              <a:ext uri="{FF2B5EF4-FFF2-40B4-BE49-F238E27FC236}">
                <a16:creationId xmlns:a16="http://schemas.microsoft.com/office/drawing/2014/main" id="{7146D362-5D82-457D-AF8C-3E61FB87B268}"/>
              </a:ext>
            </a:extLst>
          </p:cNvPr>
          <p:cNvGrpSpPr/>
          <p:nvPr/>
        </p:nvGrpSpPr>
        <p:grpSpPr>
          <a:xfrm>
            <a:off x="9344076" y="7015106"/>
            <a:ext cx="4346836" cy="226109"/>
            <a:chOff x="0" y="0"/>
            <a:chExt cx="2818195" cy="226107"/>
          </a:xfrm>
        </p:grpSpPr>
        <p:sp>
          <p:nvSpPr>
            <p:cNvPr id="345" name="SUBTITLE">
              <a:extLst>
                <a:ext uri="{FF2B5EF4-FFF2-40B4-BE49-F238E27FC236}">
                  <a16:creationId xmlns:a16="http://schemas.microsoft.com/office/drawing/2014/main" id="{6AD0155C-3CCF-4B74-97E3-778F26C98874}"/>
                </a:ext>
              </a:extLst>
            </p:cNvPr>
            <p:cNvSpPr txBox="1"/>
            <p:nvPr/>
          </p:nvSpPr>
          <p:spPr>
            <a:xfrm>
              <a:off x="0" y="15795"/>
              <a:ext cx="1492404"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TAGGED </a:t>
              </a:r>
              <a:r>
                <a:rPr lang="fr-FR" dirty="0" err="1"/>
                <a:t>NAs</a:t>
              </a:r>
              <a:r>
                <a:rPr lang="fr-FR" dirty="0"/>
                <a:t> (STATA &amp; SAS STYLE)</a:t>
              </a:r>
              <a:endParaRPr dirty="0"/>
            </a:p>
          </p:txBody>
        </p:sp>
        <p:sp>
          <p:nvSpPr>
            <p:cNvPr id="346" name="Line">
              <a:extLst>
                <a:ext uri="{FF2B5EF4-FFF2-40B4-BE49-F238E27FC236}">
                  <a16:creationId xmlns:a16="http://schemas.microsoft.com/office/drawing/2014/main" id="{1E774C73-DDF2-42EB-8D12-D19ED89AB876}"/>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47" name="ZoneTexte 346">
            <a:extLst>
              <a:ext uri="{FF2B5EF4-FFF2-40B4-BE49-F238E27FC236}">
                <a16:creationId xmlns:a16="http://schemas.microsoft.com/office/drawing/2014/main" id="{D2AC0DE9-A546-42CC-B42C-D13276B24FF6}"/>
              </a:ext>
            </a:extLst>
          </p:cNvPr>
          <p:cNvSpPr txBox="1"/>
          <p:nvPr/>
        </p:nvSpPr>
        <p:spPr>
          <a:xfrm>
            <a:off x="9364361" y="7281737"/>
            <a:ext cx="4362244" cy="689852"/>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r>
              <a:rPr lang="en-US" b="0" dirty="0">
                <a:solidFill>
                  <a:srgbClr val="000000"/>
                </a:solidFill>
              </a:rPr>
              <a:t>“Tagged” missing values work exactly like regular R missing values except that they store one additional byte of information:</a:t>
            </a:r>
            <a:br>
              <a:rPr lang="en-US" b="0" dirty="0">
                <a:solidFill>
                  <a:srgbClr val="000000"/>
                </a:solidFill>
              </a:rPr>
            </a:br>
            <a:r>
              <a:rPr lang="en-US" b="0" dirty="0">
                <a:solidFill>
                  <a:srgbClr val="000000"/>
                </a:solidFill>
              </a:rPr>
              <a:t>a tag, which is usually a letter ("a" to "z"). </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graphicFrame>
        <p:nvGraphicFramePr>
          <p:cNvPr id="74" name="Table">
            <a:extLst>
              <a:ext uri="{FF2B5EF4-FFF2-40B4-BE49-F238E27FC236}">
                <a16:creationId xmlns:a16="http://schemas.microsoft.com/office/drawing/2014/main" id="{20171F63-360C-496D-9C40-93BD3612942C}"/>
              </a:ext>
            </a:extLst>
          </p:cNvPr>
          <p:cNvGraphicFramePr/>
          <p:nvPr>
            <p:extLst>
              <p:ext uri="{D42A27DB-BD31-4B8C-83A1-F6EECF244321}">
                <p14:modId xmlns:p14="http://schemas.microsoft.com/office/powerpoint/2010/main" val="798581200"/>
              </p:ext>
            </p:extLst>
          </p:nvPr>
        </p:nvGraphicFramePr>
        <p:xfrm>
          <a:off x="245865" y="7226046"/>
          <a:ext cx="360000" cy="457200"/>
        </p:xfrm>
        <a:graphic>
          <a:graphicData uri="http://schemas.openxmlformats.org/drawingml/2006/table">
            <a:tbl>
              <a:tblPr>
                <a:tableStyleId>{33BA23B1-9221-436E-865A-0063620EA4FD}</a:tableStyleId>
              </a:tblPr>
              <a:tblGrid>
                <a:gridCol w="90000">
                  <a:extLst>
                    <a:ext uri="{9D8B030D-6E8A-4147-A177-3AD203B41FA5}">
                      <a16:colId xmlns:a16="http://schemas.microsoft.com/office/drawing/2014/main" val="20000"/>
                    </a:ext>
                  </a:extLst>
                </a:gridCol>
                <a:gridCol w="90000">
                  <a:extLst>
                    <a:ext uri="{9D8B030D-6E8A-4147-A177-3AD203B41FA5}">
                      <a16:colId xmlns:a16="http://schemas.microsoft.com/office/drawing/2014/main" val="20001"/>
                    </a:ext>
                  </a:extLst>
                </a:gridCol>
                <a:gridCol w="90000">
                  <a:extLst>
                    <a:ext uri="{9D8B030D-6E8A-4147-A177-3AD203B41FA5}">
                      <a16:colId xmlns:a16="http://schemas.microsoft.com/office/drawing/2014/main" val="20002"/>
                    </a:ext>
                  </a:extLst>
                </a:gridCol>
                <a:gridCol w="90000">
                  <a:extLst>
                    <a:ext uri="{9D8B030D-6E8A-4147-A177-3AD203B41FA5}">
                      <a16:colId xmlns:a16="http://schemas.microsoft.com/office/drawing/2014/main" val="1347651227"/>
                    </a:ext>
                  </a:extLst>
                </a:gridCol>
              </a:tblGrid>
              <a:tr h="72000">
                <a:tc>
                  <a:txBody>
                    <a:bodyPr/>
                    <a:lstStyle/>
                    <a:p>
                      <a:pPr algn="l" defTabSz="914400">
                        <a:defRPr b="0">
                          <a:solidFill>
                            <a:srgbClr val="000000"/>
                          </a:solidFill>
                        </a:defRPr>
                      </a:pPr>
                      <a:r>
                        <a:rPr lang="fr-FR" sz="600" dirty="0">
                          <a:latin typeface="Wingdings 3" panose="05040102010807070707" pitchFamily="18" charset="2"/>
                        </a:rPr>
                        <a:t>³</a:t>
                      </a:r>
                      <a:endParaRPr lang="fr-FR" sz="6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b="0">
                          <a:solidFill>
                            <a:srgbClr val="000000"/>
                          </a:solidFill>
                        </a:defRPr>
                      </a:pPr>
                      <a:r>
                        <a:rPr lang="fr-FR" sz="600" dirty="0">
                          <a:latin typeface="Wingdings 3" panose="05040102010807070707" pitchFamily="18" charset="2"/>
                        </a:rPr>
                        <a:t>³</a:t>
                      </a:r>
                      <a:endParaRPr sz="6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b="0">
                          <a:solidFill>
                            <a:srgbClr val="000000"/>
                          </a:solidFill>
                        </a:defRPr>
                      </a:pPr>
                      <a:r>
                        <a:rPr lang="fr-FR" sz="600" dirty="0">
                          <a:latin typeface="Wingdings 3" panose="05040102010807070707" pitchFamily="18" charset="2"/>
                        </a:rPr>
                        <a:t>³</a:t>
                      </a:r>
                      <a:endParaRPr sz="6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solidFill>
                      <a:schemeClr val="bg1"/>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724307657"/>
                  </a:ext>
                </a:extLst>
              </a:tr>
              <a:tr h="72000">
                <a:tc>
                  <a:txBody>
                    <a:bodyPr/>
                    <a:lstStyle/>
                    <a:p>
                      <a:pPr defTabSz="914400">
                        <a:defRPr b="0">
                          <a:solidFill>
                            <a:srgbClr val="000000"/>
                          </a:solidFill>
                        </a:defRPr>
                      </a:pPr>
                      <a:endParaRPr lang="fr-F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0000"/>
                  </a:ext>
                </a:extLst>
              </a:tr>
              <a:tr h="72000">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algn="l" defTabSz="914400">
                        <a:defRPr sz="3600">
                          <a:latin typeface="Helvetica"/>
                          <a:ea typeface="Helvetica"/>
                          <a:cs typeface="Helvetica"/>
                          <a:sym typeface="Helvetica"/>
                        </a:defRPr>
                      </a:pPr>
                      <a:endParaRP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1"/>
                  </a:ext>
                </a:extLst>
              </a:tr>
              <a:tr h="72000">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endParaRPr lang="fr-F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2"/>
                  </a:ext>
                </a:extLst>
              </a:tr>
              <a:tr h="72000">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60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endParaRPr lang="fr-F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3"/>
                  </a:ext>
                </a:extLst>
              </a:tr>
            </a:tbl>
          </a:graphicData>
        </a:graphic>
      </p:graphicFrame>
      <p:graphicFrame>
        <p:nvGraphicFramePr>
          <p:cNvPr id="75" name="Table">
            <a:extLst>
              <a:ext uri="{FF2B5EF4-FFF2-40B4-BE49-F238E27FC236}">
                <a16:creationId xmlns:a16="http://schemas.microsoft.com/office/drawing/2014/main" id="{50F934E2-AEA8-4C57-BDBA-F7C7A3B1BB05}"/>
              </a:ext>
            </a:extLst>
          </p:cNvPr>
          <p:cNvGraphicFramePr/>
          <p:nvPr>
            <p:extLst>
              <p:ext uri="{D42A27DB-BD31-4B8C-83A1-F6EECF244321}">
                <p14:modId xmlns:p14="http://schemas.microsoft.com/office/powerpoint/2010/main" val="1845501818"/>
              </p:ext>
            </p:extLst>
          </p:nvPr>
        </p:nvGraphicFramePr>
        <p:xfrm>
          <a:off x="275721" y="5404488"/>
          <a:ext cx="288000" cy="360000"/>
        </p:xfrm>
        <a:graphic>
          <a:graphicData uri="http://schemas.openxmlformats.org/drawingml/2006/table">
            <a:tbl>
              <a:tblPr>
                <a:tableStyleId>{33BA23B1-9221-436E-865A-0063620EA4FD}</a:tableStyleId>
              </a:tblPr>
              <a:tblGrid>
                <a:gridCol w="72000">
                  <a:extLst>
                    <a:ext uri="{9D8B030D-6E8A-4147-A177-3AD203B41FA5}">
                      <a16:colId xmlns:a16="http://schemas.microsoft.com/office/drawing/2014/main" val="20000"/>
                    </a:ext>
                  </a:extLst>
                </a:gridCol>
                <a:gridCol w="72000">
                  <a:extLst>
                    <a:ext uri="{9D8B030D-6E8A-4147-A177-3AD203B41FA5}">
                      <a16:colId xmlns:a16="http://schemas.microsoft.com/office/drawing/2014/main" val="20001"/>
                    </a:ext>
                  </a:extLst>
                </a:gridCol>
                <a:gridCol w="72000">
                  <a:extLst>
                    <a:ext uri="{9D8B030D-6E8A-4147-A177-3AD203B41FA5}">
                      <a16:colId xmlns:a16="http://schemas.microsoft.com/office/drawing/2014/main" val="20002"/>
                    </a:ext>
                  </a:extLst>
                </a:gridCol>
                <a:gridCol w="72000">
                  <a:extLst>
                    <a:ext uri="{9D8B030D-6E8A-4147-A177-3AD203B41FA5}">
                      <a16:colId xmlns:a16="http://schemas.microsoft.com/office/drawing/2014/main" val="1347651227"/>
                    </a:ext>
                  </a:extLst>
                </a:gridCol>
              </a:tblGrid>
              <a:tr h="72000">
                <a:tc>
                  <a:txBody>
                    <a:bodyPr/>
                    <a:lstStyle/>
                    <a:p>
                      <a:pPr algn="l" defTabSz="914400">
                        <a:defRPr b="0">
                          <a:solidFill>
                            <a:srgbClr val="000000"/>
                          </a:solidFill>
                        </a:defRPr>
                      </a:pPr>
                      <a:r>
                        <a:rPr lang="fr-FR" sz="400" dirty="0">
                          <a:latin typeface="Wingdings 3" panose="05040102010807070707" pitchFamily="18" charset="2"/>
                        </a:rPr>
                        <a:t>³</a:t>
                      </a:r>
                      <a:endParaRPr lang="fr-FR" sz="4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b="0">
                          <a:solidFill>
                            <a:srgbClr val="000000"/>
                          </a:solidFill>
                        </a:defRPr>
                      </a:pPr>
                      <a:endParaRPr sz="4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b="0">
                          <a:solidFill>
                            <a:srgbClr val="000000"/>
                          </a:solidFill>
                        </a:defRPr>
                      </a:pPr>
                      <a:endParaRPr sz="4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noFill/>
                  </a:tcPr>
                </a:tc>
                <a:tc>
                  <a:txBody>
                    <a:bodyPr/>
                    <a:lstStyle/>
                    <a:p>
                      <a:pPr algn="l" defTabSz="914400">
                        <a:defRPr b="0">
                          <a:solidFill>
                            <a:srgbClr val="000000"/>
                          </a:solidFill>
                        </a:defRPr>
                      </a:pPr>
                      <a:endParaRPr sz="4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724307657"/>
                  </a:ext>
                </a:extLst>
              </a:tr>
              <a:tr h="72000">
                <a:tc>
                  <a:txBody>
                    <a:bodyPr/>
                    <a:lstStyle/>
                    <a:p>
                      <a:pPr defTabSz="914400">
                        <a:defRPr b="0">
                          <a:solidFill>
                            <a:srgbClr val="000000"/>
                          </a:solidFill>
                        </a:defRPr>
                      </a:pPr>
                      <a:endParaRPr lang="fr-FR" sz="4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4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noFill/>
                  </a:tcPr>
                </a:tc>
                <a:tc>
                  <a:txBody>
                    <a:bodyPr/>
                    <a:lstStyle/>
                    <a:p>
                      <a:pPr defTabSz="914400">
                        <a:defRPr b="0">
                          <a:solidFill>
                            <a:srgbClr val="000000"/>
                          </a:solidFill>
                        </a:defRPr>
                      </a:pPr>
                      <a:endParaRPr sz="4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noFill/>
                  </a:tcPr>
                </a:tc>
                <a:tc>
                  <a:txBody>
                    <a:bodyPr/>
                    <a:lstStyle/>
                    <a:p>
                      <a:pPr algn="l" defTabSz="914400">
                        <a:defRPr b="0">
                          <a:solidFill>
                            <a:srgbClr val="000000"/>
                          </a:solidFill>
                        </a:defRPr>
                      </a:pPr>
                      <a:endParaRPr sz="4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0000"/>
                  </a:ext>
                </a:extLst>
              </a:tr>
              <a:tr h="72000">
                <a:tc>
                  <a:txBody>
                    <a:bodyPr/>
                    <a:lstStyle/>
                    <a:p>
                      <a:pPr defTabSz="914400">
                        <a:defRPr sz="36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noFill/>
                  </a:tcPr>
                </a:tc>
                <a:tc>
                  <a:txBody>
                    <a:bodyPr/>
                    <a:lstStyle/>
                    <a:p>
                      <a:pPr defTabSz="914400">
                        <a:defRPr sz="36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noFill/>
                  </a:tcPr>
                </a:tc>
                <a:tc>
                  <a:txBody>
                    <a:bodyPr/>
                    <a:lstStyle/>
                    <a:p>
                      <a:pPr algn="l" defTabSz="914400">
                        <a:defRPr sz="3600">
                          <a:latin typeface="Helvetica"/>
                          <a:ea typeface="Helvetica"/>
                          <a:cs typeface="Helvetica"/>
                          <a:sym typeface="Helvetica"/>
                        </a:defRPr>
                      </a:pPr>
                      <a:endParaRPr sz="4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1"/>
                  </a:ext>
                </a:extLst>
              </a:tr>
              <a:tr h="72000">
                <a:tc>
                  <a:txBody>
                    <a:bodyPr/>
                    <a:lstStyle/>
                    <a:p>
                      <a:pPr defTabSz="914400">
                        <a:defRPr sz="10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noFill/>
                  </a:tcPr>
                </a:tc>
                <a:tc>
                  <a:txBody>
                    <a:bodyPr/>
                    <a:lstStyle/>
                    <a:p>
                      <a:pPr defTabSz="914400">
                        <a:defRPr sz="10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endParaRPr lang="fr-FR" sz="4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2"/>
                  </a:ext>
                </a:extLst>
              </a:tr>
              <a:tr h="72000">
                <a:tc>
                  <a:txBody>
                    <a:bodyPr/>
                    <a:lstStyle/>
                    <a:p>
                      <a:pPr defTabSz="914400">
                        <a:defRPr sz="3600">
                          <a:latin typeface="Helvetica Light"/>
                          <a:ea typeface="Helvetica Light"/>
                          <a:cs typeface="Helvetica Light"/>
                        </a:defRPr>
                      </a:pPr>
                      <a:endParaRPr sz="400" dirty="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400">
                        <a:latin typeface="Wingdings" panose="05000000000000000000" pitchFamily="2" charset="2"/>
                      </a:endParaRPr>
                    </a:p>
                  </a:txBody>
                  <a:tcPr marL="0" marR="0" marT="0" marB="0" anchor="ctr" horzOverflow="overflow">
                    <a:noFill/>
                  </a:tcPr>
                </a:tc>
                <a:tc>
                  <a:txBody>
                    <a:bodyPr/>
                    <a:lstStyle/>
                    <a:p>
                      <a:pPr defTabSz="914400">
                        <a:defRPr sz="3600">
                          <a:latin typeface="Helvetica Light"/>
                          <a:ea typeface="Helvetica Light"/>
                          <a:cs typeface="Helvetica Light"/>
                        </a:defRPr>
                      </a:pPr>
                      <a:endParaRPr sz="400" dirty="0">
                        <a:latin typeface="Wingdings" panose="05000000000000000000" pitchFamily="2" charset="2"/>
                      </a:endParaRPr>
                    </a:p>
                  </a:txBody>
                  <a:tcPr marL="0" marR="0" marT="0" marB="0" anchor="ctr" horzOverflow="overflow">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endParaRPr lang="fr-FR" sz="4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3"/>
                  </a:ext>
                </a:extLst>
              </a:tr>
            </a:tbl>
          </a:graphicData>
        </a:graphic>
      </p:graphicFrame>
      <p:graphicFrame>
        <p:nvGraphicFramePr>
          <p:cNvPr id="69" name="Table">
            <a:extLst>
              <a:ext uri="{FF2B5EF4-FFF2-40B4-BE49-F238E27FC236}">
                <a16:creationId xmlns:a16="http://schemas.microsoft.com/office/drawing/2014/main" id="{387493D0-1F65-4359-A68C-F510C029D685}"/>
              </a:ext>
            </a:extLst>
          </p:cNvPr>
          <p:cNvGraphicFramePr/>
          <p:nvPr>
            <p:extLst>
              <p:ext uri="{D42A27DB-BD31-4B8C-83A1-F6EECF244321}">
                <p14:modId xmlns:p14="http://schemas.microsoft.com/office/powerpoint/2010/main" val="3193543839"/>
              </p:ext>
            </p:extLst>
          </p:nvPr>
        </p:nvGraphicFramePr>
        <p:xfrm>
          <a:off x="4775886" y="7718737"/>
          <a:ext cx="360000" cy="365760"/>
        </p:xfrm>
        <a:graphic>
          <a:graphicData uri="http://schemas.openxmlformats.org/drawingml/2006/table">
            <a:tbl>
              <a:tblPr>
                <a:tableStyleId>{33BA23B1-9221-436E-865A-0063620EA4FD}</a:tableStyleId>
              </a:tblPr>
              <a:tblGrid>
                <a:gridCol w="90000">
                  <a:extLst>
                    <a:ext uri="{9D8B030D-6E8A-4147-A177-3AD203B41FA5}">
                      <a16:colId xmlns:a16="http://schemas.microsoft.com/office/drawing/2014/main" val="20000"/>
                    </a:ext>
                  </a:extLst>
                </a:gridCol>
                <a:gridCol w="90000">
                  <a:extLst>
                    <a:ext uri="{9D8B030D-6E8A-4147-A177-3AD203B41FA5}">
                      <a16:colId xmlns:a16="http://schemas.microsoft.com/office/drawing/2014/main" val="20001"/>
                    </a:ext>
                  </a:extLst>
                </a:gridCol>
                <a:gridCol w="90000">
                  <a:extLst>
                    <a:ext uri="{9D8B030D-6E8A-4147-A177-3AD203B41FA5}">
                      <a16:colId xmlns:a16="http://schemas.microsoft.com/office/drawing/2014/main" val="20002"/>
                    </a:ext>
                  </a:extLst>
                </a:gridCol>
                <a:gridCol w="90000">
                  <a:extLst>
                    <a:ext uri="{9D8B030D-6E8A-4147-A177-3AD203B41FA5}">
                      <a16:colId xmlns:a16="http://schemas.microsoft.com/office/drawing/2014/main" val="1347651227"/>
                    </a:ext>
                  </a:extLst>
                </a:gridCol>
              </a:tblGrid>
              <a:tr h="72000">
                <a:tc>
                  <a:txBody>
                    <a:bodyPr/>
                    <a:lstStyle/>
                    <a:p>
                      <a:pPr defTabSz="914400">
                        <a:defRPr b="0">
                          <a:solidFill>
                            <a:srgbClr val="000000"/>
                          </a:solidFill>
                        </a:defRPr>
                      </a:pPr>
                      <a:endParaRPr lang="fr-F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0000"/>
                  </a:ext>
                </a:extLst>
              </a:tr>
              <a:tr h="72000">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algn="l" defTabSz="914400">
                        <a:defRPr sz="3600">
                          <a:latin typeface="Helvetica"/>
                          <a:ea typeface="Helvetica"/>
                          <a:cs typeface="Helvetica"/>
                          <a:sym typeface="Helvetica"/>
                        </a:defRPr>
                      </a:pPr>
                      <a:r>
                        <a:rPr lang="fr-FR" sz="600" dirty="0">
                          <a:latin typeface="Wingdings 3" panose="05040102010807070707" pitchFamily="18" charset="2"/>
                        </a:rPr>
                        <a:t>³</a:t>
                      </a:r>
                      <a:endParaRP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1"/>
                  </a:ext>
                </a:extLst>
              </a:tr>
              <a:tr h="72000">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r>
                        <a:rPr lang="fr-FR" sz="600" dirty="0">
                          <a:latin typeface="Wingdings 3" panose="05040102010807070707" pitchFamily="18" charset="2"/>
                        </a:rPr>
                        <a:t>³</a:t>
                      </a:r>
                    </a:p>
                  </a:txBody>
                  <a:tcPr marL="0" marR="0" marT="0" marB="0" anchor="ctr" horzOverflow="overflow">
                    <a:solidFill>
                      <a:schemeClr val="bg1"/>
                    </a:solidFill>
                  </a:tcPr>
                </a:tc>
                <a:extLst>
                  <a:ext uri="{0D108BD9-81ED-4DB2-BD59-A6C34878D82A}">
                    <a16:rowId xmlns:a16="http://schemas.microsoft.com/office/drawing/2014/main" val="10002"/>
                  </a:ext>
                </a:extLst>
              </a:tr>
              <a:tr h="72000">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r>
                        <a:rPr lang="fr-FR" sz="600" dirty="0">
                          <a:latin typeface="Wingdings 3" panose="05040102010807070707" pitchFamily="18" charset="2"/>
                        </a:rPr>
                        <a:t>³</a:t>
                      </a:r>
                    </a:p>
                  </a:txBody>
                  <a:tcPr marL="0" marR="0" marT="0" marB="0" anchor="ctr" horzOverflow="overflow">
                    <a:solidFill>
                      <a:schemeClr val="bg1"/>
                    </a:solidFill>
                  </a:tcPr>
                </a:tc>
                <a:extLst>
                  <a:ext uri="{0D108BD9-81ED-4DB2-BD59-A6C34878D82A}">
                    <a16:rowId xmlns:a16="http://schemas.microsoft.com/office/drawing/2014/main" val="10003"/>
                  </a:ext>
                </a:extLst>
              </a:tr>
            </a:tbl>
          </a:graphicData>
        </a:graphic>
      </p:graphicFrame>
      <p:graphicFrame>
        <p:nvGraphicFramePr>
          <p:cNvPr id="71" name="Table">
            <a:extLst>
              <a:ext uri="{FF2B5EF4-FFF2-40B4-BE49-F238E27FC236}">
                <a16:creationId xmlns:a16="http://schemas.microsoft.com/office/drawing/2014/main" id="{0CE1D9D6-6A35-4A55-8DD5-DF33E5E43AE7}"/>
              </a:ext>
            </a:extLst>
          </p:cNvPr>
          <p:cNvGraphicFramePr/>
          <p:nvPr>
            <p:extLst>
              <p:ext uri="{D42A27DB-BD31-4B8C-83A1-F6EECF244321}">
                <p14:modId xmlns:p14="http://schemas.microsoft.com/office/powerpoint/2010/main" val="492507309"/>
              </p:ext>
            </p:extLst>
          </p:nvPr>
        </p:nvGraphicFramePr>
        <p:xfrm>
          <a:off x="4796799" y="3243164"/>
          <a:ext cx="360000" cy="365760"/>
        </p:xfrm>
        <a:graphic>
          <a:graphicData uri="http://schemas.openxmlformats.org/drawingml/2006/table">
            <a:tbl>
              <a:tblPr>
                <a:tableStyleId>{33BA23B1-9221-436E-865A-0063620EA4FD}</a:tableStyleId>
              </a:tblPr>
              <a:tblGrid>
                <a:gridCol w="90000">
                  <a:extLst>
                    <a:ext uri="{9D8B030D-6E8A-4147-A177-3AD203B41FA5}">
                      <a16:colId xmlns:a16="http://schemas.microsoft.com/office/drawing/2014/main" val="20000"/>
                    </a:ext>
                  </a:extLst>
                </a:gridCol>
                <a:gridCol w="90000">
                  <a:extLst>
                    <a:ext uri="{9D8B030D-6E8A-4147-A177-3AD203B41FA5}">
                      <a16:colId xmlns:a16="http://schemas.microsoft.com/office/drawing/2014/main" val="20001"/>
                    </a:ext>
                  </a:extLst>
                </a:gridCol>
                <a:gridCol w="90000">
                  <a:extLst>
                    <a:ext uri="{9D8B030D-6E8A-4147-A177-3AD203B41FA5}">
                      <a16:colId xmlns:a16="http://schemas.microsoft.com/office/drawing/2014/main" val="20002"/>
                    </a:ext>
                  </a:extLst>
                </a:gridCol>
                <a:gridCol w="90000">
                  <a:extLst>
                    <a:ext uri="{9D8B030D-6E8A-4147-A177-3AD203B41FA5}">
                      <a16:colId xmlns:a16="http://schemas.microsoft.com/office/drawing/2014/main" val="1347651227"/>
                    </a:ext>
                  </a:extLst>
                </a:gridCol>
              </a:tblGrid>
              <a:tr h="72000">
                <a:tc>
                  <a:txBody>
                    <a:bodyPr/>
                    <a:lstStyle/>
                    <a:p>
                      <a:pPr defTabSz="914400">
                        <a:defRPr b="0">
                          <a:solidFill>
                            <a:srgbClr val="000000"/>
                          </a:solidFill>
                        </a:defRPr>
                      </a:pPr>
                      <a:endParaRPr lang="fr-F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chemeClr val="bg1"/>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0000"/>
                  </a:ext>
                </a:extLst>
              </a:tr>
              <a:tr h="72000">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algn="l" defTabSz="914400">
                        <a:defRPr sz="3600">
                          <a:latin typeface="Helvetica"/>
                          <a:ea typeface="Helvetica"/>
                          <a:cs typeface="Helvetica"/>
                          <a:sym typeface="Helvetica"/>
                        </a:defRPr>
                      </a:pPr>
                      <a:r>
                        <a:rPr lang="fr-FR" sz="600" dirty="0">
                          <a:latin typeface="Wingdings 3" panose="05040102010807070707" pitchFamily="18" charset="2"/>
                        </a:rPr>
                        <a:t>³</a:t>
                      </a:r>
                      <a:endParaRPr sz="600" dirty="0">
                        <a:latin typeface="Wingdings 3" panose="05040102010807070707" pitchFamily="18" charset="2"/>
                      </a:endParaRPr>
                    </a:p>
                  </a:txBody>
                  <a:tcPr marL="0" marR="0" marT="0" marB="0" anchor="ctr" horzOverflow="overflow">
                    <a:solidFill>
                      <a:schemeClr val="bg1"/>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chemeClr val="bg1"/>
                    </a:solidFill>
                  </a:tcPr>
                </a:tc>
                <a:tc>
                  <a:txBody>
                    <a:bodyPr/>
                    <a:lstStyle/>
                    <a:p>
                      <a:pPr algn="l" defTabSz="914400">
                        <a:defRPr sz="3600">
                          <a:latin typeface="Helvetica"/>
                          <a:ea typeface="Helvetica"/>
                          <a:cs typeface="Helvetica"/>
                          <a:sym typeface="Helvetica"/>
                        </a:defRPr>
                      </a:pPr>
                      <a:endParaRP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1"/>
                  </a:ext>
                </a:extLst>
              </a:tr>
              <a:tr h="72000">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r>
                        <a:rPr lang="fr-FR" sz="600" dirty="0">
                          <a:latin typeface="Wingdings 3" panose="05040102010807070707" pitchFamily="18" charset="2"/>
                        </a:rPr>
                        <a:t>³</a:t>
                      </a:r>
                    </a:p>
                  </a:txBody>
                  <a:tcPr marL="0" marR="0" marT="0" marB="0" anchor="ctr" horzOverflow="overflow">
                    <a:solidFill>
                      <a:schemeClr val="bg1"/>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endParaRPr lang="fr-F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2"/>
                  </a:ext>
                </a:extLst>
              </a:tr>
              <a:tr h="72000">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r>
                        <a:rPr lang="fr-FR" sz="600" dirty="0">
                          <a:latin typeface="Wingdings 3" panose="05040102010807070707" pitchFamily="18" charset="2"/>
                        </a:rPr>
                        <a:t>³</a:t>
                      </a:r>
                    </a:p>
                  </a:txBody>
                  <a:tcPr marL="0" marR="0" marT="0" marB="0" anchor="ctr" horzOverflow="overflow">
                    <a:solidFill>
                      <a:schemeClr val="bg1"/>
                    </a:solidFill>
                  </a:tcPr>
                </a:tc>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endParaRPr lang="fr-F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3"/>
                  </a:ext>
                </a:extLst>
              </a:tr>
            </a:tbl>
          </a:graphicData>
        </a:graphic>
      </p:graphicFrame>
      <p:sp>
        <p:nvSpPr>
          <p:cNvPr id="72" name="ZoneTexte 71">
            <a:extLst>
              <a:ext uri="{FF2B5EF4-FFF2-40B4-BE49-F238E27FC236}">
                <a16:creationId xmlns:a16="http://schemas.microsoft.com/office/drawing/2014/main" id="{C88ABDBE-D6FA-4887-AB04-A27034E636CA}"/>
              </a:ext>
            </a:extLst>
          </p:cNvPr>
          <p:cNvSpPr txBox="1"/>
          <p:nvPr/>
        </p:nvSpPr>
        <p:spPr>
          <a:xfrm>
            <a:off x="746912" y="9325496"/>
            <a:ext cx="3716807" cy="10540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GB" b="0" dirty="0">
                <a:solidFill>
                  <a:srgbClr val="000000"/>
                </a:solidFill>
              </a:rPr>
              <a:t>df %&gt;% </a:t>
            </a:r>
            <a:r>
              <a:rPr lang="en-GB" dirty="0" err="1">
                <a:solidFill>
                  <a:srgbClr val="000000"/>
                </a:solidFill>
              </a:rPr>
              <a:t>look_for</a:t>
            </a:r>
            <a:r>
              <a:rPr lang="en-GB" b="0" dirty="0">
                <a:solidFill>
                  <a:srgbClr val="000000"/>
                </a:solidFill>
              </a:rPr>
              <a:t>() </a:t>
            </a:r>
            <a:br>
              <a:rPr lang="en-GB" b="0" dirty="0">
                <a:solidFill>
                  <a:srgbClr val="000000"/>
                </a:solidFill>
              </a:rPr>
            </a:br>
            <a:r>
              <a:rPr lang="en-GB" b="0" dirty="0">
                <a:solidFill>
                  <a:srgbClr val="000000"/>
                </a:solidFill>
              </a:rPr>
              <a:t>Return a data frame with all variable names and labels</a:t>
            </a:r>
          </a:p>
          <a:p>
            <a:pPr>
              <a:spcBef>
                <a:spcPts val="0"/>
              </a:spcBef>
              <a:spcAft>
                <a:spcPts val="800"/>
              </a:spcAft>
            </a:pPr>
            <a:r>
              <a:rPr lang="en-GB" b="0" dirty="0">
                <a:solidFill>
                  <a:srgbClr val="000000"/>
                </a:solidFill>
              </a:rPr>
              <a:t>df %&gt;% </a:t>
            </a:r>
            <a:r>
              <a:rPr lang="en-GB" dirty="0" err="1">
                <a:solidFill>
                  <a:srgbClr val="000000"/>
                </a:solidFill>
              </a:rPr>
              <a:t>look_for</a:t>
            </a:r>
            <a:r>
              <a:rPr lang="en-GB" b="0" dirty="0">
                <a:solidFill>
                  <a:srgbClr val="000000"/>
                </a:solidFill>
              </a:rPr>
              <a:t>("s")</a:t>
            </a:r>
            <a:br>
              <a:rPr lang="en-GB" b="0" dirty="0">
                <a:solidFill>
                  <a:srgbClr val="000000"/>
                </a:solidFill>
              </a:rPr>
            </a:br>
            <a:r>
              <a:rPr lang="en-GB" b="0" dirty="0">
                <a:solidFill>
                  <a:srgbClr val="000000"/>
                </a:solidFill>
              </a:rPr>
              <a:t>Search variables containing "s" in their name or label</a:t>
            </a:r>
          </a:p>
        </p:txBody>
      </p:sp>
      <p:grpSp>
        <p:nvGrpSpPr>
          <p:cNvPr id="73" name="Group">
            <a:extLst>
              <a:ext uri="{FF2B5EF4-FFF2-40B4-BE49-F238E27FC236}">
                <a16:creationId xmlns:a16="http://schemas.microsoft.com/office/drawing/2014/main" id="{79C6EDCD-D5AE-4C25-848E-921386A9A804}"/>
              </a:ext>
            </a:extLst>
          </p:cNvPr>
          <p:cNvGrpSpPr/>
          <p:nvPr/>
        </p:nvGrpSpPr>
        <p:grpSpPr>
          <a:xfrm>
            <a:off x="213250" y="8976455"/>
            <a:ext cx="4346834" cy="365653"/>
            <a:chOff x="-1" y="20678"/>
            <a:chExt cx="2815851" cy="365652"/>
          </a:xfrm>
        </p:grpSpPr>
        <p:sp>
          <p:nvSpPr>
            <p:cNvPr id="76" name="Title">
              <a:extLst>
                <a:ext uri="{FF2B5EF4-FFF2-40B4-BE49-F238E27FC236}">
                  <a16:creationId xmlns:a16="http://schemas.microsoft.com/office/drawing/2014/main" id="{6E661901-D459-42B7-9075-83BA41D3862C}"/>
                </a:ext>
              </a:extLst>
            </p:cNvPr>
            <p:cNvSpPr txBox="1"/>
            <p:nvPr/>
          </p:nvSpPr>
          <p:spPr>
            <a:xfrm>
              <a:off x="-1" y="45468"/>
              <a:ext cx="2733809" cy="3408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en-GB" sz="2500" dirty="0"/>
                <a:t>Searching variable / Dictionary</a:t>
              </a:r>
              <a:endParaRPr lang="en-GB" sz="2500" b="0" dirty="0">
                <a:latin typeface="FontAwesome" pitchFamily="2" charset="0"/>
              </a:endParaRPr>
            </a:p>
          </p:txBody>
        </p:sp>
        <p:sp>
          <p:nvSpPr>
            <p:cNvPr id="77" name="Line">
              <a:extLst>
                <a:ext uri="{FF2B5EF4-FFF2-40B4-BE49-F238E27FC236}">
                  <a16:creationId xmlns:a16="http://schemas.microsoft.com/office/drawing/2014/main" id="{40EECD9F-5E44-4301-9272-8077CA369152}"/>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Group">
            <a:extLst>
              <a:ext uri="{FF2B5EF4-FFF2-40B4-BE49-F238E27FC236}">
                <a16:creationId xmlns:a16="http://schemas.microsoft.com/office/drawing/2014/main" id="{BABA1F75-13CB-4720-98D6-17267285E55C}"/>
              </a:ext>
            </a:extLst>
          </p:cNvPr>
          <p:cNvSpPr/>
          <p:nvPr/>
        </p:nvSpPr>
        <p:spPr>
          <a:xfrm>
            <a:off x="213255" y="716850"/>
            <a:ext cx="4346831" cy="9449121"/>
          </a:xfrm>
          <a:prstGeom prst="rect">
            <a:avLst/>
          </a:prstGeom>
          <a:solidFill>
            <a:srgbClr val="79B0DC">
              <a:alpha val="23529"/>
            </a:srgbClr>
          </a:solidFill>
          <a:ln w="12700">
            <a:miter lim="400000"/>
          </a:ln>
        </p:spPr>
        <p:txBody>
          <a:bodyPr lIns="54570" tIns="54570" rIns="54570" bIns="54570" anchor="ctr"/>
          <a:lstStyle/>
          <a:p>
            <a:pPr>
              <a:lnSpc>
                <a:spcPct val="80000"/>
              </a:lnSpc>
              <a:spcBef>
                <a:spcPts val="0"/>
              </a:spcBef>
              <a:defRPr sz="1000" b="0">
                <a:solidFill>
                  <a:srgbClr val="000000"/>
                </a:solidFill>
              </a:defRPr>
            </a:pPr>
            <a:endParaRPr/>
          </a:p>
        </p:txBody>
      </p:sp>
      <p:grpSp>
        <p:nvGrpSpPr>
          <p:cNvPr id="47" name="Group">
            <a:extLst>
              <a:ext uri="{FF2B5EF4-FFF2-40B4-BE49-F238E27FC236}">
                <a16:creationId xmlns:a16="http://schemas.microsoft.com/office/drawing/2014/main" id="{D9AFB4AE-4411-4394-A2D5-8CD190B252D5}"/>
              </a:ext>
            </a:extLst>
          </p:cNvPr>
          <p:cNvGrpSpPr/>
          <p:nvPr/>
        </p:nvGrpSpPr>
        <p:grpSpPr>
          <a:xfrm>
            <a:off x="8369105" y="-1013161"/>
            <a:ext cx="6159575" cy="3553962"/>
            <a:chOff x="0" y="51032"/>
            <a:chExt cx="6159573" cy="3553961"/>
          </a:xfrm>
        </p:grpSpPr>
        <p:grpSp>
          <p:nvGrpSpPr>
            <p:cNvPr id="48" name="Group">
              <a:extLst>
                <a:ext uri="{FF2B5EF4-FFF2-40B4-BE49-F238E27FC236}">
                  <a16:creationId xmlns:a16="http://schemas.microsoft.com/office/drawing/2014/main" id="{A4EE3BCC-61B4-41C2-AABE-49E2A33D9F47}"/>
                </a:ext>
              </a:extLst>
            </p:cNvPr>
            <p:cNvGrpSpPr/>
            <p:nvPr/>
          </p:nvGrpSpPr>
          <p:grpSpPr>
            <a:xfrm>
              <a:off x="24975" y="51032"/>
              <a:ext cx="6134599" cy="2980091"/>
              <a:chOff x="0" y="51032"/>
              <a:chExt cx="6134598" cy="2980090"/>
            </a:xfrm>
          </p:grpSpPr>
          <p:sp>
            <p:nvSpPr>
              <p:cNvPr id="51" name="Triangle">
                <a:extLst>
                  <a:ext uri="{FF2B5EF4-FFF2-40B4-BE49-F238E27FC236}">
                    <a16:creationId xmlns:a16="http://schemas.microsoft.com/office/drawing/2014/main" id="{892A0D42-3AEA-4CC3-8360-F7D1F23E0451}"/>
                  </a:ext>
                </a:extLst>
              </p:cNvPr>
              <p:cNvSpPr/>
              <p:nvPr/>
            </p:nvSpPr>
            <p:spPr>
              <a:xfrm rot="1800000">
                <a:off x="1177377" y="304285"/>
                <a:ext cx="1319509" cy="1143860"/>
              </a:xfrm>
              <a:prstGeom prst="triangle">
                <a:avLst/>
              </a:prstGeom>
              <a:solidFill>
                <a:srgbClr val="DEDFE0"/>
              </a:solidFill>
              <a:ln w="3175"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2" name="Circle">
                <a:extLst>
                  <a:ext uri="{FF2B5EF4-FFF2-40B4-BE49-F238E27FC236}">
                    <a16:creationId xmlns:a16="http://schemas.microsoft.com/office/drawing/2014/main" id="{EC10128D-089A-4997-A9AA-EE186ACC87C4}"/>
                  </a:ext>
                </a:extLst>
              </p:cNvPr>
              <p:cNvSpPr/>
              <p:nvPr/>
            </p:nvSpPr>
            <p:spPr>
              <a:xfrm flipH="1">
                <a:off x="1550782" y="838357"/>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3" name="Circle">
                <a:extLst>
                  <a:ext uri="{FF2B5EF4-FFF2-40B4-BE49-F238E27FC236}">
                    <a16:creationId xmlns:a16="http://schemas.microsoft.com/office/drawing/2014/main" id="{752FF101-5E43-4000-9D2D-84903A55F28A}"/>
                  </a:ext>
                </a:extLst>
              </p:cNvPr>
              <p:cNvSpPr/>
              <p:nvPr/>
            </p:nvSpPr>
            <p:spPr>
              <a:xfrm flipH="1">
                <a:off x="0" y="819778"/>
                <a:ext cx="422089"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4" name="Triangle">
                <a:extLst>
                  <a:ext uri="{FF2B5EF4-FFF2-40B4-BE49-F238E27FC236}">
                    <a16:creationId xmlns:a16="http://schemas.microsoft.com/office/drawing/2014/main" id="{21BBEA81-7A68-4DFF-8BCF-EB00B36E3261}"/>
                  </a:ext>
                </a:extLst>
              </p:cNvPr>
              <p:cNvSpPr/>
              <p:nvPr/>
            </p:nvSpPr>
            <p:spPr>
              <a:xfrm rot="19800000">
                <a:off x="2896973" y="973389"/>
                <a:ext cx="1319509" cy="1143860"/>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5" name="Triangle">
                <a:extLst>
                  <a:ext uri="{FF2B5EF4-FFF2-40B4-BE49-F238E27FC236}">
                    <a16:creationId xmlns:a16="http://schemas.microsoft.com/office/drawing/2014/main" id="{326C4588-3A9C-44B1-AB9A-8369C15ACADB}"/>
                  </a:ext>
                </a:extLst>
              </p:cNvPr>
              <p:cNvSpPr/>
              <p:nvPr/>
            </p:nvSpPr>
            <p:spPr>
              <a:xfrm rot="1800000">
                <a:off x="3470359" y="1634009"/>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6" name="Circle">
                <a:extLst>
                  <a:ext uri="{FF2B5EF4-FFF2-40B4-BE49-F238E27FC236}">
                    <a16:creationId xmlns:a16="http://schemas.microsoft.com/office/drawing/2014/main" id="{5565A25A-DA8A-498E-9488-79F9D13DEDBA}"/>
                  </a:ext>
                </a:extLst>
              </p:cNvPr>
              <p:cNvSpPr/>
              <p:nvPr/>
            </p:nvSpPr>
            <p:spPr>
              <a:xfrm flipH="1">
                <a:off x="3461021" y="1507461"/>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7" name="Circle">
                <a:extLst>
                  <a:ext uri="{FF2B5EF4-FFF2-40B4-BE49-F238E27FC236}">
                    <a16:creationId xmlns:a16="http://schemas.microsoft.com/office/drawing/2014/main" id="{81AA65C6-DEB9-467E-8FD4-77CB2624D3E4}"/>
                  </a:ext>
                </a:extLst>
              </p:cNvPr>
              <p:cNvSpPr/>
              <p:nvPr/>
            </p:nvSpPr>
            <p:spPr>
              <a:xfrm flipH="1">
                <a:off x="3843763" y="2168082"/>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8" name="Triangle">
                <a:extLst>
                  <a:ext uri="{FF2B5EF4-FFF2-40B4-BE49-F238E27FC236}">
                    <a16:creationId xmlns:a16="http://schemas.microsoft.com/office/drawing/2014/main" id="{4C1C6395-2204-4485-B467-C6EB8EFC4B77}"/>
                  </a:ext>
                </a:extLst>
              </p:cNvPr>
              <p:cNvSpPr/>
              <p:nvPr/>
            </p:nvSpPr>
            <p:spPr>
              <a:xfrm rot="1800000">
                <a:off x="3470359" y="312963"/>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9" name="Circle">
                <a:extLst>
                  <a:ext uri="{FF2B5EF4-FFF2-40B4-BE49-F238E27FC236}">
                    <a16:creationId xmlns:a16="http://schemas.microsoft.com/office/drawing/2014/main" id="{86CD7798-6998-481F-B798-C6085F812656}"/>
                  </a:ext>
                </a:extLst>
              </p:cNvPr>
              <p:cNvSpPr/>
              <p:nvPr/>
            </p:nvSpPr>
            <p:spPr>
              <a:xfrm flipH="1">
                <a:off x="3843763" y="847036"/>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0" name="Triangle">
                <a:extLst>
                  <a:ext uri="{FF2B5EF4-FFF2-40B4-BE49-F238E27FC236}">
                    <a16:creationId xmlns:a16="http://schemas.microsoft.com/office/drawing/2014/main" id="{9A7AF4BA-F7EE-47BF-AF53-8E60553C0F90}"/>
                  </a:ext>
                </a:extLst>
              </p:cNvPr>
              <p:cNvSpPr/>
              <p:nvPr/>
            </p:nvSpPr>
            <p:spPr>
              <a:xfrm rot="19800000">
                <a:off x="4044130" y="318647"/>
                <a:ext cx="1319509" cy="1143861"/>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1" name="Circle">
                <a:extLst>
                  <a:ext uri="{FF2B5EF4-FFF2-40B4-BE49-F238E27FC236}">
                    <a16:creationId xmlns:a16="http://schemas.microsoft.com/office/drawing/2014/main" id="{324B0812-A810-455E-96F1-3692778130D2}"/>
                  </a:ext>
                </a:extLst>
              </p:cNvPr>
              <p:cNvSpPr/>
              <p:nvPr/>
            </p:nvSpPr>
            <p:spPr>
              <a:xfrm flipH="1">
                <a:off x="4608178" y="852720"/>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2" name="Triangle">
                <a:extLst>
                  <a:ext uri="{FF2B5EF4-FFF2-40B4-BE49-F238E27FC236}">
                    <a16:creationId xmlns:a16="http://schemas.microsoft.com/office/drawing/2014/main" id="{5774AB1F-C474-4B48-B10D-EFF9469BA0E7}"/>
                  </a:ext>
                </a:extLst>
              </p:cNvPr>
              <p:cNvSpPr/>
              <p:nvPr/>
            </p:nvSpPr>
            <p:spPr>
              <a:xfrm rot="1800000">
                <a:off x="4617515" y="979268"/>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3" name="Circle">
                <a:extLst>
                  <a:ext uri="{FF2B5EF4-FFF2-40B4-BE49-F238E27FC236}">
                    <a16:creationId xmlns:a16="http://schemas.microsoft.com/office/drawing/2014/main" id="{DDB256B9-8953-4682-9676-65309474A55D}"/>
                  </a:ext>
                </a:extLst>
              </p:cNvPr>
              <p:cNvSpPr/>
              <p:nvPr/>
            </p:nvSpPr>
            <p:spPr>
              <a:xfrm flipH="1">
                <a:off x="4990920" y="1513341"/>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4" name="Triangle">
                <a:extLst>
                  <a:ext uri="{FF2B5EF4-FFF2-40B4-BE49-F238E27FC236}">
                    <a16:creationId xmlns:a16="http://schemas.microsoft.com/office/drawing/2014/main" id="{B5EE6D88-3404-4E8B-9048-DAE6CB23964E}"/>
                  </a:ext>
                </a:extLst>
              </p:cNvPr>
              <p:cNvSpPr/>
              <p:nvPr/>
            </p:nvSpPr>
            <p:spPr>
              <a:xfrm rot="19800000">
                <a:off x="1751148" y="309969"/>
                <a:ext cx="1319510" cy="1143860"/>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5" name="Circle">
                <a:extLst>
                  <a:ext uri="{FF2B5EF4-FFF2-40B4-BE49-F238E27FC236}">
                    <a16:creationId xmlns:a16="http://schemas.microsoft.com/office/drawing/2014/main" id="{ACED8F35-5839-4BC7-8B07-E5657EA780CB}"/>
                  </a:ext>
                </a:extLst>
              </p:cNvPr>
              <p:cNvSpPr/>
              <p:nvPr/>
            </p:nvSpPr>
            <p:spPr>
              <a:xfrm flipH="1">
                <a:off x="2315196" y="844041"/>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sp>
          <p:nvSpPr>
            <p:cNvPr id="49" name="Rectangle">
              <a:extLst>
                <a:ext uri="{FF2B5EF4-FFF2-40B4-BE49-F238E27FC236}">
                  <a16:creationId xmlns:a16="http://schemas.microsoft.com/office/drawing/2014/main" id="{DC477123-A2DB-49D9-942D-649F748EEAC9}"/>
                </a:ext>
              </a:extLst>
            </p:cNvPr>
            <p:cNvSpPr/>
            <p:nvPr/>
          </p:nvSpPr>
          <p:spPr>
            <a:xfrm>
              <a:off x="1682" y="1038072"/>
              <a:ext cx="5593304" cy="2566922"/>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shape">
                <a:fillToRect l="49659" t="-26178" r="50340" b="126178"/>
              </a:path>
            </a:gra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pic>
          <p:nvPicPr>
            <p:cNvPr id="50" name="Image" descr="Image">
              <a:extLst>
                <a:ext uri="{FF2B5EF4-FFF2-40B4-BE49-F238E27FC236}">
                  <a16:creationId xmlns:a16="http://schemas.microsoft.com/office/drawing/2014/main" id="{2C41E6BB-366A-4694-8147-E7DB418E8FD0}"/>
                </a:ext>
              </a:extLst>
            </p:cNvPr>
            <p:cNvPicPr>
              <a:picLocks noChangeAspect="1"/>
            </p:cNvPicPr>
            <p:nvPr/>
          </p:nvPicPr>
          <p:blipFill>
            <a:blip r:embed="rId3"/>
            <a:stretch>
              <a:fillRect/>
            </a:stretch>
          </p:blipFill>
          <p:spPr>
            <a:xfrm>
              <a:off x="0" y="379670"/>
              <a:ext cx="5603816" cy="2992964"/>
            </a:xfrm>
            <a:prstGeom prst="rect">
              <a:avLst/>
            </a:prstGeom>
            <a:ln w="12700" cap="flat">
              <a:noFill/>
              <a:miter lim="400000"/>
            </a:ln>
            <a:effectLst/>
          </p:spPr>
        </p:pic>
      </p:grpSp>
      <p:sp>
        <p:nvSpPr>
          <p:cNvPr id="147" name="Line"/>
          <p:cNvSpPr/>
          <p:nvPr/>
        </p:nvSpPr>
        <p:spPr>
          <a:xfrm>
            <a:off x="241300" y="10337513"/>
            <a:ext cx="13434202"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52" name="RStudio® is a trademark of RStudio, Inc.  •  CC BY SA Your Name •  your@email.com  •  844-448-1212 • your.website.com •  Learn more at webpage or vignette   •  package version  0.5.0 •  Updated: 2017-01"/>
          <p:cNvSpPr txBox="1"/>
          <p:nvPr/>
        </p:nvSpPr>
        <p:spPr>
          <a:xfrm>
            <a:off x="2353572" y="10347903"/>
            <a:ext cx="11322666" cy="2348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spAutoFit/>
          </a:bodyPr>
          <a:lstStyle/>
          <a:p>
            <a:pPr algn="r">
              <a:lnSpc>
                <a:spcPct val="90000"/>
              </a:lnSpc>
              <a:spcBef>
                <a:spcPts val="0"/>
              </a:spcBef>
              <a:defRPr sz="900" b="0">
                <a:solidFill>
                  <a:srgbClr val="000000"/>
                </a:solidFill>
              </a:defRPr>
            </a:pPr>
            <a:r>
              <a:rPr lang="en-US" dirty="0"/>
              <a:t>CC BY SA Joseph Larmarange • Learn more at </a:t>
            </a:r>
            <a:r>
              <a:rPr lang="en-US" dirty="0">
                <a:latin typeface="Source Sans Pro Semibold" panose="020B0603030403020204" pitchFamily="34" charset="0"/>
                <a:ea typeface="Source Sans Pro Semibold" panose="020B0603030403020204" pitchFamily="34" charset="0"/>
              </a:rPr>
              <a:t>http://larmarange.github.io/labelled</a:t>
            </a:r>
            <a:r>
              <a:rPr lang="en-US" dirty="0"/>
              <a:t> •  labelled version  2.6.0 •  Updated: 2020-09</a:t>
            </a:r>
          </a:p>
        </p:txBody>
      </p:sp>
      <p:sp>
        <p:nvSpPr>
          <p:cNvPr id="197" name="Basics">
            <a:extLst>
              <a:ext uri="{FF2B5EF4-FFF2-40B4-BE49-F238E27FC236}">
                <a16:creationId xmlns:a16="http://schemas.microsoft.com/office/drawing/2014/main" id="{6A39928D-BB47-4A14-AF29-260EC10D2309}"/>
              </a:ext>
            </a:extLst>
          </p:cNvPr>
          <p:cNvSpPr txBox="1"/>
          <p:nvPr/>
        </p:nvSpPr>
        <p:spPr>
          <a:xfrm>
            <a:off x="306210" y="752199"/>
            <a:ext cx="3529812" cy="3400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lang="fr-FR" dirty="0"/>
              <a:t>When </a:t>
            </a:r>
            <a:r>
              <a:rPr lang="fr-FR" dirty="0" err="1"/>
              <a:t>using</a:t>
            </a:r>
            <a:r>
              <a:rPr lang="fr-FR" dirty="0"/>
              <a:t> </a:t>
            </a:r>
            <a:r>
              <a:rPr lang="fr-FR" dirty="0" err="1"/>
              <a:t>labelled</a:t>
            </a:r>
            <a:r>
              <a:rPr lang="fr-FR" dirty="0"/>
              <a:t> data?</a:t>
            </a:r>
            <a:endParaRPr dirty="0"/>
          </a:p>
        </p:txBody>
      </p:sp>
      <p:sp>
        <p:nvSpPr>
          <p:cNvPr id="214" name="Line">
            <a:extLst>
              <a:ext uri="{FF2B5EF4-FFF2-40B4-BE49-F238E27FC236}">
                <a16:creationId xmlns:a16="http://schemas.microsoft.com/office/drawing/2014/main" id="{738F2AC3-8E65-46CF-BCF5-9839C7B34EEA}"/>
              </a:ext>
            </a:extLst>
          </p:cNvPr>
          <p:cNvSpPr/>
          <p:nvPr/>
        </p:nvSpPr>
        <p:spPr>
          <a:xfrm>
            <a:off x="323328" y="726991"/>
            <a:ext cx="4140391"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303" name="ZoneTexte 302">
            <a:extLst>
              <a:ext uri="{FF2B5EF4-FFF2-40B4-BE49-F238E27FC236}">
                <a16:creationId xmlns:a16="http://schemas.microsoft.com/office/drawing/2014/main" id="{B31A4758-30FD-4C6A-B5FC-4EF597901D51}"/>
              </a:ext>
            </a:extLst>
          </p:cNvPr>
          <p:cNvSpPr txBox="1"/>
          <p:nvPr/>
        </p:nvSpPr>
        <p:spPr>
          <a:xfrm>
            <a:off x="317966" y="1191233"/>
            <a:ext cx="4115473" cy="36393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r>
              <a:rPr lang="en-US" b="0" i="1" dirty="0" err="1">
                <a:solidFill>
                  <a:srgbClr val="000000"/>
                </a:solidFill>
              </a:rPr>
              <a:t>haven_labelled</a:t>
            </a:r>
            <a:r>
              <a:rPr lang="en-US" b="0" dirty="0">
                <a:solidFill>
                  <a:srgbClr val="000000"/>
                </a:solidFill>
              </a:rPr>
              <a:t> and </a:t>
            </a:r>
            <a:r>
              <a:rPr lang="en-US" b="0" i="1" dirty="0" err="1">
                <a:solidFill>
                  <a:srgbClr val="000000"/>
                </a:solidFill>
              </a:rPr>
              <a:t>haven_labelled_spss</a:t>
            </a:r>
            <a:r>
              <a:rPr lang="en-US" b="0" dirty="0">
                <a:solidFill>
                  <a:srgbClr val="000000"/>
                </a:solidFill>
              </a:rPr>
              <a:t> classes introduced in </a:t>
            </a:r>
            <a:r>
              <a:rPr lang="en-US" dirty="0">
                <a:solidFill>
                  <a:srgbClr val="000000"/>
                </a:solidFill>
              </a:rPr>
              <a:t>haven</a:t>
            </a:r>
            <a:r>
              <a:rPr lang="en-US" b="0" dirty="0">
                <a:solidFill>
                  <a:srgbClr val="000000"/>
                </a:solidFill>
              </a:rPr>
              <a:t> package allow to add metadata (variable labels, value labels and SPSS-style missing values) to vectors / data frame columns and to properly import these metadata from SAS, Stata or SPSS.</a:t>
            </a:r>
          </a:p>
          <a:p>
            <a:endParaRPr lang="en-US" b="0" dirty="0">
              <a:solidFill>
                <a:srgbClr val="000000"/>
              </a:solidFill>
            </a:endParaRPr>
          </a:p>
          <a:p>
            <a:r>
              <a:rPr lang="en-US" b="0" dirty="0">
                <a:solidFill>
                  <a:srgbClr val="000000"/>
                </a:solidFill>
              </a:rPr>
              <a:t>Functions and methods provided by </a:t>
            </a:r>
            <a:r>
              <a:rPr lang="en-US" dirty="0"/>
              <a:t>labelled</a:t>
            </a:r>
            <a:r>
              <a:rPr lang="en-US" b="0" dirty="0"/>
              <a:t> package are designed for easy</a:t>
            </a:r>
            <a:r>
              <a:rPr lang="en-US" b="0" dirty="0">
                <a:solidFill>
                  <a:srgbClr val="000000"/>
                </a:solidFill>
              </a:rPr>
              <a:t> manipulation of such labelled data.</a:t>
            </a:r>
          </a:p>
          <a:p>
            <a:endParaRPr lang="en-US" b="0" dirty="0">
              <a:solidFill>
                <a:srgbClr val="000000"/>
              </a:solidFill>
            </a:endParaRPr>
          </a:p>
          <a:p>
            <a:r>
              <a:rPr lang="en-US" b="0" dirty="0">
                <a:solidFill>
                  <a:srgbClr val="000000"/>
                </a:solidFill>
              </a:rPr>
              <a:t>It should be noted that </a:t>
            </a:r>
            <a:r>
              <a:rPr lang="en-US" dirty="0">
                <a:solidFill>
                  <a:srgbClr val="000000"/>
                </a:solidFill>
              </a:rPr>
              <a:t>value labels</a:t>
            </a:r>
            <a:r>
              <a:rPr lang="en-US" b="0" dirty="0">
                <a:solidFill>
                  <a:srgbClr val="000000"/>
                </a:solidFill>
              </a:rPr>
              <a:t> doesn’t imply that your vectors should be considered as categorical or continuous. Therefore, value labels are not intended to be use for data analysis. For example, before performing modeling or plotting, you should convert vectors with value labels into factors or into classic numeric/character vectors.</a:t>
            </a:r>
          </a:p>
          <a:p>
            <a:endParaRPr lang="en-US" b="0" dirty="0">
              <a:solidFill>
                <a:srgbClr val="000000"/>
              </a:solidFill>
            </a:endParaRPr>
          </a:p>
          <a:p>
            <a:endParaRPr lang="en-US" b="0" dirty="0">
              <a:solidFill>
                <a:srgbClr val="000000"/>
              </a:solidFill>
            </a:endParaRPr>
          </a:p>
          <a:p>
            <a:r>
              <a:rPr lang="en-US" b="0" dirty="0">
                <a:solidFill>
                  <a:srgbClr val="000000"/>
                </a:solidFill>
              </a:rPr>
              <a:t>Two main approaches could be considered:</a:t>
            </a:r>
          </a:p>
        </p:txBody>
      </p:sp>
      <p:grpSp>
        <p:nvGrpSpPr>
          <p:cNvPr id="319" name="Group">
            <a:extLst>
              <a:ext uri="{FF2B5EF4-FFF2-40B4-BE49-F238E27FC236}">
                <a16:creationId xmlns:a16="http://schemas.microsoft.com/office/drawing/2014/main" id="{F93E2D79-72AF-4331-B01F-A5A877CFD45C}"/>
              </a:ext>
            </a:extLst>
          </p:cNvPr>
          <p:cNvGrpSpPr/>
          <p:nvPr/>
        </p:nvGrpSpPr>
        <p:grpSpPr>
          <a:xfrm>
            <a:off x="4770956" y="726991"/>
            <a:ext cx="7466889" cy="365236"/>
            <a:chOff x="-1" y="20678"/>
            <a:chExt cx="2815851" cy="365235"/>
          </a:xfrm>
        </p:grpSpPr>
        <p:sp>
          <p:nvSpPr>
            <p:cNvPr id="320" name="Title">
              <a:extLst>
                <a:ext uri="{FF2B5EF4-FFF2-40B4-BE49-F238E27FC236}">
                  <a16:creationId xmlns:a16="http://schemas.microsoft.com/office/drawing/2014/main" id="{329F79FD-A3AE-43D8-A8A8-7F3552E3D93F}"/>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fr-FR" dirty="0"/>
                <a:t>Conversion</a:t>
              </a:r>
              <a:endParaRPr dirty="0"/>
            </a:p>
          </p:txBody>
        </p:sp>
        <p:sp>
          <p:nvSpPr>
            <p:cNvPr id="321" name="Line">
              <a:extLst>
                <a:ext uri="{FF2B5EF4-FFF2-40B4-BE49-F238E27FC236}">
                  <a16:creationId xmlns:a16="http://schemas.microsoft.com/office/drawing/2014/main" id="{F38D011F-75DF-412E-82B0-3AA38F3E8351}"/>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22" name="ZoneTexte 321">
            <a:extLst>
              <a:ext uri="{FF2B5EF4-FFF2-40B4-BE49-F238E27FC236}">
                <a16:creationId xmlns:a16="http://schemas.microsoft.com/office/drawing/2014/main" id="{890F54FF-BD82-415C-9D48-292EAD364889}"/>
              </a:ext>
            </a:extLst>
          </p:cNvPr>
          <p:cNvSpPr txBox="1"/>
          <p:nvPr/>
        </p:nvSpPr>
        <p:spPr>
          <a:xfrm>
            <a:off x="4791247" y="2474257"/>
            <a:ext cx="4299933" cy="20799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remove_val_labels</a:t>
            </a:r>
            <a:r>
              <a:rPr kumimoji="0" lang="en-GB" sz="1200" b="0" i="0" u="none" strike="noStrike" cap="none" spc="0" normalizeH="0" baseline="0" dirty="0">
                <a:ln>
                  <a:noFill/>
                </a:ln>
                <a:solidFill>
                  <a:srgbClr val="000000"/>
                </a:solidFill>
                <a:effectLst/>
                <a:uFillTx/>
                <a:sym typeface="Source Sans Pro"/>
              </a:rPr>
              <a:t>(x)</a:t>
            </a:r>
            <a:br>
              <a:rPr kumimoji="0" lang="en-GB" sz="1200" b="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sym typeface="Source Sans Pro"/>
              </a:rPr>
              <a:t>Remove value labels attached to a vector.</a:t>
            </a:r>
          </a:p>
          <a:p>
            <a:pPr>
              <a:spcBef>
                <a:spcPts val="0"/>
              </a:spcBef>
              <a:spcAft>
                <a:spcPts val="800"/>
              </a:spcAft>
            </a:pPr>
            <a:r>
              <a:rPr lang="en-GB" dirty="0" err="1">
                <a:solidFill>
                  <a:srgbClr val="000000"/>
                </a:solidFill>
                <a:latin typeface="Source Sans Pro"/>
                <a:ea typeface="Source Sans Pro"/>
                <a:cs typeface="Source Sans Pro"/>
              </a:rPr>
              <a:t>remove_user_na</a:t>
            </a:r>
            <a:r>
              <a:rPr lang="en-GB" b="0" dirty="0">
                <a:solidFill>
                  <a:srgbClr val="000000"/>
                </a:solidFill>
                <a:latin typeface="Source Sans Pro"/>
                <a:ea typeface="Source Sans Pro"/>
                <a:cs typeface="Source Sans Pro"/>
              </a:rPr>
              <a:t>(x)</a:t>
            </a:r>
            <a:br>
              <a:rPr lang="en-GB" b="0" dirty="0">
                <a:solidFill>
                  <a:srgbClr val="000000"/>
                </a:solidFill>
                <a:latin typeface="Source Sans Pro"/>
                <a:ea typeface="Source Sans Pro"/>
                <a:cs typeface="Source Sans Pro"/>
              </a:rPr>
            </a:br>
            <a:r>
              <a:rPr lang="en-GB" b="0" dirty="0">
                <a:solidFill>
                  <a:srgbClr val="000000"/>
                </a:solidFill>
              </a:rPr>
              <a:t>Remove user-defined (</a:t>
            </a:r>
            <a:r>
              <a:rPr lang="en-GB" b="0" i="1" dirty="0" err="1">
                <a:solidFill>
                  <a:srgbClr val="000000"/>
                </a:solidFill>
              </a:rPr>
              <a:t>na_values</a:t>
            </a:r>
            <a:r>
              <a:rPr lang="en-GB" b="0" i="1" dirty="0">
                <a:solidFill>
                  <a:srgbClr val="000000"/>
                </a:solidFill>
              </a:rPr>
              <a:t> </a:t>
            </a:r>
            <a:r>
              <a:rPr lang="en-GB" b="0" dirty="0">
                <a:solidFill>
                  <a:srgbClr val="000000"/>
                </a:solidFill>
              </a:rPr>
              <a:t>and </a:t>
            </a:r>
            <a:r>
              <a:rPr lang="en-GB" b="0" i="1" dirty="0" err="1">
                <a:solidFill>
                  <a:srgbClr val="000000"/>
                </a:solidFill>
              </a:rPr>
              <a:t>na_range</a:t>
            </a:r>
            <a:r>
              <a:rPr lang="en-GB" b="0" dirty="0">
                <a:solidFill>
                  <a:srgbClr val="000000"/>
                </a:solidFill>
              </a:rPr>
              <a:t>) from a vector</a:t>
            </a:r>
          </a:p>
          <a:p>
            <a:pPr>
              <a:spcBef>
                <a:spcPts val="0"/>
              </a:spcBef>
              <a:spcAft>
                <a:spcPts val="800"/>
              </a:spcAft>
            </a:pPr>
            <a:r>
              <a:rPr lang="en-GB" dirty="0" err="1">
                <a:solidFill>
                  <a:srgbClr val="000000"/>
                </a:solidFill>
                <a:latin typeface="Source Sans Pro"/>
                <a:ea typeface="Source Sans Pro"/>
                <a:cs typeface="Source Sans Pro"/>
              </a:rPr>
              <a:t>unclass</a:t>
            </a:r>
            <a:r>
              <a:rPr lang="en-GB" b="0" dirty="0">
                <a:solidFill>
                  <a:srgbClr val="000000"/>
                </a:solidFill>
                <a:latin typeface="Source Sans Pro"/>
                <a:ea typeface="Source Sans Pro"/>
                <a:cs typeface="Source Sans Pro"/>
              </a:rPr>
              <a:t>(x)</a:t>
            </a:r>
            <a:br>
              <a:rPr lang="en-GB" b="0" dirty="0">
                <a:solidFill>
                  <a:srgbClr val="000000"/>
                </a:solidFill>
                <a:latin typeface="Source Sans Pro"/>
                <a:ea typeface="Source Sans Pro"/>
                <a:cs typeface="Source Sans Pro"/>
              </a:rPr>
            </a:br>
            <a:r>
              <a:rPr lang="en-GB" b="0" dirty="0">
                <a:solidFill>
                  <a:srgbClr val="000000"/>
                </a:solidFill>
                <a:latin typeface="Source Sans Pro"/>
                <a:ea typeface="Source Sans Pro"/>
                <a:cs typeface="Source Sans Pro"/>
              </a:rPr>
              <a:t>Remove the </a:t>
            </a:r>
            <a:r>
              <a:rPr lang="en-GB" b="0" i="1" dirty="0" err="1">
                <a:solidFill>
                  <a:srgbClr val="000000"/>
                </a:solidFill>
                <a:latin typeface="Source Sans Pro"/>
                <a:ea typeface="Source Sans Pro"/>
                <a:cs typeface="Source Sans Pro"/>
              </a:rPr>
              <a:t>haven_labelled</a:t>
            </a:r>
            <a:r>
              <a:rPr lang="en-GB" b="0" dirty="0">
                <a:solidFill>
                  <a:srgbClr val="000000"/>
                </a:solidFill>
                <a:latin typeface="Source Sans Pro"/>
                <a:ea typeface="Source Sans Pro"/>
                <a:cs typeface="Source Sans Pro"/>
              </a:rPr>
              <a:t> class. Therefore, the vector will be considered as a classical numeric or character vector. Value labels and user-defined missing values will still be visible as attributes attached to the vector.</a:t>
            </a:r>
          </a:p>
        </p:txBody>
      </p:sp>
      <p:grpSp>
        <p:nvGrpSpPr>
          <p:cNvPr id="323" name="Group">
            <a:extLst>
              <a:ext uri="{FF2B5EF4-FFF2-40B4-BE49-F238E27FC236}">
                <a16:creationId xmlns:a16="http://schemas.microsoft.com/office/drawing/2014/main" id="{986D0DFA-5281-4D52-BC5C-AB5935F0012C}"/>
              </a:ext>
            </a:extLst>
          </p:cNvPr>
          <p:cNvGrpSpPr/>
          <p:nvPr/>
        </p:nvGrpSpPr>
        <p:grpSpPr>
          <a:xfrm>
            <a:off x="4770956" y="1220869"/>
            <a:ext cx="4346836" cy="226109"/>
            <a:chOff x="0" y="0"/>
            <a:chExt cx="2818195" cy="226107"/>
          </a:xfrm>
        </p:grpSpPr>
        <p:sp>
          <p:nvSpPr>
            <p:cNvPr id="324" name="SUBTITLE">
              <a:extLst>
                <a:ext uri="{FF2B5EF4-FFF2-40B4-BE49-F238E27FC236}">
                  <a16:creationId xmlns:a16="http://schemas.microsoft.com/office/drawing/2014/main" id="{440D70B3-BEB2-42F4-963E-2A9EC33A7F76}"/>
                </a:ext>
              </a:extLst>
            </p:cNvPr>
            <p:cNvSpPr txBox="1"/>
            <p:nvPr/>
          </p:nvSpPr>
          <p:spPr>
            <a:xfrm>
              <a:off x="0" y="15795"/>
              <a:ext cx="1032004"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OF LABELLED VECTORS</a:t>
              </a:r>
              <a:endParaRPr dirty="0"/>
            </a:p>
          </p:txBody>
        </p:sp>
        <p:sp>
          <p:nvSpPr>
            <p:cNvPr id="325" name="Line">
              <a:extLst>
                <a:ext uri="{FF2B5EF4-FFF2-40B4-BE49-F238E27FC236}">
                  <a16:creationId xmlns:a16="http://schemas.microsoft.com/office/drawing/2014/main" id="{7B7D5F12-F484-48B8-BDEB-D296BC5C69B8}"/>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330" name="Group">
            <a:extLst>
              <a:ext uri="{FF2B5EF4-FFF2-40B4-BE49-F238E27FC236}">
                <a16:creationId xmlns:a16="http://schemas.microsoft.com/office/drawing/2014/main" id="{BB1AA4BD-8D64-4B0C-B9AF-00511B4B104D}"/>
              </a:ext>
            </a:extLst>
          </p:cNvPr>
          <p:cNvGrpSpPr/>
          <p:nvPr/>
        </p:nvGrpSpPr>
        <p:grpSpPr>
          <a:xfrm>
            <a:off x="9373882" y="4879659"/>
            <a:ext cx="3815832" cy="365236"/>
            <a:chOff x="-1" y="20678"/>
            <a:chExt cx="2815851" cy="365235"/>
          </a:xfrm>
        </p:grpSpPr>
        <p:sp>
          <p:nvSpPr>
            <p:cNvPr id="331" name="Title">
              <a:extLst>
                <a:ext uri="{FF2B5EF4-FFF2-40B4-BE49-F238E27FC236}">
                  <a16:creationId xmlns:a16="http://schemas.microsoft.com/office/drawing/2014/main" id="{770AAA96-333C-4A1D-9505-D5F1FAC23FCD}"/>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en-GB" dirty="0"/>
                <a:t>Miscellaneous</a:t>
              </a:r>
            </a:p>
          </p:txBody>
        </p:sp>
        <p:sp>
          <p:nvSpPr>
            <p:cNvPr id="332" name="Line">
              <a:extLst>
                <a:ext uri="{FF2B5EF4-FFF2-40B4-BE49-F238E27FC236}">
                  <a16:creationId xmlns:a16="http://schemas.microsoft.com/office/drawing/2014/main" id="{72660B38-4BD7-4A77-B313-637C6C0B9492}"/>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33" name="ZoneTexte 332">
            <a:extLst>
              <a:ext uri="{FF2B5EF4-FFF2-40B4-BE49-F238E27FC236}">
                <a16:creationId xmlns:a16="http://schemas.microsoft.com/office/drawing/2014/main" id="{AA5F2A7E-FCB4-4FC7-BBDC-F1589640F896}"/>
              </a:ext>
            </a:extLst>
          </p:cNvPr>
          <p:cNvSpPr txBox="1"/>
          <p:nvPr/>
        </p:nvSpPr>
        <p:spPr>
          <a:xfrm>
            <a:off x="9394167" y="5278577"/>
            <a:ext cx="3795547" cy="51577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GB" dirty="0" err="1">
                <a:solidFill>
                  <a:srgbClr val="000000"/>
                </a:solidFill>
              </a:rPr>
              <a:t>nolabel_to_na</a:t>
            </a:r>
            <a:r>
              <a:rPr lang="en-GB" b="0" dirty="0">
                <a:solidFill>
                  <a:srgbClr val="000000"/>
                </a:solidFill>
              </a:rPr>
              <a:t>(x)     </a:t>
            </a:r>
            <a:r>
              <a:rPr lang="en-GB" b="0" i="1" dirty="0">
                <a:solidFill>
                  <a:srgbClr val="000000"/>
                </a:solidFill>
              </a:rPr>
              <a:t>or     </a:t>
            </a:r>
            <a:r>
              <a:rPr lang="en-GB" b="0" dirty="0">
                <a:solidFill>
                  <a:srgbClr val="000000"/>
                </a:solidFill>
              </a:rPr>
              <a:t>df %&gt;% </a:t>
            </a:r>
            <a:r>
              <a:rPr lang="en-GB" dirty="0" err="1">
                <a:solidFill>
                  <a:srgbClr val="000000"/>
                </a:solidFill>
              </a:rPr>
              <a:t>nolabel_to_na</a:t>
            </a:r>
            <a:r>
              <a:rPr lang="en-GB" b="0" dirty="0">
                <a:solidFill>
                  <a:srgbClr val="000000"/>
                </a:solidFill>
              </a:rPr>
              <a:t>()</a:t>
            </a:r>
            <a:br>
              <a:rPr lang="en-GB" b="0" dirty="0">
                <a:solidFill>
                  <a:srgbClr val="000000"/>
                </a:solidFill>
              </a:rPr>
            </a:br>
            <a:r>
              <a:rPr lang="en-GB" b="0" dirty="0">
                <a:solidFill>
                  <a:srgbClr val="000000"/>
                </a:solidFill>
              </a:rPr>
              <a:t>For labelled vectors, values </a:t>
            </a:r>
            <a:r>
              <a:rPr lang="en-GB" b="0" u="sng" dirty="0">
                <a:solidFill>
                  <a:srgbClr val="000000"/>
                </a:solidFill>
              </a:rPr>
              <a:t>without</a:t>
            </a:r>
            <a:r>
              <a:rPr lang="en-GB" b="0" dirty="0">
                <a:solidFill>
                  <a:srgbClr val="000000"/>
                </a:solidFill>
              </a:rPr>
              <a:t> a value label </a:t>
            </a:r>
            <a:br>
              <a:rPr lang="en-GB" b="0" dirty="0">
                <a:solidFill>
                  <a:srgbClr val="000000"/>
                </a:solidFill>
              </a:rPr>
            </a:br>
            <a:r>
              <a:rPr lang="en-GB" b="0" dirty="0">
                <a:solidFill>
                  <a:srgbClr val="000000"/>
                </a:solidFill>
              </a:rPr>
              <a:t>will be converted into NA</a:t>
            </a:r>
          </a:p>
          <a:p>
            <a:pPr>
              <a:spcBef>
                <a:spcPts val="0"/>
              </a:spcBef>
              <a:spcAft>
                <a:spcPts val="800"/>
              </a:spcAft>
            </a:pPr>
            <a:r>
              <a:rPr lang="en-GB" dirty="0" err="1">
                <a:solidFill>
                  <a:srgbClr val="000000"/>
                </a:solidFill>
              </a:rPr>
              <a:t>val_labels_to_na</a:t>
            </a:r>
            <a:r>
              <a:rPr lang="en-GB" b="0" dirty="0">
                <a:solidFill>
                  <a:srgbClr val="000000"/>
                </a:solidFill>
              </a:rPr>
              <a:t>(x)     </a:t>
            </a:r>
            <a:r>
              <a:rPr lang="en-GB" b="0" i="1" dirty="0">
                <a:solidFill>
                  <a:srgbClr val="000000"/>
                </a:solidFill>
              </a:rPr>
              <a:t>or     </a:t>
            </a:r>
            <a:r>
              <a:rPr lang="en-GB" b="0" dirty="0">
                <a:solidFill>
                  <a:srgbClr val="000000"/>
                </a:solidFill>
              </a:rPr>
              <a:t>df %&gt;% </a:t>
            </a:r>
            <a:r>
              <a:rPr lang="en-GB" dirty="0" err="1">
                <a:solidFill>
                  <a:srgbClr val="000000"/>
                </a:solidFill>
              </a:rPr>
              <a:t>val_labels_to_na</a:t>
            </a:r>
            <a:r>
              <a:rPr lang="en-GB" b="0" dirty="0">
                <a:solidFill>
                  <a:srgbClr val="000000"/>
                </a:solidFill>
              </a:rPr>
              <a:t>()</a:t>
            </a:r>
            <a:br>
              <a:rPr lang="en-GB" b="0" dirty="0">
                <a:solidFill>
                  <a:srgbClr val="000000"/>
                </a:solidFill>
              </a:rPr>
            </a:br>
            <a:r>
              <a:rPr lang="en-GB" b="0" dirty="0">
                <a:solidFill>
                  <a:srgbClr val="000000"/>
                </a:solidFill>
              </a:rPr>
              <a:t>For labelled vectors, values </a:t>
            </a:r>
            <a:r>
              <a:rPr lang="en-GB" b="0" u="sng" dirty="0">
                <a:solidFill>
                  <a:srgbClr val="000000"/>
                </a:solidFill>
              </a:rPr>
              <a:t>with</a:t>
            </a:r>
            <a:r>
              <a:rPr lang="en-GB" b="0" dirty="0">
                <a:solidFill>
                  <a:srgbClr val="000000"/>
                </a:solidFill>
              </a:rPr>
              <a:t> a value label </a:t>
            </a:r>
            <a:br>
              <a:rPr lang="en-GB" b="0" dirty="0">
                <a:solidFill>
                  <a:srgbClr val="000000"/>
                </a:solidFill>
              </a:rPr>
            </a:br>
            <a:r>
              <a:rPr lang="en-GB" b="0" dirty="0">
                <a:solidFill>
                  <a:srgbClr val="000000"/>
                </a:solidFill>
              </a:rPr>
              <a:t>will be converted into NA</a:t>
            </a:r>
          </a:p>
          <a:p>
            <a:pPr>
              <a:spcBef>
                <a:spcPts val="0"/>
              </a:spcBef>
              <a:spcAft>
                <a:spcPts val="800"/>
              </a:spcAft>
            </a:pPr>
            <a:r>
              <a:rPr lang="en-GB" b="0" dirty="0">
                <a:solidFill>
                  <a:srgbClr val="000000"/>
                </a:solidFill>
              </a:rPr>
              <a:t>df2 %&gt;% </a:t>
            </a:r>
            <a:r>
              <a:rPr lang="en-GB" dirty="0" err="1">
                <a:solidFill>
                  <a:srgbClr val="000000"/>
                </a:solidFill>
              </a:rPr>
              <a:t>copy_labels_from</a:t>
            </a:r>
            <a:r>
              <a:rPr lang="en-GB" b="0" dirty="0">
                <a:solidFill>
                  <a:srgbClr val="000000"/>
                </a:solidFill>
              </a:rPr>
              <a:t>(df1)</a:t>
            </a:r>
            <a:br>
              <a:rPr lang="en-GB" b="0" dirty="0">
                <a:solidFill>
                  <a:srgbClr val="000000"/>
                </a:solidFill>
              </a:rPr>
            </a:br>
            <a:r>
              <a:rPr lang="en-GB" b="0" dirty="0">
                <a:solidFill>
                  <a:srgbClr val="000000"/>
                </a:solidFill>
              </a:rPr>
              <a:t>Copy variable labels, values labels and user-defined missing values from df1 to df2 based on shared columns names. Useful when attributes are lost after some data manipulation.</a:t>
            </a:r>
          </a:p>
          <a:p>
            <a:pPr>
              <a:spcBef>
                <a:spcPts val="0"/>
              </a:spcBef>
              <a:spcAft>
                <a:spcPts val="800"/>
              </a:spcAft>
            </a:pPr>
            <a:r>
              <a:rPr lang="en-GB" dirty="0">
                <a:solidFill>
                  <a:srgbClr val="000000"/>
                </a:solidFill>
              </a:rPr>
              <a:t>recode</a:t>
            </a:r>
            <a:r>
              <a:rPr lang="en-GB" b="0" dirty="0">
                <a:solidFill>
                  <a:srgbClr val="000000"/>
                </a:solidFill>
              </a:rPr>
              <a:t>(x, `2` =  1, `3` =2)</a:t>
            </a:r>
            <a:br>
              <a:rPr lang="en-GB" b="0" dirty="0">
                <a:solidFill>
                  <a:srgbClr val="000000"/>
                </a:solidFill>
              </a:rPr>
            </a:br>
            <a:r>
              <a:rPr lang="en-GB" b="0" dirty="0">
                <a:solidFill>
                  <a:srgbClr val="000000"/>
                </a:solidFill>
              </a:rPr>
              <a:t>Apply </a:t>
            </a:r>
            <a:r>
              <a:rPr lang="en-GB" b="0" dirty="0" err="1">
                <a:solidFill>
                  <a:srgbClr val="000000"/>
                </a:solidFill>
              </a:rPr>
              <a:t>dplyr</a:t>
            </a:r>
            <a:r>
              <a:rPr lang="en-GB" b="0" dirty="0">
                <a:solidFill>
                  <a:srgbClr val="000000"/>
                </a:solidFill>
              </a:rPr>
              <a:t>::recode() to a labelled vector. </a:t>
            </a:r>
            <a:br>
              <a:rPr lang="en-GB" b="0" dirty="0">
                <a:solidFill>
                  <a:srgbClr val="000000"/>
                </a:solidFill>
              </a:rPr>
            </a:br>
            <a:r>
              <a:rPr lang="en-GB" b="0" dirty="0">
                <a:solidFill>
                  <a:srgbClr val="000000"/>
                </a:solidFill>
              </a:rPr>
              <a:t>Attached value labels will remain unchanged.</a:t>
            </a:r>
          </a:p>
          <a:p>
            <a:pPr>
              <a:spcBef>
                <a:spcPts val="0"/>
              </a:spcBef>
              <a:spcAft>
                <a:spcPts val="800"/>
              </a:spcAft>
            </a:pPr>
            <a:r>
              <a:rPr lang="en-GB" dirty="0">
                <a:solidFill>
                  <a:srgbClr val="000000"/>
                </a:solidFill>
              </a:rPr>
              <a:t>recode</a:t>
            </a:r>
            <a:r>
              <a:rPr lang="en-GB" b="0" dirty="0">
                <a:solidFill>
                  <a:srgbClr val="000000"/>
                </a:solidFill>
              </a:rPr>
              <a:t>(x, `2` =  1, .</a:t>
            </a:r>
            <a:r>
              <a:rPr lang="en-GB" b="0" dirty="0" err="1">
                <a:solidFill>
                  <a:srgbClr val="000000"/>
                </a:solidFill>
              </a:rPr>
              <a:t>combine_value_labels</a:t>
            </a:r>
            <a:r>
              <a:rPr lang="en-GB" b="0" dirty="0">
                <a:solidFill>
                  <a:srgbClr val="000000"/>
                </a:solidFill>
              </a:rPr>
              <a:t> = TRUE)</a:t>
            </a:r>
            <a:br>
              <a:rPr lang="en-GB" b="0" dirty="0">
                <a:solidFill>
                  <a:srgbClr val="000000"/>
                </a:solidFill>
              </a:rPr>
            </a:br>
            <a:r>
              <a:rPr lang="en-GB" b="0" dirty="0">
                <a:solidFill>
                  <a:srgbClr val="000000"/>
                </a:solidFill>
              </a:rPr>
              <a:t>This option will combine value labels of original values merged together to produce new value labels.</a:t>
            </a:r>
            <a:br>
              <a:rPr lang="en-GB" b="0" dirty="0">
                <a:solidFill>
                  <a:srgbClr val="000000"/>
                </a:solidFill>
              </a:rPr>
            </a:br>
            <a:r>
              <a:rPr lang="en-GB" b="0" dirty="0">
                <a:solidFill>
                  <a:srgbClr val="000000"/>
                </a:solidFill>
              </a:rPr>
              <a:t>It is recommended to check that the result is appropriate.</a:t>
            </a:r>
          </a:p>
          <a:p>
            <a:pPr>
              <a:spcBef>
                <a:spcPts val="0"/>
              </a:spcBef>
              <a:spcAft>
                <a:spcPts val="800"/>
              </a:spcAft>
            </a:pPr>
            <a:r>
              <a:rPr lang="en-GB" dirty="0" err="1">
                <a:solidFill>
                  <a:srgbClr val="000000"/>
                </a:solidFill>
              </a:rPr>
              <a:t>update_labelled</a:t>
            </a:r>
            <a:r>
              <a:rPr lang="en-GB" b="0" dirty="0">
                <a:solidFill>
                  <a:srgbClr val="000000"/>
                </a:solidFill>
              </a:rPr>
              <a:t>(x)     </a:t>
            </a:r>
            <a:r>
              <a:rPr lang="en-GB" b="0" i="1" dirty="0">
                <a:solidFill>
                  <a:srgbClr val="000000"/>
                </a:solidFill>
              </a:rPr>
              <a:t>or     </a:t>
            </a:r>
            <a:r>
              <a:rPr lang="en-GB" b="0" dirty="0">
                <a:solidFill>
                  <a:srgbClr val="000000"/>
                </a:solidFill>
              </a:rPr>
              <a:t>df %&gt;% </a:t>
            </a:r>
            <a:r>
              <a:rPr lang="en-GB" dirty="0" err="1">
                <a:solidFill>
                  <a:srgbClr val="000000"/>
                </a:solidFill>
              </a:rPr>
              <a:t>update_labelled</a:t>
            </a:r>
            <a:r>
              <a:rPr lang="en-GB" b="0" dirty="0">
                <a:solidFill>
                  <a:srgbClr val="000000"/>
                </a:solidFill>
              </a:rPr>
              <a:t>()</a:t>
            </a:r>
            <a:br>
              <a:rPr lang="en-GB" b="0" dirty="0">
                <a:solidFill>
                  <a:srgbClr val="000000"/>
                </a:solidFill>
              </a:rPr>
            </a:br>
            <a:r>
              <a:rPr lang="en-GB" b="0" dirty="0">
                <a:solidFill>
                  <a:srgbClr val="000000"/>
                </a:solidFill>
              </a:rPr>
              <a:t>If x/df was imported/created using an older version of </a:t>
            </a:r>
            <a:r>
              <a:rPr lang="en-GB" dirty="0">
                <a:solidFill>
                  <a:srgbClr val="000000"/>
                </a:solidFill>
              </a:rPr>
              <a:t>haven</a:t>
            </a:r>
            <a:r>
              <a:rPr lang="en-GB" b="0" dirty="0">
                <a:solidFill>
                  <a:srgbClr val="000000"/>
                </a:solidFill>
              </a:rPr>
              <a:t> or </a:t>
            </a:r>
            <a:r>
              <a:rPr lang="en-GB" dirty="0">
                <a:solidFill>
                  <a:srgbClr val="000000"/>
                </a:solidFill>
              </a:rPr>
              <a:t>labelled</a:t>
            </a:r>
            <a:r>
              <a:rPr lang="en-GB" b="0" dirty="0">
                <a:solidFill>
                  <a:srgbClr val="000000"/>
                </a:solidFill>
              </a:rPr>
              <a:t>, you may encounter some unexpected results. </a:t>
            </a:r>
            <a:r>
              <a:rPr lang="en-GB" b="0" dirty="0" err="1">
                <a:solidFill>
                  <a:srgbClr val="000000"/>
                </a:solidFill>
              </a:rPr>
              <a:t>update_labelled</a:t>
            </a:r>
            <a:r>
              <a:rPr lang="en-GB" b="0" dirty="0">
                <a:solidFill>
                  <a:srgbClr val="000000"/>
                </a:solidFill>
              </a:rPr>
              <a:t>() will update all labelled vectors to be consistent with the current implementation.</a:t>
            </a:r>
          </a:p>
        </p:txBody>
      </p:sp>
      <p:sp>
        <p:nvSpPr>
          <p:cNvPr id="342" name="ZoneTexte 341">
            <a:extLst>
              <a:ext uri="{FF2B5EF4-FFF2-40B4-BE49-F238E27FC236}">
                <a16:creationId xmlns:a16="http://schemas.microsoft.com/office/drawing/2014/main" id="{7F74D9A2-0FFE-4D56-ABBE-20CB5AF0C32D}"/>
              </a:ext>
            </a:extLst>
          </p:cNvPr>
          <p:cNvSpPr txBox="1"/>
          <p:nvPr/>
        </p:nvSpPr>
        <p:spPr>
          <a:xfrm>
            <a:off x="4788891" y="1558706"/>
            <a:ext cx="4328901" cy="874518"/>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If all value labels and user-defined missing values are removed from a labelled vector, the </a:t>
            </a:r>
            <a:r>
              <a:rPr kumimoji="0" lang="en-GB" sz="1200" b="0" i="1" u="none" strike="noStrike" cap="none" spc="0" normalizeH="0" baseline="0" dirty="0" err="1">
                <a:ln>
                  <a:noFill/>
                </a:ln>
                <a:solidFill>
                  <a:srgbClr val="000000"/>
                </a:solidFill>
                <a:effectLst/>
                <a:uFillTx/>
                <a:latin typeface="Source Sans Pro"/>
                <a:ea typeface="Source Sans Pro"/>
                <a:cs typeface="Source Sans Pro"/>
                <a:sym typeface="Source Sans Pro"/>
              </a:rPr>
              <a:t>haven_labelled</a:t>
            </a:r>
            <a:r>
              <a:rPr kumimoji="0" lang="en-GB" sz="1200" b="0" u="none" strike="noStrike" cap="none" spc="0" normalizeH="0" baseline="0" dirty="0">
                <a:ln>
                  <a:noFill/>
                </a:ln>
                <a:solidFill>
                  <a:srgbClr val="000000"/>
                </a:solidFill>
                <a:effectLst/>
                <a:uFillTx/>
                <a:latin typeface="Source Sans Pro"/>
                <a:ea typeface="Source Sans Pro"/>
                <a:cs typeface="Source Sans Pro"/>
                <a:sym typeface="Source Sans Pro"/>
              </a:rPr>
              <a:t> class will  be removed and the vector will be transformed into a basic numeric or character vector. </a:t>
            </a:r>
            <a:r>
              <a:rPr kumimoji="0" lang="en-GB" sz="1200" u="none" strike="noStrike" cap="none" spc="0" normalizeH="0" baseline="0" dirty="0">
                <a:ln>
                  <a:noFill/>
                </a:ln>
                <a:solidFill>
                  <a:srgbClr val="000000"/>
                </a:solidFill>
                <a:effectLst/>
                <a:uFillTx/>
                <a:latin typeface="Source Sans Pro"/>
                <a:ea typeface="Source Sans Pro"/>
                <a:cs typeface="Source Sans Pro"/>
                <a:sym typeface="Source Sans Pro"/>
              </a:rPr>
              <a:t>Values of the vector will remain unchanged.</a:t>
            </a:r>
          </a:p>
        </p:txBody>
      </p:sp>
      <p:sp>
        <p:nvSpPr>
          <p:cNvPr id="72" name="ZoneTexte 71">
            <a:extLst>
              <a:ext uri="{FF2B5EF4-FFF2-40B4-BE49-F238E27FC236}">
                <a16:creationId xmlns:a16="http://schemas.microsoft.com/office/drawing/2014/main" id="{99BEADFF-2910-4CAE-B4DA-402F6CAB35A3}"/>
              </a:ext>
            </a:extLst>
          </p:cNvPr>
          <p:cNvSpPr txBox="1"/>
          <p:nvPr/>
        </p:nvSpPr>
        <p:spPr>
          <a:xfrm>
            <a:off x="328933" y="6903859"/>
            <a:ext cx="4115473" cy="32187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r>
              <a:rPr lang="en-US" b="0" dirty="0">
                <a:solidFill>
                  <a:srgbClr val="000000"/>
                </a:solidFill>
              </a:rPr>
              <a:t>In </a:t>
            </a:r>
            <a:r>
              <a:rPr lang="en-US" dirty="0">
                <a:solidFill>
                  <a:srgbClr val="000000"/>
                </a:solidFill>
              </a:rPr>
              <a:t>approach A</a:t>
            </a:r>
            <a:r>
              <a:rPr lang="en-US" b="0" dirty="0">
                <a:solidFill>
                  <a:srgbClr val="000000"/>
                </a:solidFill>
              </a:rPr>
              <a:t>, labelled vectors are converted into factors or into numeric/character vectors just after data import, using </a:t>
            </a:r>
            <a:r>
              <a:rPr lang="en-US" dirty="0" err="1">
                <a:solidFill>
                  <a:srgbClr val="000000"/>
                </a:solidFill>
              </a:rPr>
              <a:t>unlabelled</a:t>
            </a:r>
            <a:r>
              <a:rPr lang="en-US" b="0" dirty="0">
                <a:solidFill>
                  <a:srgbClr val="000000"/>
                </a:solidFill>
              </a:rPr>
              <a:t>(), </a:t>
            </a:r>
            <a:r>
              <a:rPr lang="en-US" dirty="0" err="1">
                <a:solidFill>
                  <a:srgbClr val="000000"/>
                </a:solidFill>
              </a:rPr>
              <a:t>to_factor</a:t>
            </a:r>
            <a:r>
              <a:rPr lang="en-US" b="0" dirty="0">
                <a:solidFill>
                  <a:srgbClr val="000000"/>
                </a:solidFill>
              </a:rPr>
              <a:t>() or </a:t>
            </a:r>
            <a:r>
              <a:rPr lang="en-US" dirty="0" err="1">
                <a:solidFill>
                  <a:srgbClr val="000000"/>
                </a:solidFill>
              </a:rPr>
              <a:t>unclass</a:t>
            </a:r>
            <a:r>
              <a:rPr lang="en-US" b="0" dirty="0">
                <a:solidFill>
                  <a:srgbClr val="000000"/>
                </a:solidFill>
              </a:rPr>
              <a:t>(). Then, data cleaning, data recoding and analysis are performed using classic </a:t>
            </a:r>
            <a:r>
              <a:rPr lang="en-US" dirty="0">
                <a:solidFill>
                  <a:srgbClr val="000000"/>
                </a:solidFill>
              </a:rPr>
              <a:t>R</a:t>
            </a:r>
            <a:r>
              <a:rPr lang="en-US" b="0" dirty="0">
                <a:solidFill>
                  <a:srgbClr val="000000"/>
                </a:solidFill>
              </a:rPr>
              <a:t> vector types.</a:t>
            </a:r>
          </a:p>
          <a:p>
            <a:endParaRPr lang="en-US" b="0" dirty="0">
              <a:solidFill>
                <a:srgbClr val="000000"/>
              </a:solidFill>
            </a:endParaRPr>
          </a:p>
          <a:p>
            <a:endParaRPr lang="en-US" b="0" dirty="0">
              <a:solidFill>
                <a:srgbClr val="000000"/>
              </a:solidFill>
            </a:endParaRPr>
          </a:p>
          <a:p>
            <a:r>
              <a:rPr lang="en-US" b="0" dirty="0">
                <a:solidFill>
                  <a:srgbClr val="000000"/>
                </a:solidFill>
              </a:rPr>
              <a:t>In </a:t>
            </a:r>
            <a:r>
              <a:rPr lang="en-US" dirty="0">
                <a:solidFill>
                  <a:srgbClr val="000000"/>
                </a:solidFill>
              </a:rPr>
              <a:t>approach B</a:t>
            </a:r>
            <a:r>
              <a:rPr lang="en-US" b="0" dirty="0">
                <a:solidFill>
                  <a:srgbClr val="000000"/>
                </a:solidFill>
              </a:rPr>
              <a:t>, labelled vectors are kept for data cleaning and recoding, allowing </a:t>
            </a:r>
            <a:r>
              <a:rPr lang="en-US" b="0">
                <a:solidFill>
                  <a:srgbClr val="000000"/>
                </a:solidFill>
              </a:rPr>
              <a:t>to preserve </a:t>
            </a:r>
            <a:r>
              <a:rPr lang="en-US" b="0" dirty="0">
                <a:solidFill>
                  <a:srgbClr val="000000"/>
                </a:solidFill>
              </a:rPr>
              <a:t>original coding, in particular if data should be reexported after that step. Functions provided by </a:t>
            </a:r>
            <a:r>
              <a:rPr lang="en-US" dirty="0">
                <a:solidFill>
                  <a:srgbClr val="000000"/>
                </a:solidFill>
              </a:rPr>
              <a:t>labelled</a:t>
            </a:r>
            <a:r>
              <a:rPr lang="en-US" b="0" dirty="0">
                <a:solidFill>
                  <a:srgbClr val="000000"/>
                </a:solidFill>
              </a:rPr>
              <a:t> will be useful for managing value labels. </a:t>
            </a:r>
          </a:p>
          <a:p>
            <a:endParaRPr lang="en-US" b="0" dirty="0">
              <a:solidFill>
                <a:srgbClr val="000000"/>
              </a:solidFill>
            </a:endParaRPr>
          </a:p>
          <a:p>
            <a:r>
              <a:rPr lang="en-US" b="0" dirty="0">
                <a:solidFill>
                  <a:srgbClr val="000000"/>
                </a:solidFill>
              </a:rPr>
              <a:t>However, as in approach A, labelled vectors will have to be converted into classic factors or numeric vectors before data analysis as this is the way categorical and continuous variables should be coded for analysis.</a:t>
            </a:r>
            <a:endParaRPr lang="en-GB" b="0" dirty="0">
              <a:solidFill>
                <a:srgbClr val="000000"/>
              </a:solidFill>
            </a:endParaRPr>
          </a:p>
        </p:txBody>
      </p:sp>
      <p:pic>
        <p:nvPicPr>
          <p:cNvPr id="6" name="Image 5">
            <a:extLst>
              <a:ext uri="{FF2B5EF4-FFF2-40B4-BE49-F238E27FC236}">
                <a16:creationId xmlns:a16="http://schemas.microsoft.com/office/drawing/2014/main" id="{9366C685-31AF-46FD-8DE8-5DE0AC2819B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383260" y="4897785"/>
            <a:ext cx="4049989" cy="1624039"/>
          </a:xfrm>
          <a:prstGeom prst="rect">
            <a:avLst/>
          </a:prstGeom>
        </p:spPr>
      </p:pic>
      <p:sp>
        <p:nvSpPr>
          <p:cNvPr id="66" name="ZoneTexte 65">
            <a:extLst>
              <a:ext uri="{FF2B5EF4-FFF2-40B4-BE49-F238E27FC236}">
                <a16:creationId xmlns:a16="http://schemas.microsoft.com/office/drawing/2014/main" id="{F2E8FDE5-6B21-4A8C-97BF-0EF5FB039EF6}"/>
              </a:ext>
            </a:extLst>
          </p:cNvPr>
          <p:cNvSpPr txBox="1"/>
          <p:nvPr/>
        </p:nvSpPr>
        <p:spPr>
          <a:xfrm>
            <a:off x="4773481" y="4546530"/>
            <a:ext cx="4328901" cy="689852"/>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When converting a labelled vector into a factor or a character vector of the value labels, be aware that </a:t>
            </a:r>
            <a:r>
              <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rPr>
              <a:t>original</a:t>
            </a:r>
            <a:r>
              <a:rPr kumimoji="0" lang="en-GB" sz="1200" u="none" strike="noStrike" cap="none" spc="0" normalizeH="0" baseline="0" dirty="0">
                <a:ln>
                  <a:noFill/>
                </a:ln>
                <a:solidFill>
                  <a:srgbClr val="000000"/>
                </a:solidFill>
                <a:effectLst/>
                <a:uFillTx/>
                <a:latin typeface="Source Sans Pro"/>
                <a:ea typeface="Source Sans Pro"/>
                <a:cs typeface="Source Sans Pro"/>
                <a:sym typeface="Source Sans Pro"/>
              </a:rPr>
              <a:t> values of the vector will be converted.</a:t>
            </a:r>
            <a:endParaRPr kumimoji="0" lang="en-GB" sz="1200" b="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67" name="ZoneTexte 66">
            <a:extLst>
              <a:ext uri="{FF2B5EF4-FFF2-40B4-BE49-F238E27FC236}">
                <a16:creationId xmlns:a16="http://schemas.microsoft.com/office/drawing/2014/main" id="{1B53DF7D-D153-4393-8ABA-DFD8BB4DAFEF}"/>
              </a:ext>
            </a:extLst>
          </p:cNvPr>
          <p:cNvSpPr txBox="1"/>
          <p:nvPr/>
        </p:nvSpPr>
        <p:spPr>
          <a:xfrm>
            <a:off x="4770956" y="5254195"/>
            <a:ext cx="4324058" cy="51782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to_character</a:t>
            </a:r>
            <a:r>
              <a:rPr kumimoji="0" lang="en-GB" sz="1200" b="0" i="0" u="none" strike="noStrike" cap="none" spc="0" normalizeH="0" baseline="0" dirty="0">
                <a:ln>
                  <a:noFill/>
                </a:ln>
                <a:solidFill>
                  <a:srgbClr val="000000"/>
                </a:solidFill>
                <a:effectLst/>
                <a:uFillTx/>
                <a:sym typeface="Source Sans Pro"/>
              </a:rPr>
              <a:t>(x)</a:t>
            </a:r>
            <a:br>
              <a:rPr kumimoji="0" lang="en-GB" sz="120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sym typeface="Source Sans Pro"/>
              </a:rPr>
              <a:t>Convert into a character vector replacing values by their corresponding value label</a:t>
            </a:r>
          </a:p>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to_factor</a:t>
            </a:r>
            <a:r>
              <a:rPr kumimoji="0" lang="en-GB" sz="1200" b="0" i="0" u="none" strike="noStrike" cap="none" spc="0" normalizeH="0" baseline="0" dirty="0">
                <a:ln>
                  <a:noFill/>
                </a:ln>
                <a:solidFill>
                  <a:srgbClr val="000000"/>
                </a:solidFill>
                <a:effectLst/>
                <a:uFillTx/>
                <a:sym typeface="Source Sans Pro"/>
              </a:rPr>
              <a:t>(x)</a:t>
            </a:r>
            <a:br>
              <a:rPr lang="en-GB" b="0" dirty="0">
                <a:solidFill>
                  <a:srgbClr val="000000"/>
                </a:solidFill>
              </a:rPr>
            </a:br>
            <a:r>
              <a:rPr lang="en-GB" b="0" dirty="0">
                <a:solidFill>
                  <a:srgbClr val="000000"/>
                </a:solidFill>
              </a:rPr>
              <a:t>Convert into a character vector replacing values by their corresponding value label </a:t>
            </a:r>
          </a:p>
          <a:p>
            <a:pPr>
              <a:spcBef>
                <a:spcPts val="0"/>
              </a:spcBef>
              <a:spcAft>
                <a:spcPts val="800"/>
              </a:spcAft>
            </a:pPr>
            <a:r>
              <a:rPr lang="en-GB" dirty="0" err="1">
                <a:solidFill>
                  <a:srgbClr val="000000"/>
                </a:solidFill>
                <a:latin typeface="Source Sans Pro"/>
                <a:ea typeface="Source Sans Pro"/>
                <a:cs typeface="Source Sans Pro"/>
              </a:rPr>
              <a:t>to_factor</a:t>
            </a:r>
            <a:r>
              <a:rPr lang="en-GB" b="0" dirty="0">
                <a:solidFill>
                  <a:srgbClr val="000000"/>
                </a:solidFill>
                <a:latin typeface="Source Sans Pro"/>
                <a:ea typeface="Source Sans Pro"/>
                <a:cs typeface="Source Sans Pro"/>
              </a:rPr>
              <a:t>(x, levels = "prefixed")</a:t>
            </a:r>
            <a:br>
              <a:rPr lang="en-GB" b="0" dirty="0">
                <a:solidFill>
                  <a:srgbClr val="000000"/>
                </a:solidFill>
                <a:latin typeface="Source Sans Pro"/>
                <a:ea typeface="Source Sans Pro"/>
                <a:cs typeface="Source Sans Pro"/>
              </a:rPr>
            </a:br>
            <a:r>
              <a:rPr lang="en-GB" b="0" dirty="0">
                <a:solidFill>
                  <a:srgbClr val="000000"/>
                </a:solidFill>
              </a:rPr>
              <a:t>Value labels will be prefixed with their original value</a:t>
            </a:r>
          </a:p>
          <a:p>
            <a:pPr>
              <a:spcBef>
                <a:spcPts val="0"/>
              </a:spcBef>
              <a:spcAft>
                <a:spcPts val="800"/>
              </a:spcAft>
            </a:pPr>
            <a:r>
              <a:rPr lang="en-GB" dirty="0" err="1">
                <a:solidFill>
                  <a:srgbClr val="000000"/>
                </a:solidFill>
                <a:latin typeface="Source Sans Pro"/>
                <a:ea typeface="Source Sans Pro"/>
                <a:cs typeface="Source Sans Pro"/>
              </a:rPr>
              <a:t>to_factor</a:t>
            </a:r>
            <a:r>
              <a:rPr lang="en-GB" b="0" dirty="0">
                <a:solidFill>
                  <a:srgbClr val="000000"/>
                </a:solidFill>
                <a:latin typeface="Source Sans Pro"/>
                <a:ea typeface="Source Sans Pro"/>
                <a:cs typeface="Source Sans Pro"/>
              </a:rPr>
              <a:t>(x, strict = TRUE)</a:t>
            </a:r>
            <a:br>
              <a:rPr lang="en-GB" b="0" dirty="0">
                <a:solidFill>
                  <a:srgbClr val="000000"/>
                </a:solidFill>
                <a:latin typeface="Source Sans Pro"/>
                <a:ea typeface="Source Sans Pro"/>
                <a:cs typeface="Source Sans Pro"/>
              </a:rPr>
            </a:br>
            <a:r>
              <a:rPr lang="en-GB" b="0" dirty="0">
                <a:solidFill>
                  <a:srgbClr val="000000"/>
                </a:solidFill>
                <a:latin typeface="Source Sans Pro"/>
                <a:ea typeface="Source Sans Pro"/>
                <a:cs typeface="Source Sans Pro"/>
              </a:rPr>
              <a:t>Convert into a factor only if all observed values have a value label</a:t>
            </a:r>
          </a:p>
          <a:p>
            <a:pPr>
              <a:spcBef>
                <a:spcPts val="0"/>
              </a:spcBef>
              <a:spcAft>
                <a:spcPts val="800"/>
              </a:spcAft>
            </a:pPr>
            <a:r>
              <a:rPr lang="en-GB" b="0" dirty="0">
                <a:solidFill>
                  <a:srgbClr val="000000"/>
                </a:solidFill>
              </a:rPr>
              <a:t>df %&gt;% </a:t>
            </a:r>
            <a:r>
              <a:rPr lang="en-GB" dirty="0" err="1">
                <a:solidFill>
                  <a:srgbClr val="000000"/>
                </a:solidFill>
              </a:rPr>
              <a:t>to_factor</a:t>
            </a:r>
            <a:r>
              <a:rPr lang="en-GB" b="0" dirty="0">
                <a:solidFill>
                  <a:srgbClr val="000000"/>
                </a:solidFill>
              </a:rPr>
              <a:t>()</a:t>
            </a:r>
            <a:br>
              <a:rPr lang="en-GB" b="0" dirty="0">
                <a:solidFill>
                  <a:srgbClr val="000000"/>
                </a:solidFill>
              </a:rPr>
            </a:br>
            <a:r>
              <a:rPr lang="en-GB" b="0" dirty="0">
                <a:solidFill>
                  <a:srgbClr val="000000"/>
                </a:solidFill>
              </a:rPr>
              <a:t>Convert all labelled vectors and only labelled vectors into factors</a:t>
            </a:r>
          </a:p>
          <a:p>
            <a:pPr>
              <a:spcBef>
                <a:spcPts val="0"/>
              </a:spcBef>
              <a:spcAft>
                <a:spcPts val="800"/>
              </a:spcAft>
            </a:pPr>
            <a:r>
              <a:rPr lang="en-GB" b="0" dirty="0">
                <a:solidFill>
                  <a:srgbClr val="000000"/>
                </a:solidFill>
              </a:rPr>
              <a:t>df %&gt;% </a:t>
            </a:r>
            <a:r>
              <a:rPr lang="en-GB" dirty="0" err="1">
                <a:solidFill>
                  <a:srgbClr val="000000"/>
                </a:solidFill>
              </a:rPr>
              <a:t>to_factor</a:t>
            </a:r>
            <a:r>
              <a:rPr lang="en-GB" b="0" dirty="0">
                <a:solidFill>
                  <a:srgbClr val="000000"/>
                </a:solidFill>
              </a:rPr>
              <a:t>(</a:t>
            </a:r>
            <a:r>
              <a:rPr lang="en-GB" b="0" dirty="0" err="1">
                <a:solidFill>
                  <a:srgbClr val="000000"/>
                </a:solidFill>
              </a:rPr>
              <a:t>labelled_only</a:t>
            </a:r>
            <a:r>
              <a:rPr lang="en-GB" b="0" dirty="0">
                <a:solidFill>
                  <a:srgbClr val="000000"/>
                </a:solidFill>
              </a:rPr>
              <a:t>  = FALSE)</a:t>
            </a:r>
            <a:br>
              <a:rPr lang="en-GB" b="0" dirty="0">
                <a:solidFill>
                  <a:srgbClr val="000000"/>
                </a:solidFill>
              </a:rPr>
            </a:br>
            <a:r>
              <a:rPr lang="en-GB" b="0" dirty="0">
                <a:solidFill>
                  <a:srgbClr val="000000"/>
                </a:solidFill>
              </a:rPr>
              <a:t>Convert all columns (including non labelled vectors) into factors</a:t>
            </a:r>
          </a:p>
          <a:p>
            <a:pPr>
              <a:spcBef>
                <a:spcPts val="0"/>
              </a:spcBef>
              <a:spcAft>
                <a:spcPts val="800"/>
              </a:spcAft>
            </a:pPr>
            <a:r>
              <a:rPr lang="en-GB" dirty="0">
                <a:solidFill>
                  <a:srgbClr val="000000"/>
                </a:solidFill>
              </a:rPr>
              <a:t>unlabelled</a:t>
            </a:r>
            <a:r>
              <a:rPr lang="en-GB" b="0" dirty="0">
                <a:solidFill>
                  <a:srgbClr val="000000"/>
                </a:solidFill>
              </a:rPr>
              <a:t>(x)</a:t>
            </a:r>
            <a:br>
              <a:rPr lang="en-GB" b="0" dirty="0">
                <a:solidFill>
                  <a:srgbClr val="000000"/>
                </a:solidFill>
              </a:rPr>
            </a:br>
            <a:r>
              <a:rPr lang="en-GB" b="0" dirty="0">
                <a:solidFill>
                  <a:srgbClr val="000000"/>
                </a:solidFill>
              </a:rPr>
              <a:t>df %%&gt;% </a:t>
            </a:r>
            <a:r>
              <a:rPr lang="en-GB" dirty="0">
                <a:solidFill>
                  <a:srgbClr val="000000"/>
                </a:solidFill>
              </a:rPr>
              <a:t>unlabelled</a:t>
            </a:r>
            <a:r>
              <a:rPr lang="en-GB" b="0" dirty="0">
                <a:solidFill>
                  <a:srgbClr val="000000"/>
                </a:solidFill>
              </a:rPr>
              <a:t>()</a:t>
            </a:r>
            <a:br>
              <a:rPr lang="en-GB" b="0" dirty="0">
                <a:solidFill>
                  <a:srgbClr val="000000"/>
                </a:solidFill>
              </a:rPr>
            </a:br>
            <a:r>
              <a:rPr lang="en-GB" b="0" dirty="0">
                <a:solidFill>
                  <a:srgbClr val="000000"/>
                </a:solidFill>
              </a:rPr>
              <a:t>Labelled vectors will be converted into factors only if all observed values have a value label. Otherwise, they will be unclassed. Similar to df %&gt;% </a:t>
            </a:r>
            <a:r>
              <a:rPr lang="en-GB" b="0" dirty="0" err="1">
                <a:solidFill>
                  <a:srgbClr val="000000"/>
                </a:solidFill>
              </a:rPr>
              <a:t>to_factor</a:t>
            </a:r>
            <a:r>
              <a:rPr lang="en-GB" b="0" dirty="0">
                <a:solidFill>
                  <a:srgbClr val="000000"/>
                </a:solidFill>
              </a:rPr>
              <a:t>(</a:t>
            </a:r>
            <a:r>
              <a:rPr lang="en-GB" b="0" dirty="0" err="1">
                <a:solidFill>
                  <a:srgbClr val="000000"/>
                </a:solidFill>
              </a:rPr>
              <a:t>labelled_only</a:t>
            </a:r>
            <a:r>
              <a:rPr lang="en-GB" b="0" dirty="0">
                <a:solidFill>
                  <a:srgbClr val="000000"/>
                </a:solidFill>
              </a:rPr>
              <a:t> = T, strict = T, </a:t>
            </a:r>
            <a:r>
              <a:rPr lang="en-GB" b="0" dirty="0" err="1">
                <a:solidFill>
                  <a:srgbClr val="000000"/>
                </a:solidFill>
              </a:rPr>
              <a:t>unclass</a:t>
            </a:r>
            <a:r>
              <a:rPr lang="en-GB" b="0" dirty="0">
                <a:solidFill>
                  <a:srgbClr val="000000"/>
                </a:solidFill>
              </a:rPr>
              <a:t> = T)</a:t>
            </a:r>
          </a:p>
          <a:p>
            <a:pPr>
              <a:spcBef>
                <a:spcPts val="0"/>
              </a:spcBef>
              <a:spcAft>
                <a:spcPts val="800"/>
              </a:spcAft>
            </a:pPr>
            <a:r>
              <a:rPr lang="en-GB" dirty="0" err="1">
                <a:solidFill>
                  <a:srgbClr val="000000"/>
                </a:solidFill>
                <a:latin typeface="Source Sans Pro"/>
                <a:ea typeface="Source Sans Pro"/>
                <a:cs typeface="Source Sans Pro"/>
              </a:rPr>
              <a:t>to_factor</a:t>
            </a:r>
            <a:r>
              <a:rPr lang="en-GB" b="0" dirty="0">
                <a:solidFill>
                  <a:srgbClr val="000000"/>
                </a:solidFill>
              </a:rPr>
              <a:t>(x, </a:t>
            </a:r>
            <a:r>
              <a:rPr lang="en-GB" b="0" dirty="0" err="1">
                <a:solidFill>
                  <a:srgbClr val="000000"/>
                </a:solidFill>
              </a:rPr>
              <a:t>drop_unused_labels</a:t>
            </a:r>
            <a:r>
              <a:rPr lang="en-GB" b="0" dirty="0">
                <a:solidFill>
                  <a:srgbClr val="000000"/>
                </a:solidFill>
              </a:rPr>
              <a:t> = TRUE)</a:t>
            </a:r>
            <a:br>
              <a:rPr lang="en-GB" b="0" dirty="0">
                <a:solidFill>
                  <a:srgbClr val="000000"/>
                </a:solidFill>
              </a:rPr>
            </a:br>
            <a:r>
              <a:rPr lang="en-GB" b="0" dirty="0">
                <a:solidFill>
                  <a:srgbClr val="000000"/>
                </a:solidFill>
              </a:rPr>
              <a:t>df %&gt;% </a:t>
            </a:r>
            <a:r>
              <a:rPr lang="en-GB" dirty="0">
                <a:solidFill>
                  <a:srgbClr val="000000"/>
                </a:solidFill>
              </a:rPr>
              <a:t>unlabelled</a:t>
            </a:r>
            <a:r>
              <a:rPr lang="en-GB" b="0" dirty="0">
                <a:solidFill>
                  <a:srgbClr val="000000"/>
                </a:solidFill>
              </a:rPr>
              <a:t>(</a:t>
            </a:r>
            <a:r>
              <a:rPr lang="en-GB" b="0" dirty="0" err="1">
                <a:solidFill>
                  <a:srgbClr val="000000"/>
                </a:solidFill>
              </a:rPr>
              <a:t>drop_unused_labels</a:t>
            </a:r>
            <a:r>
              <a:rPr lang="en-GB" b="0" dirty="0">
                <a:solidFill>
                  <a:srgbClr val="000000"/>
                </a:solidFill>
              </a:rPr>
              <a:t> = TRUE)</a:t>
            </a:r>
            <a:br>
              <a:rPr lang="en-GB" b="0" dirty="0">
                <a:solidFill>
                  <a:srgbClr val="000000"/>
                </a:solidFill>
              </a:rPr>
            </a:br>
            <a:r>
              <a:rPr lang="en-GB" b="0" dirty="0">
                <a:solidFill>
                  <a:srgbClr val="000000"/>
                </a:solidFill>
              </a:rPr>
              <a:t>Unused value labels will be dropped before conversion into factors</a:t>
            </a:r>
          </a:p>
        </p:txBody>
      </p:sp>
      <p:sp>
        <p:nvSpPr>
          <p:cNvPr id="68" name="ZoneTexte 67">
            <a:extLst>
              <a:ext uri="{FF2B5EF4-FFF2-40B4-BE49-F238E27FC236}">
                <a16:creationId xmlns:a16="http://schemas.microsoft.com/office/drawing/2014/main" id="{41681631-656F-4456-8BA0-99D2D760D279}"/>
              </a:ext>
            </a:extLst>
          </p:cNvPr>
          <p:cNvSpPr txBox="1"/>
          <p:nvPr/>
        </p:nvSpPr>
        <p:spPr>
          <a:xfrm>
            <a:off x="9392275" y="1515212"/>
            <a:ext cx="3795547" cy="19773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GB" dirty="0" err="1">
                <a:solidFill>
                  <a:srgbClr val="000000"/>
                </a:solidFill>
              </a:rPr>
              <a:t>to_labelled</a:t>
            </a:r>
            <a:r>
              <a:rPr lang="en-GB" b="0" dirty="0">
                <a:solidFill>
                  <a:srgbClr val="000000"/>
                </a:solidFill>
              </a:rPr>
              <a:t>(f) </a:t>
            </a:r>
            <a:br>
              <a:rPr lang="en-GB" b="0" dirty="0">
                <a:solidFill>
                  <a:srgbClr val="000000"/>
                </a:solidFill>
              </a:rPr>
            </a:br>
            <a:r>
              <a:rPr lang="en-GB" b="0" dirty="0">
                <a:solidFill>
                  <a:srgbClr val="000000"/>
                </a:solidFill>
              </a:rPr>
              <a:t>Convert a factor into a numeric labelled vector.</a:t>
            </a:r>
            <a:br>
              <a:rPr lang="en-GB" b="0" dirty="0">
                <a:solidFill>
                  <a:srgbClr val="000000"/>
                </a:solidFill>
              </a:rPr>
            </a:br>
            <a:r>
              <a:rPr lang="en-GB" b="0" i="1" dirty="0">
                <a:solidFill>
                  <a:srgbClr val="000000"/>
                </a:solidFill>
              </a:rPr>
              <a:t>Note that </a:t>
            </a:r>
            <a:r>
              <a:rPr lang="en-GB" b="0" dirty="0" err="1">
                <a:solidFill>
                  <a:srgbClr val="000000"/>
                </a:solidFill>
              </a:rPr>
              <a:t>to_labelled</a:t>
            </a:r>
            <a:r>
              <a:rPr lang="en-GB" b="0" dirty="0">
                <a:solidFill>
                  <a:srgbClr val="000000"/>
                </a:solidFill>
              </a:rPr>
              <a:t>(</a:t>
            </a:r>
            <a:r>
              <a:rPr lang="en-GB" b="0" dirty="0" err="1">
                <a:solidFill>
                  <a:srgbClr val="000000"/>
                </a:solidFill>
              </a:rPr>
              <a:t>to_factor</a:t>
            </a:r>
            <a:r>
              <a:rPr lang="en-GB" b="0" dirty="0">
                <a:solidFill>
                  <a:srgbClr val="000000"/>
                </a:solidFill>
              </a:rPr>
              <a:t>(x))</a:t>
            </a:r>
            <a:r>
              <a:rPr lang="en-GB" b="0" i="1" dirty="0">
                <a:solidFill>
                  <a:srgbClr val="000000"/>
                </a:solidFill>
              </a:rPr>
              <a:t> and </a:t>
            </a:r>
            <a:r>
              <a:rPr lang="en-GB" b="0" dirty="0">
                <a:solidFill>
                  <a:srgbClr val="000000"/>
                </a:solidFill>
              </a:rPr>
              <a:t>x</a:t>
            </a:r>
            <a:r>
              <a:rPr lang="en-GB" b="0" i="1" dirty="0">
                <a:solidFill>
                  <a:srgbClr val="000000"/>
                </a:solidFill>
              </a:rPr>
              <a:t> will not </a:t>
            </a:r>
            <a:br>
              <a:rPr lang="en-GB" b="0" i="1" dirty="0">
                <a:solidFill>
                  <a:srgbClr val="000000"/>
                </a:solidFill>
              </a:rPr>
            </a:br>
            <a:r>
              <a:rPr lang="en-GB" b="0" i="1" dirty="0">
                <a:solidFill>
                  <a:srgbClr val="000000"/>
                </a:solidFill>
              </a:rPr>
              <a:t>be </a:t>
            </a:r>
            <a:r>
              <a:rPr lang="en-GB" b="0" i="1" dirty="0" err="1">
                <a:solidFill>
                  <a:srgbClr val="000000"/>
                </a:solidFill>
              </a:rPr>
              <a:t>identitical</a:t>
            </a:r>
            <a:r>
              <a:rPr lang="en-GB" b="0" i="1" dirty="0">
                <a:solidFill>
                  <a:srgbClr val="000000"/>
                </a:solidFill>
              </a:rPr>
              <a:t> (original coding will be lost).</a:t>
            </a:r>
          </a:p>
          <a:p>
            <a:pPr>
              <a:spcBef>
                <a:spcPts val="0"/>
              </a:spcBef>
              <a:spcAft>
                <a:spcPts val="800"/>
              </a:spcAft>
            </a:pPr>
            <a:r>
              <a:rPr lang="en-GB" dirty="0" err="1">
                <a:solidFill>
                  <a:srgbClr val="000000"/>
                </a:solidFill>
              </a:rPr>
              <a:t>to_labelled</a:t>
            </a:r>
            <a:r>
              <a:rPr lang="en-GB" b="0" dirty="0">
                <a:solidFill>
                  <a:srgbClr val="000000"/>
                </a:solidFill>
              </a:rPr>
              <a:t>(df) </a:t>
            </a:r>
            <a:br>
              <a:rPr lang="en-GB" b="0" dirty="0">
                <a:solidFill>
                  <a:srgbClr val="000000"/>
                </a:solidFill>
              </a:rPr>
            </a:br>
            <a:r>
              <a:rPr lang="en-GB" b="0" dirty="0">
                <a:solidFill>
                  <a:srgbClr val="000000"/>
                </a:solidFill>
              </a:rPr>
              <a:t>If df was imported with the </a:t>
            </a:r>
            <a:r>
              <a:rPr lang="en-GB" dirty="0">
                <a:solidFill>
                  <a:srgbClr val="000000"/>
                </a:solidFill>
              </a:rPr>
              <a:t>foreign</a:t>
            </a:r>
            <a:r>
              <a:rPr lang="en-GB" b="0" dirty="0">
                <a:solidFill>
                  <a:srgbClr val="000000"/>
                </a:solidFill>
              </a:rPr>
              <a:t> package or if it is a </a:t>
            </a:r>
            <a:br>
              <a:rPr lang="en-GB" b="0" dirty="0">
                <a:solidFill>
                  <a:srgbClr val="000000"/>
                </a:solidFill>
              </a:rPr>
            </a:br>
            <a:r>
              <a:rPr lang="en-GB" b="0" dirty="0">
                <a:solidFill>
                  <a:srgbClr val="000000"/>
                </a:solidFill>
              </a:rPr>
              <a:t>data set created with </a:t>
            </a:r>
            <a:r>
              <a:rPr lang="en-GB" dirty="0" err="1">
                <a:solidFill>
                  <a:srgbClr val="000000"/>
                </a:solidFill>
              </a:rPr>
              <a:t>memisc</a:t>
            </a:r>
            <a:r>
              <a:rPr lang="en-GB" dirty="0">
                <a:solidFill>
                  <a:srgbClr val="000000"/>
                </a:solidFill>
              </a:rPr>
              <a:t> </a:t>
            </a:r>
            <a:r>
              <a:rPr lang="en-GB" b="0" dirty="0">
                <a:solidFill>
                  <a:srgbClr val="000000"/>
                </a:solidFill>
              </a:rPr>
              <a:t>package, meta data (variable labels, value labels and user-defined missing values) will be converted into </a:t>
            </a:r>
            <a:r>
              <a:rPr lang="en-GB" dirty="0">
                <a:solidFill>
                  <a:srgbClr val="000000"/>
                </a:solidFill>
              </a:rPr>
              <a:t>labelled</a:t>
            </a:r>
            <a:r>
              <a:rPr lang="en-GB" b="0" dirty="0">
                <a:solidFill>
                  <a:srgbClr val="000000"/>
                </a:solidFill>
              </a:rPr>
              <a:t> format.</a:t>
            </a:r>
          </a:p>
        </p:txBody>
      </p:sp>
      <p:pic>
        <p:nvPicPr>
          <p:cNvPr id="290" name="rstudi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94774" y="198660"/>
            <a:ext cx="1386437" cy="1600913"/>
          </a:xfrm>
          <a:prstGeom prst="rect">
            <a:avLst/>
          </a:prstGeom>
          <a:ln w="12700">
            <a:miter lim="400000"/>
          </a:ln>
        </p:spPr>
      </p:pic>
      <p:sp>
        <p:nvSpPr>
          <p:cNvPr id="69" name="ZoneTexte 68">
            <a:extLst>
              <a:ext uri="{FF2B5EF4-FFF2-40B4-BE49-F238E27FC236}">
                <a16:creationId xmlns:a16="http://schemas.microsoft.com/office/drawing/2014/main" id="{74D2D8A1-7DE9-46BC-8218-4465D74E2560}"/>
              </a:ext>
            </a:extLst>
          </p:cNvPr>
          <p:cNvSpPr txBox="1"/>
          <p:nvPr/>
        </p:nvSpPr>
        <p:spPr>
          <a:xfrm>
            <a:off x="9373882" y="3549072"/>
            <a:ext cx="3815831" cy="900166"/>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If any value label or user-defined missing value is added </a:t>
            </a:r>
            <a:b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to a numeric or a character vector, </a:t>
            </a:r>
            <a:b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it will be automatically converted into a labelled vector. </a:t>
            </a:r>
          </a:p>
          <a:p>
            <a:pPr marL="0" marR="0" indent="0" algn="l" defTabSz="584200" rtl="0" fontAlgn="auto" latinLnBrk="0" hangingPunct="0">
              <a:lnSpc>
                <a:spcPct val="100000"/>
              </a:lnSpc>
              <a:spcBef>
                <a:spcPts val="200"/>
              </a:spcBef>
              <a:spcAft>
                <a:spcPts val="0"/>
              </a:spcAft>
              <a:buClrTx/>
              <a:buSzTx/>
              <a:buFontTx/>
              <a:buNone/>
              <a:tabLst/>
            </a:pPr>
            <a:r>
              <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rPr>
              <a:t>Values of the vector will remain unchanged.</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grpSp>
        <p:nvGrpSpPr>
          <p:cNvPr id="70" name="Group">
            <a:extLst>
              <a:ext uri="{FF2B5EF4-FFF2-40B4-BE49-F238E27FC236}">
                <a16:creationId xmlns:a16="http://schemas.microsoft.com/office/drawing/2014/main" id="{0714E5E1-F5CB-4A79-9D75-4739C12BE341}"/>
              </a:ext>
            </a:extLst>
          </p:cNvPr>
          <p:cNvGrpSpPr/>
          <p:nvPr/>
        </p:nvGrpSpPr>
        <p:grpSpPr>
          <a:xfrm>
            <a:off x="9373882" y="1234810"/>
            <a:ext cx="4346836" cy="226109"/>
            <a:chOff x="0" y="0"/>
            <a:chExt cx="2818195" cy="226107"/>
          </a:xfrm>
        </p:grpSpPr>
        <p:sp>
          <p:nvSpPr>
            <p:cNvPr id="71" name="SUBTITLE">
              <a:extLst>
                <a:ext uri="{FF2B5EF4-FFF2-40B4-BE49-F238E27FC236}">
                  <a16:creationId xmlns:a16="http://schemas.microsoft.com/office/drawing/2014/main" id="{9806D08C-DC79-417F-A73B-4ECBB5423F47}"/>
                </a:ext>
              </a:extLst>
            </p:cNvPr>
            <p:cNvSpPr txBox="1"/>
            <p:nvPr/>
          </p:nvSpPr>
          <p:spPr>
            <a:xfrm>
              <a:off x="0" y="15795"/>
              <a:ext cx="1131775"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INTO LABELLED VECTORS</a:t>
              </a:r>
              <a:endParaRPr dirty="0"/>
            </a:p>
          </p:txBody>
        </p:sp>
        <p:sp>
          <p:nvSpPr>
            <p:cNvPr id="73" name="Line">
              <a:extLst>
                <a:ext uri="{FF2B5EF4-FFF2-40B4-BE49-F238E27FC236}">
                  <a16:creationId xmlns:a16="http://schemas.microsoft.com/office/drawing/2014/main" id="{1CC90E97-926B-4EAB-B63A-CE2FCCAA2AD1}"/>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Tree>
    <p:extLst>
      <p:ext uri="{BB962C8B-B14F-4D97-AF65-F5344CB8AC3E}">
        <p14:creationId xmlns:p14="http://schemas.microsoft.com/office/powerpoint/2010/main" val="568326052"/>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4C4C4C"/>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516</TotalTime>
  <Words>2206</Words>
  <Application>Microsoft Office PowerPoint</Application>
  <PresentationFormat>Personnalisé</PresentationFormat>
  <Paragraphs>114</Paragraphs>
  <Slides>2</Slides>
  <Notes>2</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vt:i4>
      </vt:variant>
    </vt:vector>
  </HeadingPairs>
  <TitlesOfParts>
    <vt:vector size="12" baseType="lpstr">
      <vt:lpstr>Arial</vt:lpstr>
      <vt:lpstr>Avenir Roman</vt:lpstr>
      <vt:lpstr>FontAwesome</vt:lpstr>
      <vt:lpstr>Helvetica Light</vt:lpstr>
      <vt:lpstr>Source Sans Pro</vt:lpstr>
      <vt:lpstr>Source Sans Pro Light</vt:lpstr>
      <vt:lpstr>Source Sans Pro Semibold</vt:lpstr>
      <vt:lpstr>Wingdings</vt:lpstr>
      <vt:lpstr>Wingdings 3</vt:lpstr>
      <vt:lpstr>White</vt:lpstr>
      <vt:lpstr>Labelled data with labelled : : CHEAT SHEET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Labelled vectors with labelled : : CHEAT SHEET</dc:title>
  <dc:creator>Joseph Larmarange</dc:creator>
  <cp:lastModifiedBy>Joseph Larmarange</cp:lastModifiedBy>
  <cp:revision>84</cp:revision>
  <cp:lastPrinted>2019-05-23T16:59:36Z</cp:lastPrinted>
  <dcterms:modified xsi:type="dcterms:W3CDTF">2020-09-21T16:06:46Z</dcterms:modified>
</cp:coreProperties>
</file>