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9" r:id="rId3"/>
    <p:sldId id="258" r:id="rId4"/>
    <p:sldId id="257" r:id="rId5"/>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029" y="-5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fortawesome.github.io/Font-Awesome/get-started/" TargetMode="External"/><Relationship Id="rId13" Type="http://schemas.openxmlformats.org/officeDocument/2006/relationships/image" Target="../media/image9.png"/><Relationship Id="rId3" Type="http://schemas.openxmlformats.org/officeDocument/2006/relationships/hyperlink" Target="https://creativecommons.org/licenses/by-sa/4.0/" TargetMode="External"/><Relationship Id="rId7" Type="http://schemas.openxmlformats.org/officeDocument/2006/relationships/hyperlink" Target="http://www.fontsquirrel.com/fonts/source-sans-pro" TargetMode="Externa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hyperlink" Target="http://larmarange.github.io/labelled/"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mailto:joseph@larmarange.net" TargetMode="External"/><Relationship Id="rId9" Type="http://schemas.openxmlformats.org/officeDocument/2006/relationships/hyperlink" Target="http://fortawesome.github.io/Font-Awesome/cheatsheet/" TargetMode="Externa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hyperlink" Target="http://fortawesome.github.io/Font-Awesome/get-started/" TargetMode="External"/><Relationship Id="rId3" Type="http://schemas.openxmlformats.org/officeDocument/2006/relationships/hyperlink" Target="https://creativecommons.org/licenses/by-sa/4.0/" TargetMode="External"/><Relationship Id="rId7" Type="http://schemas.openxmlformats.org/officeDocument/2006/relationships/hyperlink" Target="http://www.fontsquirrel.com/fonts/source-sans-pro" TargetMode="Externa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6.png"/><Relationship Id="rId5" Type="http://schemas.openxmlformats.org/officeDocument/2006/relationships/hyperlink" Target="http://rstudio.com" TargetMode="External"/><Relationship Id="rId10" Type="http://schemas.openxmlformats.org/officeDocument/2006/relationships/image" Target="../media/image7.png"/><Relationship Id="rId4" Type="http://schemas.openxmlformats.org/officeDocument/2006/relationships/hyperlink" Target="mailto:info@rstudio.com" TargetMode="External"/><Relationship Id="rId9" Type="http://schemas.openxmlformats.org/officeDocument/2006/relationships/hyperlink" Target="http://fortawesome.github.io/Font-Awesome/cheatshe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7835077"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 package provides a set of functions and methods to handle labelled data, as imported with </a:t>
            </a:r>
            <a:r>
              <a:rPr kumimoji="0" lang="en-GB" sz="1200" i="0" u="none" strike="noStrike" cap="none" spc="0" normalizeH="0" baseline="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842356"/>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vectors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503318"/>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283048"/>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7065550"/>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307407"/>
            <a:ext cx="3716807" cy="3126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a:p>
            <a:pPr>
              <a:spcBef>
                <a:spcPts val="0"/>
              </a:spcBef>
              <a:spcAft>
                <a:spcPts val="800"/>
              </a:spcAft>
            </a:pPr>
            <a:r>
              <a:rPr lang="en-GB" dirty="0" err="1">
                <a:solidFill>
                  <a:srgbClr val="000000"/>
                </a:solidFill>
              </a:rPr>
              <a:t>look_for</a:t>
            </a:r>
            <a:r>
              <a:rPr lang="en-GB" b="0" dirty="0">
                <a:solidFill>
                  <a:srgbClr val="000000"/>
                </a:solidFill>
              </a:rPr>
              <a:t>(df)    </a:t>
            </a:r>
            <a:r>
              <a:rPr lang="en-GB" b="0" i="1" dirty="0">
                <a:solidFill>
                  <a:srgbClr val="000000"/>
                </a:solidFill>
              </a:rPr>
              <a:t>or</a:t>
            </a:r>
            <a:r>
              <a:rPr lang="en-GB" b="0" dirty="0">
                <a:solidFill>
                  <a:srgbClr val="000000"/>
                </a:solidFill>
              </a:rPr>
              <a:t>    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dirty="0" err="1">
                <a:solidFill>
                  <a:srgbClr val="000000"/>
                </a:solidFill>
              </a:rPr>
              <a:t>look_for</a:t>
            </a:r>
            <a:r>
              <a:rPr lang="en-GB" b="0" dirty="0">
                <a:solidFill>
                  <a:srgbClr val="000000"/>
                </a:solidFill>
              </a:rPr>
              <a:t>(df, "s")    </a:t>
            </a:r>
            <a:r>
              <a:rPr lang="en-GB" b="0" i="1" dirty="0">
                <a:solidFill>
                  <a:srgbClr val="000000"/>
                </a:solidFill>
              </a:rPr>
              <a:t>or</a:t>
            </a:r>
            <a:r>
              <a:rPr lang="en-GB" b="0" dirty="0">
                <a:solidFill>
                  <a:srgbClr val="000000"/>
                </a:solidFill>
              </a:rPr>
              <a:t>    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dirty="0" err="1">
                <a:solidFill>
                  <a:srgbClr val="000000"/>
                </a:solidFill>
              </a:rPr>
              <a:t>look_for</a:t>
            </a:r>
            <a:r>
              <a:rPr lang="en-GB" b="0" dirty="0">
                <a:solidFill>
                  <a:srgbClr val="000000"/>
                </a:solidFill>
              </a:rPr>
              <a:t>(df, details = TRUE)</a:t>
            </a:r>
            <a:br>
              <a:rPr lang="en-GB" b="0" dirty="0">
                <a:solidFill>
                  <a:srgbClr val="000000"/>
                </a:solidFill>
              </a:rPr>
            </a:br>
            <a:r>
              <a:rPr lang="en-GB" b="0" dirty="0">
                <a:solidFill>
                  <a:srgbClr val="000000"/>
                </a:solidFill>
              </a:rPr>
              <a:t>Return additional details on each variable</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853515"/>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8090013"/>
            <a:ext cx="3716807" cy="2367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endParaRPr lang="en-GB" b="0" dirty="0">
              <a:solidFill>
                <a:srgbClr val="000000"/>
              </a:solidFill>
            </a:endParaRP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935515072"/>
              </p:ext>
            </p:extLst>
          </p:nvPr>
        </p:nvGraphicFramePr>
        <p:xfrm>
          <a:off x="245865" y="7381911"/>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077777283"/>
              </p:ext>
            </p:extLst>
          </p:nvPr>
        </p:nvGraphicFramePr>
        <p:xfrm>
          <a:off x="275721" y="5560353"/>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2950097766"/>
              </p:ext>
            </p:extLst>
          </p:nvPr>
        </p:nvGraphicFramePr>
        <p:xfrm>
          <a:off x="4775886" y="8186825"/>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1153884"/>
            <a:ext cx="4346831" cy="8708567"/>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7" name="Rectangle 6">
            <a:extLst>
              <a:ext uri="{FF2B5EF4-FFF2-40B4-BE49-F238E27FC236}">
                <a16:creationId xmlns:a16="http://schemas.microsoft.com/office/drawing/2014/main" id="{DBEFBB98-0271-44A0-B3E2-1020E086BB4A}"/>
              </a:ext>
            </a:extLst>
          </p:cNvPr>
          <p:cNvSpPr/>
          <p:nvPr/>
        </p:nvSpPr>
        <p:spPr>
          <a:xfrm>
            <a:off x="108857" y="4767943"/>
            <a:ext cx="4640364" cy="1836198"/>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fr-FR"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189233"/>
            <a:ext cx="3529812"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1164025"/>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628267"/>
            <a:ext cx="4115473" cy="30340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164025"/>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043979"/>
            <a:ext cx="4299933" cy="48294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nolabel_to_na</a:t>
            </a:r>
            <a:r>
              <a:rPr lang="en-GB" b="0" dirty="0">
                <a:solidFill>
                  <a:srgbClr val="000000"/>
                </a:solidFill>
              </a:rPr>
              <a:t>(x)</a:t>
            </a:r>
            <a:br>
              <a:rPr lang="en-GB" b="0" dirty="0">
                <a:solidFill>
                  <a:srgbClr val="000000"/>
                </a:solidFill>
              </a:rPr>
            </a:br>
            <a:r>
              <a:rPr lang="en-GB" b="0" dirty="0">
                <a:solidFill>
                  <a:srgbClr val="000000"/>
                </a:solidFill>
              </a:rPr>
              <a:t>Values with no label are converted to NA values</a:t>
            </a:r>
          </a:p>
          <a:p>
            <a:pPr>
              <a:spcBef>
                <a:spcPts val="0"/>
              </a:spcBef>
              <a:spcAft>
                <a:spcPts val="800"/>
              </a:spcAft>
            </a:pPr>
            <a:r>
              <a:rPr lang="en-GB" dirty="0" err="1">
                <a:solidFill>
                  <a:srgbClr val="000000"/>
                </a:solidFill>
              </a:rPr>
              <a:t>val_labels_to_na</a:t>
            </a:r>
            <a:r>
              <a:rPr lang="en-GB" b="0" dirty="0">
                <a:solidFill>
                  <a:srgbClr val="000000"/>
                </a:solidFill>
              </a:rPr>
              <a:t>(x)</a:t>
            </a:r>
            <a:br>
              <a:rPr lang="en-GB" b="0" dirty="0">
                <a:solidFill>
                  <a:srgbClr val="000000"/>
                </a:solidFill>
              </a:rPr>
            </a:br>
            <a:r>
              <a:rPr lang="en-GB" b="0" dirty="0">
                <a:solidFill>
                  <a:srgbClr val="000000"/>
                </a:solidFill>
              </a:rPr>
              <a:t>Values with a label are converted to NA values</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657903"/>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53829"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OF A LABELLED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483401"/>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153599"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INTO A LABELLED VECTOR</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4791246" y="7719899"/>
            <a:ext cx="4299933" cy="23672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endParaRPr lang="en-GB" b="0" dirty="0">
              <a:solidFill>
                <a:srgbClr val="000000"/>
              </a:solidFill>
            </a:endParaRP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172903"/>
            <a:ext cx="2902787"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Miscellaneous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452220"/>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1629924"/>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2" name="ZoneTexte 341">
            <a:extLst>
              <a:ext uri="{FF2B5EF4-FFF2-40B4-BE49-F238E27FC236}">
                <a16:creationId xmlns:a16="http://schemas.microsoft.com/office/drawing/2014/main" id="{7F74D9A2-0FFE-4D56-ABBE-20CB5AF0C32D}"/>
              </a:ext>
            </a:extLst>
          </p:cNvPr>
          <p:cNvSpPr txBox="1"/>
          <p:nvPr/>
        </p:nvSpPr>
        <p:spPr>
          <a:xfrm>
            <a:off x="9348953" y="1896555"/>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7646874"/>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6644992"/>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6911623"/>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708874"/>
            <a:ext cx="4115473" cy="3008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to preserved 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13255" y="4900091"/>
            <a:ext cx="4356980" cy="1457159"/>
          </a:xfrm>
          <a:prstGeom prst="rect">
            <a:avLst/>
          </a:prstGeom>
        </p:spPr>
      </p:pic>
    </p:spTree>
    <p:extLst>
      <p:ext uri="{BB962C8B-B14F-4D97-AF65-F5344CB8AC3E}">
        <p14:creationId xmlns:p14="http://schemas.microsoft.com/office/powerpoint/2010/main" val="56832605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 name="Group"/>
          <p:cNvGrpSpPr/>
          <p:nvPr/>
        </p:nvGrpSpPr>
        <p:grpSpPr>
          <a:xfrm>
            <a:off x="8369105" y="-1013161"/>
            <a:ext cx="6159575" cy="3553962"/>
            <a:chOff x="0" y="51032"/>
            <a:chExt cx="6159573" cy="3553961"/>
          </a:xfrm>
        </p:grpSpPr>
        <p:grpSp>
          <p:nvGrpSpPr>
            <p:cNvPr id="143" name="Group"/>
            <p:cNvGrpSpPr/>
            <p:nvPr/>
          </p:nvGrpSpPr>
          <p:grpSpPr>
            <a:xfrm>
              <a:off x="24975" y="51032"/>
              <a:ext cx="6134599" cy="2980091"/>
              <a:chOff x="0" y="51032"/>
              <a:chExt cx="6134598" cy="2980090"/>
            </a:xfrm>
          </p:grpSpPr>
          <p:sp>
            <p:nvSpPr>
              <p:cNvPr id="128" name="Triangle"/>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29" name="Circle"/>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0" name="Circle"/>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1" name="Triangle"/>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2" name="Triangle"/>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3" name="Circle"/>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4" name="Circle"/>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5" name="Triangle"/>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6" name="Circle"/>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7" name="Triangle"/>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8" name="Circle"/>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9" name="Triangle"/>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0" name="Circle"/>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1" name="Triangle"/>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2" name="Circle"/>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44" name="Rectangle"/>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145" name="Image" descr="Image"/>
            <p:cNvPicPr>
              <a:picLocks noChangeAspect="1"/>
            </p:cNvPicPr>
            <p:nvPr/>
          </p:nvPicPr>
          <p:blipFill>
            <a:blip r:embed="rId2"/>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48" name="YOUR LOGO…"/>
          <p:cNvSpPr/>
          <p:nvPr/>
        </p:nvSpPr>
        <p:spPr>
          <a:xfrm>
            <a:off x="237111" y="10073378"/>
            <a:ext cx="1757945" cy="528270"/>
          </a:xfrm>
          <a:prstGeom prst="roundRect">
            <a:avLst>
              <a:gd name="adj" fmla="val 36061"/>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sz="1600"/>
              <a:t>YOUR LOGO</a:t>
            </a:r>
          </a:p>
          <a:p>
            <a:pPr algn="ctr">
              <a:lnSpc>
                <a:spcPct val="90000"/>
              </a:lnSpc>
              <a:spcBef>
                <a:spcPts val="0"/>
              </a:spcBef>
              <a:defRPr>
                <a:solidFill>
                  <a:srgbClr val="407AAA"/>
                </a:solidFill>
                <a:latin typeface="Helvetica Neue"/>
                <a:ea typeface="Helvetica Neue"/>
                <a:cs typeface="Helvetica Neue"/>
                <a:sym typeface="Helvetica Neue"/>
              </a:defRPr>
            </a:pPr>
            <a:r>
              <a:t>(optional)</a:t>
            </a:r>
          </a:p>
        </p:txBody>
      </p:sp>
      <p:sp>
        <p:nvSpPr>
          <p:cNvPr id="149" name="Basics"/>
          <p:cNvSpPr txBox="1"/>
          <p:nvPr/>
        </p:nvSpPr>
        <p:spPr>
          <a:xfrm>
            <a:off x="282688" y="1219199"/>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Basics</a:t>
            </a:r>
          </a:p>
        </p:txBody>
      </p:sp>
      <p:sp>
        <p:nvSpPr>
          <p:cNvPr id="150" name="Line"/>
          <p:cNvSpPr/>
          <p:nvPr/>
        </p:nvSpPr>
        <p:spPr>
          <a:xfrm>
            <a:off x="344039" y="1217208"/>
            <a:ext cx="3037294" cy="1"/>
          </a:xfrm>
          <a:prstGeom prst="line">
            <a:avLst/>
          </a:prstGeom>
          <a:ln w="3175">
            <a:solidFill>
              <a:srgbClr val="FFF2C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t>Four Column Layout : : </a:t>
            </a:r>
            <a:r>
              <a:rPr sz="3300">
                <a:latin typeface="Source Sans Pro Semibold"/>
                <a:ea typeface="Source Sans Pro Semibold"/>
                <a:cs typeface="Source Sans Pro Semibold"/>
                <a:sym typeface="Source Sans Pro Semibold"/>
              </a:rPr>
              <a:t>CHEAT SHEET</a:t>
            </a:r>
            <a:r>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hlinkClick r:id="rId3"/>
              </a:rPr>
              <a:t>CC BY SA</a:t>
            </a:r>
            <a:r>
              <a:rPr dirty="0"/>
              <a:t> </a:t>
            </a:r>
            <a:r>
              <a:rPr lang="fr-FR" dirty="0"/>
              <a:t>Joseph Larmarange</a:t>
            </a:r>
            <a:r>
              <a:rPr dirty="0"/>
              <a:t> •  </a:t>
            </a:r>
            <a:r>
              <a:rPr lang="fr-FR" dirty="0">
                <a:hlinkClick r:id="rId4"/>
              </a:rPr>
              <a:t>joseph@larmarange.net</a:t>
            </a:r>
            <a:r>
              <a:rPr lang="fr-FR" dirty="0"/>
              <a:t> </a:t>
            </a:r>
            <a:r>
              <a:rPr dirty="0"/>
              <a:t> •  </a:t>
            </a:r>
            <a:r>
              <a:rPr lang="fr-FR" sz="900" b="0" dirty="0">
                <a:hlinkClick r:id="rId5"/>
              </a:rPr>
              <a:t>http://larmarange.github.io/labelled/</a:t>
            </a:r>
            <a:r>
              <a:rPr lang="fr-FR" sz="900" b="0" dirty="0"/>
              <a:t> </a:t>
            </a:r>
            <a:r>
              <a:rPr dirty="0"/>
              <a:t>•  Learn more at </a:t>
            </a:r>
            <a:r>
              <a:rPr b="1" dirty="0"/>
              <a:t>webpage or vignette</a:t>
            </a:r>
            <a:r>
              <a:rPr dirty="0"/>
              <a:t>   •  package version  </a:t>
            </a:r>
            <a:r>
              <a:rPr lang="fr-FR" dirty="0"/>
              <a:t>2.2</a:t>
            </a:r>
            <a:r>
              <a:rPr dirty="0"/>
              <a:t>.0 •  Updated: 201</a:t>
            </a:r>
            <a:r>
              <a:rPr lang="fr-FR" dirty="0"/>
              <a:t>9</a:t>
            </a:r>
            <a:r>
              <a:rPr dirty="0"/>
              <a:t>-0</a:t>
            </a:r>
            <a:r>
              <a:rPr lang="fr-FR" dirty="0"/>
              <a:t>5</a:t>
            </a:r>
            <a:endParaRPr dirty="0"/>
          </a:p>
        </p:txBody>
      </p:sp>
      <p:sp>
        <p:nvSpPr>
          <p:cNvPr id="153" name="Line"/>
          <p:cNvSpPr/>
          <p:nvPr/>
        </p:nvSpPr>
        <p:spPr>
          <a:xfrm>
            <a:off x="291339" y="1219200"/>
            <a:ext cx="3079672" cy="0"/>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4" name="Remember that the best cheatsheets are visual—not written—documents. Whenever possible use visual elements to make it easier for readers to find the information they need."/>
          <p:cNvSpPr txBox="1"/>
          <p:nvPr/>
        </p:nvSpPr>
        <p:spPr>
          <a:xfrm>
            <a:off x="323328" y="2932209"/>
            <a:ext cx="3093870" cy="7069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Remember that the best cheatsheets are </a:t>
            </a:r>
            <a:r>
              <a:rPr b="1"/>
              <a:t>visual</a:t>
            </a:r>
            <a:r>
              <a:t>—not written—documents. Whenever possible use visual elements to make it easier for readers to find the information they need.</a:t>
            </a:r>
          </a:p>
        </p:txBody>
      </p:sp>
      <p:sp>
        <p:nvSpPr>
          <p:cNvPr id="155" name="Thank you for making a new cheatsheet for R! These cheatsheets have an important job:"/>
          <p:cNvSpPr txBox="1"/>
          <p:nvPr/>
        </p:nvSpPr>
        <p:spPr>
          <a:xfrm>
            <a:off x="323328" y="1727200"/>
            <a:ext cx="3015693" cy="3870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buClr>
                <a:schemeClr val="accent4">
                  <a:hueOff val="384618"/>
                  <a:satOff val="3869"/>
                  <a:lumOff val="5802"/>
                </a:schemeClr>
              </a:buClr>
              <a:defRPr b="0">
                <a:solidFill>
                  <a:srgbClr val="000000"/>
                </a:solidFill>
              </a:defRPr>
            </a:pPr>
            <a:r>
              <a:rPr b="1"/>
              <a:t>Thank you </a:t>
            </a:r>
            <a:r>
              <a:t>for making a new cheatsheet for R! These cheatsheets have an important job: </a:t>
            </a:r>
          </a:p>
        </p:txBody>
      </p:sp>
      <p:sp>
        <p:nvSpPr>
          <p:cNvPr id="156" name="Cheatsheets make it easy for R users…"/>
          <p:cNvSpPr txBox="1"/>
          <p:nvPr/>
        </p:nvSpPr>
        <p:spPr>
          <a:xfrm>
            <a:off x="583048" y="2331453"/>
            <a:ext cx="2496254" cy="37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lstStyle/>
          <a:p>
            <a:pPr algn="ctr">
              <a:lnSpc>
                <a:spcPct val="90000"/>
              </a:lnSpc>
              <a:spcBef>
                <a:spcPts val="0"/>
              </a:spcBef>
              <a:defRPr>
                <a:solidFill>
                  <a:srgbClr val="000000"/>
                </a:solidFill>
              </a:defRPr>
            </a:pPr>
            <a:r>
              <a:t>Cheatsheets make it easy for R users </a:t>
            </a:r>
          </a:p>
          <a:p>
            <a:pPr algn="ctr">
              <a:lnSpc>
                <a:spcPct val="90000"/>
              </a:lnSpc>
              <a:spcBef>
                <a:spcPts val="0"/>
              </a:spcBef>
              <a:defRPr>
                <a:solidFill>
                  <a:srgbClr val="000000"/>
                </a:solidFill>
              </a:defRPr>
            </a:pPr>
            <a:r>
              <a:t>to look up useful information.</a:t>
            </a:r>
          </a:p>
        </p:txBody>
      </p:sp>
      <p:grpSp>
        <p:nvGrpSpPr>
          <p:cNvPr id="159" name="Group"/>
          <p:cNvGrpSpPr/>
          <p:nvPr/>
        </p:nvGrpSpPr>
        <p:grpSpPr>
          <a:xfrm>
            <a:off x="589203" y="6495822"/>
            <a:ext cx="2483943" cy="276125"/>
            <a:chOff x="0" y="0"/>
            <a:chExt cx="2483942" cy="276123"/>
          </a:xfrm>
        </p:grpSpPr>
        <p:pic>
          <p:nvPicPr>
            <p:cNvPr id="157" name="Image" descr="Image"/>
            <p:cNvPicPr>
              <a:picLocks noChangeAspect="1"/>
            </p:cNvPicPr>
            <p:nvPr/>
          </p:nvPicPr>
          <p:blipFill>
            <a:blip r:embed="rId6"/>
            <a:stretch>
              <a:fillRect/>
            </a:stretch>
          </p:blipFill>
          <p:spPr>
            <a:xfrm>
              <a:off x="0" y="0"/>
              <a:ext cx="2483943" cy="276124"/>
            </a:xfrm>
            <a:prstGeom prst="rect">
              <a:avLst/>
            </a:prstGeom>
            <a:ln w="12700" cap="flat">
              <a:noFill/>
              <a:miter lim="400000"/>
            </a:ln>
            <a:effectLst/>
          </p:spPr>
        </p:pic>
        <p:sp>
          <p:nvSpPr>
            <p:cNvPr id="158" name="summary function"/>
            <p:cNvSpPr txBox="1"/>
            <p:nvPr/>
          </p:nvSpPr>
          <p:spPr>
            <a:xfrm>
              <a:off x="169211" y="36983"/>
              <a:ext cx="1247446"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defRPr>
              </a:lvl1pPr>
            </a:lstStyle>
            <a:p>
              <a:r>
                <a:t>summary function</a:t>
              </a:r>
            </a:p>
          </p:txBody>
        </p:sp>
      </p:grpSp>
      <p:sp>
        <p:nvSpPr>
          <p:cNvPr id="160" name="Use a layout that flows and makes it easy to zero in on specific topics."/>
          <p:cNvSpPr txBox="1"/>
          <p:nvPr/>
        </p:nvSpPr>
        <p:spPr>
          <a:xfrm>
            <a:off x="311956" y="3918749"/>
            <a:ext cx="3038438" cy="392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a:defRPr b="0">
                <a:solidFill>
                  <a:srgbClr val="000000"/>
                </a:solidFill>
              </a:defRPr>
            </a:pPr>
            <a:r>
              <a:t>Use a </a:t>
            </a:r>
            <a:r>
              <a:rPr b="1"/>
              <a:t>layout</a:t>
            </a:r>
            <a:r>
              <a:t> that flows and makes it easy to zero in on specific topics.</a:t>
            </a:r>
          </a:p>
        </p:txBody>
      </p:sp>
      <p:sp>
        <p:nvSpPr>
          <p:cNvPr id="161" name="Use visualizations to explain concepts quickly and concisely."/>
          <p:cNvSpPr txBox="1"/>
          <p:nvPr/>
        </p:nvSpPr>
        <p:spPr>
          <a:xfrm>
            <a:off x="322522" y="5856007"/>
            <a:ext cx="3080328" cy="4037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2"/>
              <a:defRPr b="0">
                <a:solidFill>
                  <a:srgbClr val="000000"/>
                </a:solidFill>
              </a:defRPr>
            </a:pPr>
            <a:r>
              <a:t>Use </a:t>
            </a:r>
            <a:r>
              <a:rPr b="1"/>
              <a:t>visualizations</a:t>
            </a:r>
            <a:r>
              <a:t> to explain concepts quickly and concisely.</a:t>
            </a:r>
          </a:p>
        </p:txBody>
      </p:sp>
      <p:sp>
        <p:nvSpPr>
          <p:cNvPr id="162" name="Use visual elements to make the sheet scannable."/>
          <p:cNvSpPr txBox="1"/>
          <p:nvPr/>
        </p:nvSpPr>
        <p:spPr>
          <a:xfrm>
            <a:off x="323328" y="7098955"/>
            <a:ext cx="3078715" cy="392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3"/>
              <a:defRPr b="0">
                <a:solidFill>
                  <a:srgbClr val="000000"/>
                </a:solidFill>
              </a:defRPr>
            </a:pPr>
            <a:r>
              <a:t>Use visual elements to make the sheet </a:t>
            </a:r>
            <a:r>
              <a:rPr b="1"/>
              <a:t>scannable</a:t>
            </a:r>
            <a:r>
              <a:t>.</a:t>
            </a:r>
          </a:p>
        </p:txBody>
      </p:sp>
      <p:sp>
        <p:nvSpPr>
          <p:cNvPr id="163" name="Use visual emphasis (like color, size, and font weight) to make important information easy to find."/>
          <p:cNvSpPr txBox="1"/>
          <p:nvPr/>
        </p:nvSpPr>
        <p:spPr>
          <a:xfrm>
            <a:off x="323328" y="8750206"/>
            <a:ext cx="3078715" cy="5812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4"/>
              <a:defRPr b="0">
                <a:solidFill>
                  <a:srgbClr val="000000"/>
                </a:solidFill>
              </a:defRPr>
            </a:pPr>
            <a:r>
              <a:t>Use visual </a:t>
            </a:r>
            <a:r>
              <a:rPr b="1"/>
              <a:t>emphasis</a:t>
            </a:r>
            <a:r>
              <a:t> (like color, size, and font weight) to make important information easy to find.</a:t>
            </a:r>
          </a:p>
        </p:txBody>
      </p:sp>
      <p:sp>
        <p:nvSpPr>
          <p:cNvPr id="164" name="dplyr::lag() - Offset elements by 1…"/>
          <p:cNvSpPr txBox="1"/>
          <p:nvPr/>
        </p:nvSpPr>
        <p:spPr>
          <a:xfrm>
            <a:off x="653726" y="9432114"/>
            <a:ext cx="2354898"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b="0">
                <a:solidFill>
                  <a:srgbClr val="000000"/>
                </a:solidFill>
              </a:defRPr>
            </a:pPr>
            <a:r>
              <a:t>dplyr::</a:t>
            </a:r>
            <a:r>
              <a:rPr b="1"/>
              <a:t>lag()</a:t>
            </a:r>
            <a:r>
              <a:t> - Offset elements by 1</a:t>
            </a:r>
          </a:p>
          <a:p>
            <a:pPr>
              <a:lnSpc>
                <a:spcPct val="80000"/>
              </a:lnSpc>
              <a:spcBef>
                <a:spcPts val="0"/>
              </a:spcBef>
              <a:defRPr b="0">
                <a:solidFill>
                  <a:srgbClr val="000000"/>
                </a:solidFill>
              </a:defRPr>
            </a:pPr>
            <a:r>
              <a:t>dplyr::</a:t>
            </a:r>
            <a:r>
              <a:rPr b="1"/>
              <a:t>lead()</a:t>
            </a:r>
            <a:r>
              <a:t> - Offset elements by -1</a:t>
            </a:r>
          </a:p>
        </p:txBody>
      </p:sp>
      <p:sp>
        <p:nvSpPr>
          <p:cNvPr id="165" name="Each cheatsheet should be licensed under the creative commons license.…"/>
          <p:cNvSpPr txBox="1"/>
          <p:nvPr/>
        </p:nvSpPr>
        <p:spPr>
          <a:xfrm>
            <a:off x="3777692" y="8618211"/>
            <a:ext cx="3129507" cy="11695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p>
            <a:pPr>
              <a:lnSpc>
                <a:spcPct val="90000"/>
              </a:lnSpc>
              <a:spcBef>
                <a:spcPts val="600"/>
              </a:spcBef>
              <a:defRPr b="0">
                <a:solidFill>
                  <a:srgbClr val="000000"/>
                </a:solidFill>
              </a:defRPr>
            </a:pPr>
            <a:r>
              <a:t>Each cheatsheet should be licensed under the creative commons license.</a:t>
            </a:r>
          </a:p>
          <a:p>
            <a:pPr>
              <a:lnSpc>
                <a:spcPct val="90000"/>
              </a:lnSpc>
              <a:spcBef>
                <a:spcPts val="0"/>
              </a:spcBef>
              <a:defRPr b="0">
                <a:solidFill>
                  <a:srgbClr val="000000"/>
                </a:solidFill>
              </a:defRPr>
            </a:pPr>
            <a:r>
              <a:t>To license the sheet as creative commons, put CC'd by &lt;your name&gt; in the small print at the bottom of each page and link it to </a:t>
            </a:r>
          </a:p>
          <a:p>
            <a:pPr>
              <a:lnSpc>
                <a:spcPct val="90000"/>
              </a:lnSpc>
              <a:spcBef>
                <a:spcPts val="0"/>
              </a:spcBef>
              <a:defRPr b="0">
                <a:solidFill>
                  <a:srgbClr val="000000"/>
                </a:solidFill>
              </a:defRPr>
            </a:pPr>
            <a:r>
              <a:rPr b="1"/>
              <a:t>http://creativecommons.org/licenses/by/4.0/</a:t>
            </a:r>
          </a:p>
        </p:txBody>
      </p:sp>
      <p:grpSp>
        <p:nvGrpSpPr>
          <p:cNvPr id="168" name="Group"/>
          <p:cNvGrpSpPr/>
          <p:nvPr/>
        </p:nvGrpSpPr>
        <p:grpSpPr>
          <a:xfrm>
            <a:off x="3860953" y="4195895"/>
            <a:ext cx="2818195" cy="228903"/>
            <a:chOff x="0" y="0"/>
            <a:chExt cx="2818194" cy="228901"/>
          </a:xfrm>
        </p:grpSpPr>
        <p:sp>
          <p:nvSpPr>
            <p:cNvPr id="166" name="SUBTITLE"/>
            <p:cNvSpPr txBox="1"/>
            <p:nvPr/>
          </p:nvSpPr>
          <p:spPr>
            <a:xfrm>
              <a:off x="0" y="13001"/>
              <a:ext cx="689915"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dirty="0"/>
                <a:t>SUBTITLE</a:t>
              </a:r>
            </a:p>
          </p:txBody>
        </p:sp>
        <p:sp>
          <p:nvSpPr>
            <p:cNvPr id="167" name="Line"/>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69" name="Use headers, colors, and/or backgrounds to separate or group together sections."/>
          <p:cNvSpPr txBox="1"/>
          <p:nvPr/>
        </p:nvSpPr>
        <p:spPr>
          <a:xfrm>
            <a:off x="3738753" y="1710180"/>
            <a:ext cx="2912301" cy="47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Use headers, colors, and/or backgrounds to </a:t>
            </a:r>
            <a:r>
              <a:rPr b="1">
                <a:latin typeface="Source Sans Pro"/>
                <a:ea typeface="Source Sans Pro"/>
                <a:cs typeface="Source Sans Pro"/>
                <a:sym typeface="Source Sans Pro"/>
              </a:rPr>
              <a:t>separate or group together sections</a:t>
            </a:r>
            <a:r>
              <a:t>.</a:t>
            </a:r>
          </a:p>
        </p:txBody>
      </p:sp>
      <p:sp>
        <p:nvSpPr>
          <p:cNvPr id="170" name="Create a visual hierarchy. Help users navigate the page with titles, subtitles, and subsubtitles"/>
          <p:cNvSpPr txBox="1"/>
          <p:nvPr/>
        </p:nvSpPr>
        <p:spPr>
          <a:xfrm>
            <a:off x="3738753" y="3206077"/>
            <a:ext cx="3207385" cy="471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Create a visual hierarchy</a:t>
            </a:r>
            <a:r>
              <a:t>. </a:t>
            </a:r>
            <a:r>
              <a:rPr>
                <a:latin typeface="Source Sans Pro"/>
                <a:ea typeface="Source Sans Pro"/>
                <a:cs typeface="Source Sans Pro"/>
                <a:sym typeface="Source Sans Pro"/>
              </a:rPr>
              <a:t>Help users navigate the page with titles, subtitles, and subsubtitles</a:t>
            </a:r>
          </a:p>
        </p:txBody>
      </p:sp>
      <p:sp>
        <p:nvSpPr>
          <p:cNvPr id="171" name="Fit sections to content. Try several different layouts.…"/>
          <p:cNvSpPr txBox="1"/>
          <p:nvPr/>
        </p:nvSpPr>
        <p:spPr>
          <a:xfrm>
            <a:off x="3738753" y="5163510"/>
            <a:ext cx="2537609" cy="165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Fit sections to content</a:t>
            </a:r>
            <a:r>
              <a:t>. </a:t>
            </a:r>
            <a:r>
              <a:rPr>
                <a:latin typeface="Source Sans Pro"/>
                <a:ea typeface="Source Sans Pro"/>
                <a:cs typeface="Source Sans Pro"/>
                <a:sym typeface="Source Sans Pro"/>
              </a:rPr>
              <a:t>Try several different layouts. </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a:latin typeface="Source Sans Pro"/>
              <a:ea typeface="Source Sans Pro"/>
              <a:cs typeface="Source Sans Pro"/>
              <a:sym typeface="Source Sans Pro"/>
            </a:endParaRPr>
          </a:p>
          <a:p>
            <a:pPr>
              <a:lnSpc>
                <a:spcPct val="90000"/>
              </a:lnSpc>
              <a:spcBef>
                <a:spcPts val="300"/>
              </a:spcBef>
              <a:buClr>
                <a:schemeClr val="accent4">
                  <a:hueOff val="384618"/>
                  <a:satOff val="3869"/>
                  <a:lumOff val="5802"/>
                </a:schemeClr>
              </a:buClr>
              <a:defRPr b="0">
                <a:solidFill>
                  <a:srgbClr val="000000"/>
                </a:solidFill>
              </a:defRPr>
            </a:pPr>
            <a:r>
              <a:t>Use numbers or arrows to link sections if the order/</a:t>
            </a:r>
            <a:r>
              <a:rPr b="1"/>
              <a:t>flow</a:t>
            </a:r>
            <a:r>
              <a:t> is confusing.</a:t>
            </a:r>
          </a:p>
          <a:p>
            <a:pPr>
              <a:lnSpc>
                <a:spcPct val="90000"/>
              </a:lnSpc>
              <a:spcBef>
                <a:spcPts val="300"/>
              </a:spcBef>
              <a:buClr>
                <a:schemeClr val="accent4">
                  <a:hueOff val="384618"/>
                  <a:satOff val="3869"/>
                  <a:lumOff val="5802"/>
                </a:schemeClr>
              </a:buClr>
              <a:defRPr b="0">
                <a:solidFill>
                  <a:srgbClr val="000000"/>
                </a:solidFill>
              </a:defRPr>
            </a:pPr>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Quickly identify content with a </a:t>
            </a:r>
            <a:r>
              <a:rPr b="1">
                <a:latin typeface="Source Sans Pro"/>
                <a:ea typeface="Source Sans Pro"/>
                <a:cs typeface="Source Sans Pro"/>
                <a:sym typeface="Source Sans Pro"/>
              </a:rPr>
              <a:t>package hexsticker</a:t>
            </a:r>
            <a:r>
              <a:rPr>
                <a:latin typeface="Source Sans Pro"/>
                <a:ea typeface="Source Sans Pro"/>
                <a:cs typeface="Source Sans Pro"/>
                <a:sym typeface="Source Sans Pro"/>
              </a:rPr>
              <a:t> (if available)</a:t>
            </a:r>
          </a:p>
        </p:txBody>
      </p:sp>
      <p:grpSp>
        <p:nvGrpSpPr>
          <p:cNvPr id="174" name="Group"/>
          <p:cNvGrpSpPr/>
          <p:nvPr/>
        </p:nvGrpSpPr>
        <p:grpSpPr>
          <a:xfrm>
            <a:off x="3795729" y="2206593"/>
            <a:ext cx="827379" cy="215901"/>
            <a:chOff x="0" y="0"/>
            <a:chExt cx="827378" cy="215900"/>
          </a:xfrm>
        </p:grpSpPr>
        <p:sp>
          <p:nvSpPr>
            <p:cNvPr id="172" name="Section 1"/>
            <p:cNvSpPr txBox="1"/>
            <p:nvPr/>
          </p:nvSpPr>
          <p:spPr>
            <a:xfrm>
              <a:off x="0" y="-1"/>
              <a:ext cx="654558"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628DB5"/>
                  </a:solidFill>
                </a:defRPr>
              </a:pPr>
              <a:r>
                <a:t>Section 1</a:t>
              </a:r>
            </a:p>
          </p:txBody>
        </p:sp>
        <p:sp>
          <p:nvSpPr>
            <p:cNvPr id="173" name="Line"/>
            <p:cNvSpPr/>
            <p:nvPr/>
          </p:nvSpPr>
          <p:spPr>
            <a:xfrm>
              <a:off x="4418" y="27028"/>
              <a:ext cx="822961"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177" name="Group"/>
          <p:cNvGrpSpPr/>
          <p:nvPr/>
        </p:nvGrpSpPr>
        <p:grpSpPr>
          <a:xfrm>
            <a:off x="4754687" y="2201871"/>
            <a:ext cx="840852" cy="397495"/>
            <a:chOff x="0" y="0"/>
            <a:chExt cx="840851" cy="397494"/>
          </a:xfrm>
        </p:grpSpPr>
        <p:sp>
          <p:nvSpPr>
            <p:cNvPr id="175" name="Rectangle"/>
            <p:cNvSpPr/>
            <p:nvPr/>
          </p:nvSpPr>
          <p:spPr>
            <a:xfrm>
              <a:off x="0" y="25249"/>
              <a:ext cx="840852" cy="372246"/>
            </a:xfrm>
            <a:prstGeom prst="rect">
              <a:avLst/>
            </a:prstGeom>
            <a:gradFill flip="none" rotWithShape="1">
              <a:gsLst>
                <a:gs pos="0">
                  <a:srgbClr val="FFFFFF">
                    <a:alpha val="32629"/>
                  </a:srgbClr>
                </a:gs>
                <a:gs pos="100000">
                  <a:srgbClr val="FABF53">
                    <a:alpha val="32629"/>
                  </a:srgbClr>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76" name="Section 2"/>
            <p:cNvSpPr txBox="1"/>
            <p:nvPr/>
          </p:nvSpPr>
          <p:spPr>
            <a:xfrm>
              <a:off x="26928" y="-1"/>
              <a:ext cx="654559"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2</a:t>
              </a:r>
            </a:p>
          </p:txBody>
        </p:sp>
      </p:grpSp>
      <p:grpSp>
        <p:nvGrpSpPr>
          <p:cNvPr id="180" name="Group"/>
          <p:cNvGrpSpPr/>
          <p:nvPr/>
        </p:nvGrpSpPr>
        <p:grpSpPr>
          <a:xfrm>
            <a:off x="5720637" y="2204196"/>
            <a:ext cx="840342" cy="679873"/>
            <a:chOff x="0" y="0"/>
            <a:chExt cx="840341" cy="679872"/>
          </a:xfrm>
        </p:grpSpPr>
        <p:sp>
          <p:nvSpPr>
            <p:cNvPr id="178" name="Rectangle"/>
            <p:cNvSpPr/>
            <p:nvPr/>
          </p:nvSpPr>
          <p:spPr>
            <a:xfrm>
              <a:off x="0" y="12700"/>
              <a:ext cx="840342" cy="667173"/>
            </a:xfrm>
            <a:prstGeom prst="rect">
              <a:avLst/>
            </a:prstGeom>
            <a:solidFill>
              <a:srgbClr val="79B0DC">
                <a:alpha val="23776"/>
              </a:srgbClr>
            </a:solidFill>
            <a:ln w="12700" cap="flat">
              <a:noFill/>
              <a:miter lim="400000"/>
            </a:ln>
            <a:effectLst/>
          </p:spPr>
          <p:txBody>
            <a:bodyPr wrap="square" lIns="54570" tIns="54570" rIns="54570" bIns="54570" numCol="1" anchor="ctr">
              <a:noAutofit/>
            </a:bodyPr>
            <a:lstStyle/>
            <a:p>
              <a:pPr>
                <a:lnSpc>
                  <a:spcPct val="80000"/>
                </a:lnSpc>
                <a:spcBef>
                  <a:spcPts val="0"/>
                </a:spcBef>
                <a:defRPr sz="1000" b="0">
                  <a:solidFill>
                    <a:srgbClr val="000000"/>
                  </a:solidFill>
                </a:defRPr>
              </a:pPr>
              <a:endParaRPr/>
            </a:p>
          </p:txBody>
        </p:sp>
        <p:sp>
          <p:nvSpPr>
            <p:cNvPr id="179" name="Section 3"/>
            <p:cNvSpPr txBox="1"/>
            <p:nvPr/>
          </p:nvSpPr>
          <p:spPr>
            <a:xfrm>
              <a:off x="8221" y="-1"/>
              <a:ext cx="654559"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3</a:t>
              </a:r>
            </a:p>
          </p:txBody>
        </p:sp>
      </p:grpSp>
      <p:grpSp>
        <p:nvGrpSpPr>
          <p:cNvPr id="183" name="Group"/>
          <p:cNvGrpSpPr/>
          <p:nvPr/>
        </p:nvGrpSpPr>
        <p:grpSpPr>
          <a:xfrm>
            <a:off x="3860953" y="3694244"/>
            <a:ext cx="2815850" cy="431801"/>
            <a:chOff x="0" y="0"/>
            <a:chExt cx="2815849" cy="431800"/>
          </a:xfrm>
        </p:grpSpPr>
        <p:sp>
          <p:nvSpPr>
            <p:cNvPr id="181" name="Title"/>
            <p:cNvSpPr txBox="1"/>
            <p:nvPr/>
          </p:nvSpPr>
          <p:spPr>
            <a:xfrm>
              <a:off x="0" y="-1"/>
              <a:ext cx="63214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sz="2500" b="0">
                  <a:solidFill>
                    <a:srgbClr val="628DB5"/>
                  </a:solidFill>
                </a:defRPr>
              </a:pPr>
              <a:r>
                <a:t>Title</a:t>
              </a:r>
            </a:p>
          </p:txBody>
        </p:sp>
        <p:sp>
          <p:nvSpPr>
            <p:cNvPr id="182" name="Line"/>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184" name="SUBSUBTITLE"/>
          <p:cNvSpPr txBox="1"/>
          <p:nvPr/>
        </p:nvSpPr>
        <p:spPr>
          <a:xfrm>
            <a:off x="3860953" y="4526399"/>
            <a:ext cx="965455"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rPr dirty="0"/>
              <a:t>SUBSUBTITLE</a:t>
            </a:r>
          </a:p>
        </p:txBody>
      </p:sp>
      <p:sp>
        <p:nvSpPr>
          <p:cNvPr id="185" name="Layout Suggestions"/>
          <p:cNvSpPr txBox="1"/>
          <p:nvPr/>
        </p:nvSpPr>
        <p:spPr>
          <a:xfrm>
            <a:off x="3745370" y="1219199"/>
            <a:ext cx="262128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Layout Suggestions</a:t>
            </a:r>
          </a:p>
        </p:txBody>
      </p:sp>
      <p:sp>
        <p:nvSpPr>
          <p:cNvPr id="186" name="Line"/>
          <p:cNvSpPr/>
          <p:nvPr/>
        </p:nvSpPr>
        <p:spPr>
          <a:xfrm>
            <a:off x="3707856" y="1217208"/>
            <a:ext cx="3079672" cy="1"/>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87" name="Copyright"/>
          <p:cNvSpPr txBox="1"/>
          <p:nvPr/>
        </p:nvSpPr>
        <p:spPr>
          <a:xfrm>
            <a:off x="3667488" y="8139981"/>
            <a:ext cx="1343026"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Copyright</a:t>
            </a:r>
          </a:p>
        </p:txBody>
      </p:sp>
      <p:sp>
        <p:nvSpPr>
          <p:cNvPr id="188" name="Line"/>
          <p:cNvSpPr/>
          <p:nvPr/>
        </p:nvSpPr>
        <p:spPr>
          <a:xfrm>
            <a:off x="3635278" y="8176089"/>
            <a:ext cx="3079671" cy="1"/>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89" name="Useful Elements"/>
          <p:cNvSpPr txBox="1"/>
          <p:nvPr/>
        </p:nvSpPr>
        <p:spPr>
          <a:xfrm>
            <a:off x="7151460" y="1219199"/>
            <a:ext cx="217932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Useful Elements</a:t>
            </a:r>
          </a:p>
        </p:txBody>
      </p:sp>
      <p:sp>
        <p:nvSpPr>
          <p:cNvPr id="190" name="Line"/>
          <p:cNvSpPr/>
          <p:nvPr/>
        </p:nvSpPr>
        <p:spPr>
          <a:xfrm>
            <a:off x="7124372" y="1217208"/>
            <a:ext cx="3079672" cy="1"/>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91" name="Logistics"/>
          <p:cNvSpPr txBox="1"/>
          <p:nvPr/>
        </p:nvSpPr>
        <p:spPr>
          <a:xfrm>
            <a:off x="10573099" y="1216961"/>
            <a:ext cx="118872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Logistics</a:t>
            </a:r>
          </a:p>
        </p:txBody>
      </p:sp>
      <p:sp>
        <p:nvSpPr>
          <p:cNvPr id="192" name="Line"/>
          <p:cNvSpPr/>
          <p:nvPr/>
        </p:nvSpPr>
        <p:spPr>
          <a:xfrm>
            <a:off x="10540889" y="1214970"/>
            <a:ext cx="3079671" cy="1"/>
          </a:xfrm>
          <a:prstGeom prst="line">
            <a:avLst/>
          </a:prstGeom>
          <a:ln w="3175">
            <a:solidFill>
              <a:srgbClr val="767C85"/>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aphicFrame>
        <p:nvGraphicFramePr>
          <p:cNvPr id="193" name="Table"/>
          <p:cNvGraphicFramePr/>
          <p:nvPr/>
        </p:nvGraphicFramePr>
        <p:xfrm>
          <a:off x="7387981" y="9076514"/>
          <a:ext cx="2879093" cy="904240"/>
        </p:xfrm>
        <a:graphic>
          <a:graphicData uri="http://schemas.openxmlformats.org/drawingml/2006/table">
            <a:tbl>
              <a:tblPr firstRow="1">
                <a:tableStyleId>{C7B018BB-80A7-4F77-B60F-C8B233D01FF8}</a:tableStyleId>
              </a:tblPr>
              <a:tblGrid>
                <a:gridCol w="988863">
                  <a:extLst>
                    <a:ext uri="{9D8B030D-6E8A-4147-A177-3AD203B41FA5}">
                      <a16:colId xmlns:a16="http://schemas.microsoft.com/office/drawing/2014/main" val="20000"/>
                    </a:ext>
                  </a:extLst>
                </a:gridCol>
                <a:gridCol w="1890230">
                  <a:extLst>
                    <a:ext uri="{9D8B030D-6E8A-4147-A177-3AD203B41FA5}">
                      <a16:colId xmlns:a16="http://schemas.microsoft.com/office/drawing/2014/main" val="20001"/>
                    </a:ext>
                  </a:extLst>
                </a:gridCol>
              </a:tblGrid>
              <a:tr h="177800">
                <a:tc>
                  <a:txBody>
                    <a:bodyPr/>
                    <a:lstStyle/>
                    <a:p>
                      <a:pPr indent="50800" algn="l" defTabSz="914400">
                        <a:defRPr b="0">
                          <a:solidFill>
                            <a:srgbClr val="000000"/>
                          </a:solidFill>
                        </a:defRPr>
                      </a:pPr>
                      <a:r>
                        <a:rPr sz="900" b="1">
                          <a:solidFill>
                            <a:srgbClr val="D5553F"/>
                          </a:solidFill>
                          <a:latin typeface="Source Sans Pro"/>
                          <a:ea typeface="Source Sans Pro"/>
                          <a:cs typeface="Source Sans Pro"/>
                          <a:sym typeface="Source Sans Pro"/>
                        </a:rPr>
                        <a:t>sub-option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algn="l" defTabSz="914400">
                        <a:defRPr b="0">
                          <a:solidFill>
                            <a:srgbClr val="000000"/>
                          </a:solidFill>
                        </a:defRPr>
                      </a:pPr>
                      <a:r>
                        <a:rPr sz="900" b="1">
                          <a:solidFill>
                            <a:srgbClr val="D5553F"/>
                          </a:solidFill>
                          <a:latin typeface="Source Sans Pro"/>
                          <a:ea typeface="Source Sans Pro"/>
                          <a:cs typeface="Source Sans Pro"/>
                          <a:sym typeface="Source Sans Pro"/>
                        </a:rPr>
                        <a:t>description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177800">
                <a:tc>
                  <a:txBody>
                    <a:bodyPr/>
                    <a:lstStyle/>
                    <a:p>
                      <a:pPr indent="50800" algn="l" defTabSz="914400"/>
                      <a:r>
                        <a:rPr sz="900">
                          <a:latin typeface="Source Sans Pro Semibold"/>
                          <a:ea typeface="Source Sans Pro Semibold"/>
                          <a:cs typeface="Source Sans Pro Semibold"/>
                          <a:sym typeface="Source Sans Pro Semibold"/>
                        </a:rPr>
                        <a:t>citation_package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900">
                          <a:sym typeface="Source Sans Pro"/>
                        </a:rPr>
                        <a:t>The LaTeX package to process citations, natbib, biblatex or none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177800">
                <a:tc>
                  <a:txBody>
                    <a:bodyPr/>
                    <a:lstStyle/>
                    <a:p>
                      <a:pPr indent="50800" algn="l" defTabSz="914400"/>
                      <a:r>
                        <a:rPr sz="900">
                          <a:latin typeface="Source Sans Pro Semibold"/>
                          <a:ea typeface="Source Sans Pro Semibold"/>
                          <a:cs typeface="Source Sans Pro Semibold"/>
                          <a:sym typeface="Source Sans Pro Semibold"/>
                        </a:rPr>
                        <a:t>code_folding</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sym typeface="Source Sans Pro"/>
                        </a:rPr>
                        <a:t>Let readers to toggle the display of R code, "none", "hide", or "show"</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extLst>
                  <a:ext uri="{0D108BD9-81ED-4DB2-BD59-A6C34878D82A}">
                    <a16:rowId xmlns:a16="http://schemas.microsoft.com/office/drawing/2014/main" val="10002"/>
                  </a:ext>
                </a:extLst>
              </a:tr>
              <a:tr h="177800">
                <a:tc>
                  <a:txBody>
                    <a:bodyPr/>
                    <a:lstStyle/>
                    <a:p>
                      <a:pPr indent="50800" algn="l" defTabSz="914400"/>
                      <a:r>
                        <a:rPr sz="900">
                          <a:latin typeface="Source Sans Pro Semibold"/>
                          <a:ea typeface="Source Sans Pro Semibold"/>
                          <a:cs typeface="Source Sans Pro Semibold"/>
                          <a:sym typeface="Source Sans Pro Semibold"/>
                        </a:rPr>
                        <a:t>colortheme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sym typeface="Source Sans Pro"/>
                        </a:rPr>
                        <a:t>Beamer color theme to use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194" name="    "/>
          <p:cNvSpPr txBox="1"/>
          <p:nvPr/>
        </p:nvSpPr>
        <p:spPr>
          <a:xfrm>
            <a:off x="7387981" y="4508935"/>
            <a:ext cx="2015956" cy="477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2900" b="0">
                <a:solidFill>
                  <a:srgbClr val="A6AAA9"/>
                </a:solidFill>
                <a:latin typeface="FontAwesome"/>
                <a:ea typeface="FontAwesome"/>
                <a:cs typeface="FontAwesome"/>
                <a:sym typeface="FontAwesome"/>
              </a:defRPr>
            </a:lvl1pPr>
          </a:lstStyle>
          <a:p>
            <a:r>
              <a:rPr dirty="0"/>
              <a:t>    </a:t>
            </a:r>
          </a:p>
        </p:txBody>
      </p:sp>
      <p:sp>
        <p:nvSpPr>
          <p:cNvPr id="195" name="These are just font awesome characters"/>
          <p:cNvSpPr txBox="1"/>
          <p:nvPr/>
        </p:nvSpPr>
        <p:spPr>
          <a:xfrm>
            <a:off x="7346923" y="4249426"/>
            <a:ext cx="2763056" cy="29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t>These are just f</a:t>
            </a:r>
            <a:r>
              <a:rPr b="1"/>
              <a:t>ont awesome</a:t>
            </a:r>
            <a:r>
              <a:t> characters</a:t>
            </a:r>
          </a:p>
        </p:txBody>
      </p:sp>
      <p:sp>
        <p:nvSpPr>
          <p:cNvPr id="202" name="ICONS"/>
          <p:cNvSpPr txBox="1"/>
          <p:nvPr/>
        </p:nvSpPr>
        <p:spPr>
          <a:xfrm>
            <a:off x="7189707" y="4060795"/>
            <a:ext cx="457354"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ICONS</a:t>
            </a:r>
          </a:p>
        </p:txBody>
      </p:sp>
      <p:sp>
        <p:nvSpPr>
          <p:cNvPr id="203" name="MOCK TABLES"/>
          <p:cNvSpPr txBox="1"/>
          <p:nvPr/>
        </p:nvSpPr>
        <p:spPr>
          <a:xfrm>
            <a:off x="7189707" y="5303186"/>
            <a:ext cx="97658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MOCK TABLES</a:t>
            </a:r>
          </a:p>
        </p:txBody>
      </p:sp>
      <p:sp>
        <p:nvSpPr>
          <p:cNvPr id="204" name="MOCK GRAPHS"/>
          <p:cNvSpPr txBox="1"/>
          <p:nvPr/>
        </p:nvSpPr>
        <p:spPr>
          <a:xfrm>
            <a:off x="7189707" y="7605712"/>
            <a:ext cx="1026263"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MOCK GRAPHS</a:t>
            </a:r>
          </a:p>
        </p:txBody>
      </p:sp>
      <p:sp>
        <p:nvSpPr>
          <p:cNvPr id="205" name="TABLES"/>
          <p:cNvSpPr txBox="1"/>
          <p:nvPr/>
        </p:nvSpPr>
        <p:spPr>
          <a:xfrm>
            <a:off x="7189707" y="8751826"/>
            <a:ext cx="54346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TABLES</a:t>
            </a:r>
          </a:p>
        </p:txBody>
      </p:sp>
      <p:sp>
        <p:nvSpPr>
          <p:cNvPr id="206" name="CODE"/>
          <p:cNvSpPr txBox="1"/>
          <p:nvPr/>
        </p:nvSpPr>
        <p:spPr>
          <a:xfrm>
            <a:off x="7189707" y="1857135"/>
            <a:ext cx="40569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CODE</a:t>
            </a:r>
          </a:p>
        </p:txBody>
      </p:sp>
      <p:sp>
        <p:nvSpPr>
          <p:cNvPr id="207" name="ggplot(mpg, aes(hwy, cty)) +…"/>
          <p:cNvSpPr txBox="1"/>
          <p:nvPr/>
        </p:nvSpPr>
        <p:spPr>
          <a:xfrm>
            <a:off x="7394331" y="2512088"/>
            <a:ext cx="2805496" cy="6552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spcBef>
                <a:spcPts val="0"/>
              </a:spcBef>
              <a:defRPr b="0">
                <a:solidFill>
                  <a:srgbClr val="000000"/>
                </a:solidFill>
                <a:latin typeface="Menlo"/>
                <a:ea typeface="Menlo"/>
                <a:cs typeface="Menlo"/>
                <a:sym typeface="Menlo"/>
              </a:defRPr>
            </a:pPr>
            <a:r>
              <a:t>ggplot(mpg, aes(hwy, cty)) +</a:t>
            </a:r>
          </a:p>
          <a:p>
            <a:pPr>
              <a:spcBef>
                <a:spcPts val="0"/>
              </a:spcBef>
              <a:defRPr b="0">
                <a:solidFill>
                  <a:srgbClr val="000000"/>
                </a:solidFill>
                <a:latin typeface="Menlo"/>
                <a:ea typeface="Menlo"/>
                <a:cs typeface="Menlo"/>
                <a:sym typeface="Menlo"/>
              </a:defRPr>
            </a:pPr>
            <a:r>
              <a:t> geom_point(aes(size = fl)) +</a:t>
            </a:r>
          </a:p>
          <a:p>
            <a:pPr>
              <a:spcBef>
                <a:spcPts val="0"/>
              </a:spcBef>
              <a:defRPr b="0">
                <a:solidFill>
                  <a:srgbClr val="000000"/>
                </a:solidFill>
                <a:latin typeface="Menlo"/>
                <a:ea typeface="Menlo"/>
                <a:cs typeface="Menlo"/>
                <a:sym typeface="Menlo"/>
              </a:defRPr>
            </a:pPr>
            <a:r>
              <a:t> geom_smooth(method ="lm")</a:t>
            </a:r>
          </a:p>
        </p:txBody>
      </p:sp>
      <p:sp>
        <p:nvSpPr>
          <p:cNvPr id="208" name="Where possible, use code that works when run."/>
          <p:cNvSpPr txBox="1"/>
          <p:nvPr/>
        </p:nvSpPr>
        <p:spPr>
          <a:xfrm>
            <a:off x="7346923" y="2034030"/>
            <a:ext cx="2763056" cy="471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Where possible, use </a:t>
            </a:r>
            <a:r>
              <a:rPr b="1">
                <a:latin typeface="Source Sans Pro"/>
                <a:ea typeface="Source Sans Pro"/>
                <a:cs typeface="Source Sans Pro"/>
                <a:sym typeface="Source Sans Pro"/>
              </a:rPr>
              <a:t>code that works</a:t>
            </a:r>
            <a:r>
              <a:t> </a:t>
            </a:r>
            <a:r>
              <a:rPr>
                <a:latin typeface="Source Sans Pro"/>
                <a:ea typeface="Source Sans Pro"/>
                <a:cs typeface="Source Sans Pro"/>
                <a:sym typeface="Source Sans Pro"/>
              </a:rPr>
              <a:t>when run.</a:t>
            </a:r>
          </a:p>
        </p:txBody>
      </p:sp>
      <p:sp>
        <p:nvSpPr>
          <p:cNvPr id="209" name="can help explain"/>
          <p:cNvSpPr/>
          <p:nvPr/>
        </p:nvSpPr>
        <p:spPr>
          <a:xfrm>
            <a:off x="8357143" y="3131961"/>
            <a:ext cx="879873" cy="578248"/>
          </a:xfrm>
          <a:custGeom>
            <a:avLst/>
            <a:gdLst/>
            <a:ahLst/>
            <a:cxnLst>
              <a:cxn ang="0">
                <a:pos x="wd2" y="hd2"/>
              </a:cxn>
              <a:cxn ang="5400000">
                <a:pos x="wd2" y="hd2"/>
              </a:cxn>
              <a:cxn ang="10800000">
                <a:pos x="wd2" y="hd2"/>
              </a:cxn>
              <a:cxn ang="16200000">
                <a:pos x="wd2" y="hd2"/>
              </a:cxn>
            </a:cxnLst>
            <a:rect l="0" t="0" r="r" b="b"/>
            <a:pathLst>
              <a:path w="21600" h="21600" extrusionOk="0">
                <a:moveTo>
                  <a:pt x="10698" y="0"/>
                </a:moveTo>
                <a:lnTo>
                  <a:pt x="9519" y="4996"/>
                </a:lnTo>
                <a:lnTo>
                  <a:pt x="1832" y="4996"/>
                </a:lnTo>
                <a:cubicBezTo>
                  <a:pt x="822" y="4996"/>
                  <a:pt x="0" y="6247"/>
                  <a:pt x="0" y="7783"/>
                </a:cubicBezTo>
                <a:lnTo>
                  <a:pt x="0" y="18813"/>
                </a:lnTo>
                <a:cubicBezTo>
                  <a:pt x="0" y="20349"/>
                  <a:pt x="822" y="21600"/>
                  <a:pt x="1832" y="21600"/>
                </a:cubicBezTo>
                <a:lnTo>
                  <a:pt x="19778" y="21600"/>
                </a:lnTo>
                <a:cubicBezTo>
                  <a:pt x="20787" y="21600"/>
                  <a:pt x="21600" y="20349"/>
                  <a:pt x="21600" y="18813"/>
                </a:cubicBezTo>
                <a:lnTo>
                  <a:pt x="21600" y="7783"/>
                </a:lnTo>
                <a:cubicBezTo>
                  <a:pt x="21600" y="6247"/>
                  <a:pt x="20787" y="4996"/>
                  <a:pt x="19778" y="4996"/>
                </a:cubicBezTo>
                <a:lnTo>
                  <a:pt x="11964" y="4996"/>
                </a:lnTo>
                <a:lnTo>
                  <a:pt x="10698" y="0"/>
                </a:lnTo>
                <a:close/>
              </a:path>
            </a:pathLst>
          </a:custGeom>
          <a:solidFill>
            <a:srgbClr val="659F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80000"/>
              </a:lnSpc>
              <a:spcBef>
                <a:spcPts val="0"/>
              </a:spcBef>
              <a:buClr>
                <a:schemeClr val="accent4">
                  <a:hueOff val="384618"/>
                  <a:satOff val="3869"/>
                  <a:lumOff val="5802"/>
                </a:schemeClr>
              </a:buClr>
              <a:defRPr>
                <a:solidFill>
                  <a:srgbClr val="FFFFFF"/>
                </a:solidFill>
              </a:defRPr>
            </a:lvl1pPr>
          </a:lstStyle>
          <a:p>
            <a:r>
              <a:t>can help explain </a:t>
            </a:r>
          </a:p>
        </p:txBody>
      </p:sp>
      <p:sp>
        <p:nvSpPr>
          <p:cNvPr id="210" name="Word balloons"/>
          <p:cNvSpPr/>
          <p:nvPr/>
        </p:nvSpPr>
        <p:spPr>
          <a:xfrm>
            <a:off x="7387981" y="3127595"/>
            <a:ext cx="879873" cy="582614"/>
          </a:xfrm>
          <a:custGeom>
            <a:avLst/>
            <a:gdLst/>
            <a:ahLst/>
            <a:cxnLst>
              <a:cxn ang="0">
                <a:pos x="wd2" y="hd2"/>
              </a:cxn>
              <a:cxn ang="5400000">
                <a:pos x="wd2" y="hd2"/>
              </a:cxn>
              <a:cxn ang="10800000">
                <a:pos x="wd2" y="hd2"/>
              </a:cxn>
              <a:cxn ang="16200000">
                <a:pos x="wd2" y="hd2"/>
              </a:cxn>
            </a:cxnLst>
            <a:rect l="0" t="0" r="r" b="b"/>
            <a:pathLst>
              <a:path w="21600" h="21600" extrusionOk="0">
                <a:moveTo>
                  <a:pt x="15978" y="0"/>
                </a:moveTo>
                <a:lnTo>
                  <a:pt x="12286" y="4959"/>
                </a:lnTo>
                <a:lnTo>
                  <a:pt x="1832" y="4959"/>
                </a:lnTo>
                <a:cubicBezTo>
                  <a:pt x="822" y="4959"/>
                  <a:pt x="0" y="6200"/>
                  <a:pt x="0" y="7725"/>
                </a:cubicBezTo>
                <a:lnTo>
                  <a:pt x="0" y="18834"/>
                </a:lnTo>
                <a:cubicBezTo>
                  <a:pt x="0" y="20358"/>
                  <a:pt x="822" y="21600"/>
                  <a:pt x="1832" y="21600"/>
                </a:cubicBezTo>
                <a:lnTo>
                  <a:pt x="19778" y="21600"/>
                </a:lnTo>
                <a:cubicBezTo>
                  <a:pt x="20787" y="21600"/>
                  <a:pt x="21600" y="20358"/>
                  <a:pt x="21600" y="18834"/>
                </a:cubicBezTo>
                <a:lnTo>
                  <a:pt x="21600" y="7725"/>
                </a:lnTo>
                <a:cubicBezTo>
                  <a:pt x="21600" y="6200"/>
                  <a:pt x="20787" y="4959"/>
                  <a:pt x="19778" y="4959"/>
                </a:cubicBezTo>
                <a:lnTo>
                  <a:pt x="15248" y="4959"/>
                </a:lnTo>
                <a:lnTo>
                  <a:pt x="15978" y="0"/>
                </a:lnTo>
                <a:close/>
              </a:path>
            </a:pathLst>
          </a:custGeom>
          <a:solidFill>
            <a:srgbClr val="659F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r>
              <a:t>Word balloons</a:t>
            </a:r>
          </a:p>
        </p:txBody>
      </p:sp>
      <p:sp>
        <p:nvSpPr>
          <p:cNvPr id="221" name="code"/>
          <p:cNvSpPr/>
          <p:nvPr/>
        </p:nvSpPr>
        <p:spPr>
          <a:xfrm>
            <a:off x="9326304" y="3127992"/>
            <a:ext cx="879873" cy="582217"/>
          </a:xfrm>
          <a:custGeom>
            <a:avLst/>
            <a:gdLst/>
            <a:ahLst/>
            <a:cxnLst>
              <a:cxn ang="0">
                <a:pos x="wd2" y="hd2"/>
              </a:cxn>
              <a:cxn ang="5400000">
                <a:pos x="wd2" y="hd2"/>
              </a:cxn>
              <a:cxn ang="10800000">
                <a:pos x="wd2" y="hd2"/>
              </a:cxn>
              <a:cxn ang="16200000">
                <a:pos x="wd2" y="hd2"/>
              </a:cxn>
            </a:cxnLst>
            <a:rect l="0" t="0" r="r" b="b"/>
            <a:pathLst>
              <a:path w="21600" h="21600" extrusionOk="0">
                <a:moveTo>
                  <a:pt x="4355" y="0"/>
                </a:moveTo>
                <a:lnTo>
                  <a:pt x="5563" y="5109"/>
                </a:lnTo>
                <a:lnTo>
                  <a:pt x="1832" y="5109"/>
                </a:lnTo>
                <a:cubicBezTo>
                  <a:pt x="822" y="5109"/>
                  <a:pt x="0" y="6352"/>
                  <a:pt x="0" y="7877"/>
                </a:cubicBezTo>
                <a:lnTo>
                  <a:pt x="0" y="18832"/>
                </a:lnTo>
                <a:cubicBezTo>
                  <a:pt x="0" y="20357"/>
                  <a:pt x="822" y="21600"/>
                  <a:pt x="1832" y="21600"/>
                </a:cubicBezTo>
                <a:lnTo>
                  <a:pt x="19778" y="21600"/>
                </a:lnTo>
                <a:cubicBezTo>
                  <a:pt x="20787" y="21600"/>
                  <a:pt x="21600" y="20357"/>
                  <a:pt x="21600" y="18832"/>
                </a:cubicBezTo>
                <a:lnTo>
                  <a:pt x="21600" y="7877"/>
                </a:lnTo>
                <a:cubicBezTo>
                  <a:pt x="21600" y="6352"/>
                  <a:pt x="20787" y="5109"/>
                  <a:pt x="19778" y="5109"/>
                </a:cubicBezTo>
                <a:lnTo>
                  <a:pt x="8759" y="5109"/>
                </a:lnTo>
                <a:lnTo>
                  <a:pt x="4355" y="0"/>
                </a:lnTo>
                <a:close/>
              </a:path>
            </a:pathLst>
          </a:custGeom>
          <a:solidFill>
            <a:srgbClr val="659F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80000"/>
              </a:lnSpc>
              <a:spcBef>
                <a:spcPts val="0"/>
              </a:spcBef>
              <a:buClr>
                <a:schemeClr val="accent4">
                  <a:hueOff val="384618"/>
                  <a:satOff val="3869"/>
                  <a:lumOff val="5802"/>
                </a:schemeClr>
              </a:buClr>
              <a:defRPr>
                <a:solidFill>
                  <a:srgbClr val="FFFFFF"/>
                </a:solidFill>
              </a:defRPr>
            </a:lvl1pPr>
          </a:lstStyle>
          <a:p>
            <a:r>
              <a:t>code</a:t>
            </a:r>
          </a:p>
        </p:txBody>
      </p:sp>
      <p:sp>
        <p:nvSpPr>
          <p:cNvPr id="222" name="Line"/>
          <p:cNvSpPr/>
          <p:nvPr/>
        </p:nvSpPr>
        <p:spPr>
          <a:xfrm>
            <a:off x="7148465" y="1814019"/>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23" name="Line"/>
          <p:cNvSpPr/>
          <p:nvPr/>
        </p:nvSpPr>
        <p:spPr>
          <a:xfrm>
            <a:off x="7148465" y="4005615"/>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24" name="Line"/>
          <p:cNvSpPr/>
          <p:nvPr/>
        </p:nvSpPr>
        <p:spPr>
          <a:xfrm>
            <a:off x="7148465" y="5234967"/>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25" name="Line"/>
          <p:cNvSpPr/>
          <p:nvPr/>
        </p:nvSpPr>
        <p:spPr>
          <a:xfrm>
            <a:off x="7148465" y="7556165"/>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26" name="Line"/>
          <p:cNvSpPr/>
          <p:nvPr/>
        </p:nvSpPr>
        <p:spPr>
          <a:xfrm>
            <a:off x="7148465" y="8705702"/>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27" name="This template uses several fonts: Helvetica Neue, Menlo, Source Sans pro, which you can acquire for free here,  www.fontsquirrel.com/fonts/source-sans-pro, and Font Awesome, which you can acquire here, fortawesome.github.io/Font-Awesome/get-started/"/>
          <p:cNvSpPr txBox="1"/>
          <p:nvPr/>
        </p:nvSpPr>
        <p:spPr>
          <a:xfrm>
            <a:off x="10642182" y="2148297"/>
            <a:ext cx="2818196" cy="13364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This template uses several fonts: </a:t>
            </a:r>
            <a:r>
              <a:rPr b="1">
                <a:latin typeface="Helvetica Neue"/>
                <a:ea typeface="Helvetica Neue"/>
                <a:cs typeface="Helvetica Neue"/>
                <a:sym typeface="Helvetica Neue"/>
              </a:rPr>
              <a:t>Helvetica Neue</a:t>
            </a:r>
            <a:r>
              <a:rPr b="1">
                <a:latin typeface="Source Sans Pro"/>
                <a:ea typeface="Source Sans Pro"/>
                <a:cs typeface="Source Sans Pro"/>
                <a:sym typeface="Source Sans Pro"/>
              </a:rPr>
              <a:t>, </a:t>
            </a:r>
            <a:r>
              <a:rPr b="1">
                <a:latin typeface="Menlo"/>
                <a:ea typeface="Menlo"/>
                <a:cs typeface="Menlo"/>
                <a:sym typeface="Menlo"/>
              </a:rPr>
              <a:t>Menlo</a:t>
            </a:r>
            <a:r>
              <a:t>, </a:t>
            </a:r>
            <a:r>
              <a:rPr b="1">
                <a:latin typeface="Source Sans Pro"/>
                <a:ea typeface="Source Sans Pro"/>
                <a:cs typeface="Source Sans Pro"/>
                <a:sym typeface="Source Sans Pro"/>
              </a:rPr>
              <a:t>Source Sans pro</a:t>
            </a:r>
            <a:r>
              <a:t>, </a:t>
            </a:r>
            <a:r>
              <a:rPr>
                <a:latin typeface="Source Sans Pro"/>
                <a:ea typeface="Source Sans Pro"/>
                <a:cs typeface="Source Sans Pro"/>
                <a:sym typeface="Source Sans Pro"/>
              </a:rPr>
              <a:t>which you can acquire for free here,  </a:t>
            </a:r>
            <a:r>
              <a:rPr u="sng">
                <a:latin typeface="Source Sans Pro"/>
                <a:ea typeface="Source Sans Pro"/>
                <a:cs typeface="Source Sans Pro"/>
                <a:sym typeface="Source Sans Pro"/>
                <a:hlinkClick r:id="rId7"/>
              </a:rPr>
              <a:t>www.fontsquirrel.com/fonts/source-sans-pro</a:t>
            </a:r>
            <a:r>
              <a:rPr>
                <a:latin typeface="Source Sans Pro"/>
                <a:ea typeface="Source Sans Pro"/>
                <a:cs typeface="Source Sans Pro"/>
                <a:sym typeface="Source Sans Pro"/>
              </a:rPr>
              <a:t>, and</a:t>
            </a:r>
            <a:r>
              <a:t> </a:t>
            </a:r>
            <a:r>
              <a:rPr b="1">
                <a:latin typeface="Source Sans Pro"/>
                <a:ea typeface="Source Sans Pro"/>
                <a:cs typeface="Source Sans Pro"/>
                <a:sym typeface="Source Sans Pro"/>
              </a:rPr>
              <a:t>Font Awesome</a:t>
            </a:r>
            <a:r>
              <a:t>, </a:t>
            </a:r>
            <a:r>
              <a:rPr>
                <a:latin typeface="Source Sans Pro"/>
                <a:ea typeface="Source Sans Pro"/>
                <a:cs typeface="Source Sans Pro"/>
                <a:sym typeface="Source Sans Pro"/>
              </a:rPr>
              <a:t>which you can acquire here, </a:t>
            </a:r>
            <a:r>
              <a:rPr u="sng">
                <a:latin typeface="Source Sans Pro"/>
                <a:ea typeface="Source Sans Pro"/>
                <a:cs typeface="Source Sans Pro"/>
                <a:sym typeface="Source Sans Pro"/>
                <a:hlinkClick r:id="rId8"/>
              </a:rPr>
              <a:t>fortawesome.github.io/Font-Awesome/get-started/</a:t>
            </a:r>
          </a:p>
        </p:txBody>
      </p:sp>
      <p:sp>
        <p:nvSpPr>
          <p:cNvPr id="228" name="To use a font awesome icon, copy and paste one from here fortawesome.github.io/Font-Awesome/cheatsheet/. Then set the text font to font awesome."/>
          <p:cNvSpPr txBox="1"/>
          <p:nvPr/>
        </p:nvSpPr>
        <p:spPr>
          <a:xfrm>
            <a:off x="10642182" y="3748683"/>
            <a:ext cx="2912301" cy="8139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t>To use a </a:t>
            </a:r>
            <a:r>
              <a:rPr b="1"/>
              <a:t>font awesome</a:t>
            </a:r>
            <a:r>
              <a:t> icon, copy and paste one from here </a:t>
            </a:r>
            <a:r>
              <a:rPr u="sng">
                <a:hlinkClick r:id="rId9"/>
              </a:rPr>
              <a:t>fortawesome.github.io/Font-Awesome/cheatsheet/</a:t>
            </a:r>
            <a:r>
              <a:t>. Then set the text font to font awesome.</a:t>
            </a:r>
          </a:p>
        </p:txBody>
      </p:sp>
      <p:sp>
        <p:nvSpPr>
          <p:cNvPr id="229" name="Select multiple elements by holding down shift and then selecting each. Click on a selected element before letting go of shift to unselect it.…"/>
          <p:cNvSpPr txBox="1"/>
          <p:nvPr/>
        </p:nvSpPr>
        <p:spPr>
          <a:xfrm>
            <a:off x="10642182" y="7500524"/>
            <a:ext cx="2912301" cy="2376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b">
            <a:spAutoFit/>
          </a:bodyPr>
          <a:lstStyle/>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Select multiple elements</a:t>
            </a:r>
            <a:r>
              <a:rPr>
                <a:latin typeface="Source Sans Pro"/>
                <a:ea typeface="Source Sans Pro"/>
                <a:cs typeface="Source Sans Pro"/>
                <a:sym typeface="Source Sans Pro"/>
              </a:rPr>
              <a:t> by holding down shift and then selecting each. Click on a selected element before letting go of shift to unselect it.</a:t>
            </a:r>
          </a:p>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To </a:t>
            </a:r>
            <a:r>
              <a:rPr b="1">
                <a:latin typeface="Source Sans Pro"/>
                <a:ea typeface="Source Sans Pro"/>
                <a:cs typeface="Source Sans Pro"/>
                <a:sym typeface="Source Sans Pro"/>
              </a:rPr>
              <a:t>group elements together.</a:t>
            </a:r>
            <a:r>
              <a:t> S</a:t>
            </a:r>
            <a:r>
              <a:rPr>
                <a:latin typeface="Source Sans Pro"/>
                <a:ea typeface="Source Sans Pro"/>
                <a:cs typeface="Source Sans Pro"/>
                <a:sym typeface="Source Sans Pro"/>
              </a:rPr>
              <a:t>elect them all , then click Arrange &gt; Group</a:t>
            </a:r>
          </a:p>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To </a:t>
            </a:r>
            <a:r>
              <a:rPr b="1">
                <a:latin typeface="Source Sans Pro"/>
                <a:ea typeface="Source Sans Pro"/>
                <a:cs typeface="Source Sans Pro"/>
                <a:sym typeface="Source Sans Pro"/>
              </a:rPr>
              <a:t>evenly space multiple objects</a:t>
            </a:r>
            <a:r>
              <a:t>, </a:t>
            </a:r>
            <a:r>
              <a:rPr>
                <a:latin typeface="Source Sans Pro"/>
                <a:ea typeface="Source Sans Pro"/>
                <a:cs typeface="Source Sans Pro"/>
                <a:sym typeface="Source Sans Pro"/>
              </a:rPr>
              <a:t>select them all then Right Click &gt; Align objects or Right Click &gt; Distribute objects</a:t>
            </a:r>
          </a:p>
          <a:p>
            <a:pPr marL="114300" indent="-114300">
              <a:lnSpc>
                <a:spcPct val="90000"/>
              </a:lnSpc>
              <a:spcBef>
                <a:spcPts val="3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Click on a table, then visit Format &gt;Table &gt; Row and Column Size to make</a:t>
            </a:r>
            <a:r>
              <a:t> </a:t>
            </a:r>
            <a:r>
              <a:rPr b="1">
                <a:latin typeface="Source Sans Pro"/>
                <a:ea typeface="Source Sans Pro"/>
                <a:cs typeface="Source Sans Pro"/>
                <a:sym typeface="Source Sans Pro"/>
              </a:rPr>
              <a:t>even width rows/columns</a:t>
            </a:r>
            <a:r>
              <a:t>.</a:t>
            </a:r>
          </a:p>
        </p:txBody>
      </p:sp>
      <p:sp>
        <p:nvSpPr>
          <p:cNvPr id="230" name="I make my cheatsheets in Apple Keynote, and not latex or R Markdown, because presentation software makes it much easier to tweak the visual appearance of a document"/>
          <p:cNvSpPr txBox="1"/>
          <p:nvPr/>
        </p:nvSpPr>
        <p:spPr>
          <a:xfrm>
            <a:off x="10642182" y="5651058"/>
            <a:ext cx="2912301" cy="98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t>I make my cheatsheets in </a:t>
            </a:r>
            <a:r>
              <a:rPr b="1"/>
              <a:t>Apple Keynote</a:t>
            </a:r>
            <a:r>
              <a:t>, and not latex or R Markdown, because presentation software makes it much easier to tweak the visual appearance of a document</a:t>
            </a:r>
          </a:p>
        </p:txBody>
      </p:sp>
      <p:sp>
        <p:nvSpPr>
          <p:cNvPr id="231" name="FONTS"/>
          <p:cNvSpPr txBox="1"/>
          <p:nvPr/>
        </p:nvSpPr>
        <p:spPr>
          <a:xfrm>
            <a:off x="10642182" y="1857135"/>
            <a:ext cx="487681"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FONTS</a:t>
            </a:r>
          </a:p>
        </p:txBody>
      </p:sp>
      <p:sp>
        <p:nvSpPr>
          <p:cNvPr id="232" name="KEYNOTE"/>
          <p:cNvSpPr txBox="1"/>
          <p:nvPr/>
        </p:nvSpPr>
        <p:spPr>
          <a:xfrm>
            <a:off x="10642182" y="5383897"/>
            <a:ext cx="66477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KEYNOTE</a:t>
            </a:r>
          </a:p>
        </p:txBody>
      </p:sp>
      <p:sp>
        <p:nvSpPr>
          <p:cNvPr id="233" name="KEYNOTE TIPS"/>
          <p:cNvSpPr txBox="1"/>
          <p:nvPr/>
        </p:nvSpPr>
        <p:spPr>
          <a:xfrm>
            <a:off x="10642182" y="7093032"/>
            <a:ext cx="999898"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KEYNOTE TIPS</a:t>
            </a:r>
          </a:p>
        </p:txBody>
      </p:sp>
      <p:sp>
        <p:nvSpPr>
          <p:cNvPr id="234" name="Line"/>
          <p:cNvSpPr/>
          <p:nvPr/>
        </p:nvSpPr>
        <p:spPr>
          <a:xfrm>
            <a:off x="10564983" y="5249878"/>
            <a:ext cx="3031484"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235" name="Line"/>
          <p:cNvSpPr/>
          <p:nvPr/>
        </p:nvSpPr>
        <p:spPr>
          <a:xfrm>
            <a:off x="10535538" y="1814019"/>
            <a:ext cx="3031485" cy="1"/>
          </a:xfrm>
          <a:prstGeom prst="line">
            <a:avLst/>
          </a:prstGeom>
          <a:ln w="12700">
            <a:solidFill>
              <a:srgbClr val="4C4C4C"/>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pSp>
        <p:nvGrpSpPr>
          <p:cNvPr id="249" name="Group"/>
          <p:cNvGrpSpPr/>
          <p:nvPr/>
        </p:nvGrpSpPr>
        <p:grpSpPr>
          <a:xfrm>
            <a:off x="392579" y="4503609"/>
            <a:ext cx="2877191" cy="1066589"/>
            <a:chOff x="0" y="0"/>
            <a:chExt cx="2877189" cy="1066587"/>
          </a:xfrm>
        </p:grpSpPr>
        <p:pic>
          <p:nvPicPr>
            <p:cNvPr id="237" name="ggplot2-cheatsheet.png" descr="ggplot2-cheatsheet.png"/>
            <p:cNvPicPr>
              <a:picLocks noChangeAspect="1"/>
            </p:cNvPicPr>
            <p:nvPr/>
          </p:nvPicPr>
          <p:blipFill>
            <a:blip r:embed="rId10"/>
            <a:stretch>
              <a:fillRect/>
            </a:stretch>
          </p:blipFill>
          <p:spPr>
            <a:xfrm>
              <a:off x="0" y="0"/>
              <a:ext cx="1370976" cy="1059391"/>
            </a:xfrm>
            <a:prstGeom prst="rect">
              <a:avLst/>
            </a:prstGeom>
            <a:ln w="3175" cap="flat">
              <a:solidFill>
                <a:srgbClr val="000000"/>
              </a:solidFill>
              <a:prstDash val="solid"/>
              <a:miter lim="400000"/>
            </a:ln>
            <a:effectLst/>
          </p:spPr>
        </p:pic>
        <p:grpSp>
          <p:nvGrpSpPr>
            <p:cNvPr id="240" name="Group"/>
            <p:cNvGrpSpPr/>
            <p:nvPr/>
          </p:nvGrpSpPr>
          <p:grpSpPr>
            <a:xfrm>
              <a:off x="144509" y="98571"/>
              <a:ext cx="1247567" cy="968017"/>
              <a:chOff x="0" y="0"/>
              <a:chExt cx="1247566" cy="968016"/>
            </a:xfrm>
          </p:grpSpPr>
          <p:sp>
            <p:nvSpPr>
              <p:cNvPr id="238" name="Line"/>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239" name="Triangle"/>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248" name="Group"/>
            <p:cNvGrpSpPr/>
            <p:nvPr/>
          </p:nvGrpSpPr>
          <p:grpSpPr>
            <a:xfrm>
              <a:off x="1501209" y="0"/>
              <a:ext cx="1375981" cy="1059391"/>
              <a:chOff x="0" y="0"/>
              <a:chExt cx="1375980" cy="1059390"/>
            </a:xfrm>
          </p:grpSpPr>
          <p:pic>
            <p:nvPicPr>
              <p:cNvPr id="241" name="ggplot2-cheatsheet.png" descr="ggplot2-cheatsheet.png"/>
              <p:cNvPicPr>
                <a:picLocks noChangeAspect="1"/>
              </p:cNvPicPr>
              <p:nvPr/>
            </p:nvPicPr>
            <p:blipFill>
              <a:blip r:embed="rId10"/>
              <a:stretch>
                <a:fillRect/>
              </a:stretch>
            </p:blipFill>
            <p:spPr>
              <a:xfrm>
                <a:off x="4692" y="0"/>
                <a:ext cx="1370977" cy="1059391"/>
              </a:xfrm>
              <a:prstGeom prst="rect">
                <a:avLst/>
              </a:prstGeom>
              <a:ln w="3175" cap="flat">
                <a:solidFill>
                  <a:srgbClr val="000000"/>
                </a:solidFill>
                <a:prstDash val="solid"/>
                <a:miter lim="400000"/>
              </a:ln>
              <a:effectLst/>
            </p:spPr>
          </p:pic>
          <p:sp>
            <p:nvSpPr>
              <p:cNvPr id="242" name="Rectangle"/>
              <p:cNvSpPr/>
              <p:nvPr/>
            </p:nvSpPr>
            <p:spPr>
              <a:xfrm>
                <a:off x="0" y="2645"/>
                <a:ext cx="1371600"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243" name="ggplot2-cheatsheet.png" descr="ggplot2-cheatsheet.png"/>
              <p:cNvPicPr>
                <a:picLocks noChangeAspect="1"/>
              </p:cNvPicPr>
              <p:nvPr/>
            </p:nvPicPr>
            <p:blipFill>
              <a:blip r:embed="rId10"/>
              <a:srcRect l="50670" t="5520" r="2092" b="17626"/>
              <a:stretch>
                <a:fillRect/>
              </a:stretch>
            </p:blipFill>
            <p:spPr>
              <a:xfrm>
                <a:off x="696342" y="59856"/>
                <a:ext cx="647606" cy="814172"/>
              </a:xfrm>
              <a:prstGeom prst="rect">
                <a:avLst/>
              </a:prstGeom>
              <a:ln w="12700" cap="flat">
                <a:noFill/>
                <a:miter lim="400000"/>
              </a:ln>
              <a:effectLst/>
            </p:spPr>
          </p:pic>
          <p:sp>
            <p:nvSpPr>
              <p:cNvPr id="244"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245" name="ggplot2-cheatsheet.png" descr="ggplot2-cheatsheet.png"/>
              <p:cNvPicPr>
                <a:picLocks noChangeAspect="1"/>
              </p:cNvPicPr>
              <p:nvPr/>
            </p:nvPicPr>
            <p:blipFill>
              <a:blip r:embed="rId10"/>
              <a:srcRect l="73554" t="25553" r="2092" b="55133"/>
              <a:stretch>
                <a:fillRect/>
              </a:stretch>
            </p:blipFill>
            <p:spPr>
              <a:xfrm>
                <a:off x="1007851" y="267807"/>
                <a:ext cx="333876" cy="204606"/>
              </a:xfrm>
              <a:prstGeom prst="rect">
                <a:avLst/>
              </a:prstGeom>
              <a:ln w="12700" cap="flat">
                <a:noFill/>
                <a:miter lim="400000"/>
              </a:ln>
              <a:effectLst/>
            </p:spPr>
          </p:pic>
          <p:sp>
            <p:nvSpPr>
              <p:cNvPr id="246"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247" name="ggplot2-cheatsheet.png" descr="ggplot2-cheatsheet.png"/>
              <p:cNvPicPr>
                <a:picLocks noChangeAspect="1"/>
              </p:cNvPicPr>
              <p:nvPr/>
            </p:nvPicPr>
            <p:blipFill>
              <a:blip r:embed="rId10"/>
              <a:srcRect l="73554" t="34350" r="2092" b="60546"/>
              <a:stretch>
                <a:fillRect/>
              </a:stretch>
            </p:blipFill>
            <p:spPr>
              <a:xfrm>
                <a:off x="1007851" y="355914"/>
                <a:ext cx="333876" cy="54057"/>
              </a:xfrm>
              <a:prstGeom prst="rect">
                <a:avLst/>
              </a:prstGeom>
              <a:ln w="12700" cap="flat">
                <a:noFill/>
                <a:miter lim="400000"/>
              </a:ln>
              <a:effectLst/>
            </p:spPr>
          </p:pic>
        </p:grpSp>
      </p:grpSp>
      <p:grpSp>
        <p:nvGrpSpPr>
          <p:cNvPr id="257" name="Group"/>
          <p:cNvGrpSpPr/>
          <p:nvPr/>
        </p:nvGrpSpPr>
        <p:grpSpPr>
          <a:xfrm>
            <a:off x="583598" y="7724812"/>
            <a:ext cx="2495154" cy="781281"/>
            <a:chOff x="0" y="0"/>
            <a:chExt cx="2495152" cy="781279"/>
          </a:xfrm>
        </p:grpSpPr>
        <p:sp>
          <p:nvSpPr>
            <p:cNvPr id="250" name="i + geom_area() x, y, alpha, color, fill, linetype, size…"/>
            <p:cNvSpPr txBox="1"/>
            <p:nvPr/>
          </p:nvSpPr>
          <p:spPr>
            <a:xfrm>
              <a:off x="437483" y="0"/>
              <a:ext cx="2057670" cy="7812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a:bodyPr>
            <a:lstStyle/>
            <a:p>
              <a:pPr>
                <a:lnSpc>
                  <a:spcPct val="70000"/>
                </a:lnSpc>
                <a:spcBef>
                  <a:spcPts val="1100"/>
                </a:spcBef>
                <a:defRPr sz="1000">
                  <a:solidFill>
                    <a:srgbClr val="000000"/>
                  </a:solidFill>
                </a:defRPr>
              </a:pPr>
              <a:r>
                <a:t>i + geom_area()</a:t>
              </a:r>
              <a:br/>
              <a:r>
                <a:rPr b="0"/>
                <a:t>x, y, alpha, color, fill, linetype, size</a:t>
              </a:r>
            </a:p>
            <a:p>
              <a:pPr>
                <a:lnSpc>
                  <a:spcPct val="70000"/>
                </a:lnSpc>
                <a:spcBef>
                  <a:spcPts val="1100"/>
                </a:spcBef>
                <a:defRPr sz="1000">
                  <a:solidFill>
                    <a:srgbClr val="000000"/>
                  </a:solidFill>
                </a:defRPr>
              </a:pPr>
              <a:r>
                <a:t>i + geom_line()</a:t>
              </a:r>
              <a:br>
                <a:rPr b="0"/>
              </a:br>
              <a:r>
                <a:rPr b="0"/>
                <a:t>x, y, alpha, color, group, linetype, size</a:t>
              </a:r>
            </a:p>
          </p:txBody>
        </p:sp>
        <p:grpSp>
          <p:nvGrpSpPr>
            <p:cNvPr id="253" name="Group"/>
            <p:cNvGrpSpPr/>
            <p:nvPr/>
          </p:nvGrpSpPr>
          <p:grpSpPr>
            <a:xfrm>
              <a:off x="0" y="406"/>
              <a:ext cx="360852" cy="358034"/>
              <a:chOff x="0" y="0"/>
              <a:chExt cx="360851" cy="358032"/>
            </a:xfrm>
          </p:grpSpPr>
          <p:pic>
            <p:nvPicPr>
              <p:cNvPr id="251" name="Image" descr="Image"/>
              <p:cNvPicPr>
                <a:picLocks noChangeAspect="1"/>
              </p:cNvPicPr>
              <p:nvPr/>
            </p:nvPicPr>
            <p:blipFill>
              <a:blip r:embed="rId11"/>
              <a:stretch>
                <a:fillRect/>
              </a:stretch>
            </p:blipFill>
            <p:spPr>
              <a:xfrm>
                <a:off x="2914" y="0"/>
                <a:ext cx="357938" cy="358033"/>
              </a:xfrm>
              <a:prstGeom prst="rect">
                <a:avLst/>
              </a:prstGeom>
              <a:ln w="12700" cap="flat">
                <a:noFill/>
                <a:miter lim="400000"/>
              </a:ln>
              <a:effectLst/>
            </p:spPr>
          </p:pic>
          <p:sp>
            <p:nvSpPr>
              <p:cNvPr id="252" name="Shape"/>
              <p:cNvSpPr/>
              <p:nvPr/>
            </p:nvSpPr>
            <p:spPr>
              <a:xfrm>
                <a:off x="0" y="64434"/>
                <a:ext cx="357951" cy="290324"/>
              </a:xfrm>
              <a:custGeom>
                <a:avLst/>
                <a:gdLst/>
                <a:ahLst/>
                <a:cxnLst>
                  <a:cxn ang="0">
                    <a:pos x="wd2" y="hd2"/>
                  </a:cxn>
                  <a:cxn ang="5400000">
                    <a:pos x="wd2" y="hd2"/>
                  </a:cxn>
                  <a:cxn ang="10800000">
                    <a:pos x="wd2" y="hd2"/>
                  </a:cxn>
                  <a:cxn ang="16200000">
                    <a:pos x="wd2" y="hd2"/>
                  </a:cxn>
                </a:cxnLst>
                <a:rect l="0" t="0" r="r" b="b"/>
                <a:pathLst>
                  <a:path w="21600" h="21600" extrusionOk="0">
                    <a:moveTo>
                      <a:pt x="0" y="16494"/>
                    </a:moveTo>
                    <a:lnTo>
                      <a:pt x="2100" y="15338"/>
                    </a:lnTo>
                    <a:lnTo>
                      <a:pt x="3580" y="14133"/>
                    </a:lnTo>
                    <a:lnTo>
                      <a:pt x="4590" y="12375"/>
                    </a:lnTo>
                    <a:cubicBezTo>
                      <a:pt x="4727" y="12127"/>
                      <a:pt x="4864" y="11878"/>
                      <a:pt x="5001" y="11630"/>
                    </a:cubicBezTo>
                    <a:cubicBezTo>
                      <a:pt x="5138" y="11381"/>
                      <a:pt x="5276" y="11133"/>
                      <a:pt x="5413" y="10884"/>
                    </a:cubicBezTo>
                    <a:cubicBezTo>
                      <a:pt x="5582" y="11316"/>
                      <a:pt x="5751" y="11747"/>
                      <a:pt x="5921" y="12178"/>
                    </a:cubicBezTo>
                    <a:cubicBezTo>
                      <a:pt x="6090" y="12610"/>
                      <a:pt x="6260" y="13041"/>
                      <a:pt x="6429" y="13472"/>
                    </a:cubicBezTo>
                    <a:lnTo>
                      <a:pt x="8062" y="12224"/>
                    </a:lnTo>
                    <a:lnTo>
                      <a:pt x="9255" y="10392"/>
                    </a:lnTo>
                    <a:lnTo>
                      <a:pt x="10479" y="7160"/>
                    </a:lnTo>
                    <a:lnTo>
                      <a:pt x="12185" y="8959"/>
                    </a:lnTo>
                    <a:lnTo>
                      <a:pt x="13256" y="6557"/>
                    </a:lnTo>
                    <a:lnTo>
                      <a:pt x="14480" y="3207"/>
                    </a:lnTo>
                    <a:lnTo>
                      <a:pt x="15484" y="0"/>
                    </a:lnTo>
                    <a:lnTo>
                      <a:pt x="16816" y="3764"/>
                    </a:lnTo>
                    <a:lnTo>
                      <a:pt x="18301" y="3049"/>
                    </a:lnTo>
                    <a:lnTo>
                      <a:pt x="19746" y="6934"/>
                    </a:lnTo>
                    <a:lnTo>
                      <a:pt x="21600" y="10679"/>
                    </a:lnTo>
                    <a:lnTo>
                      <a:pt x="21458" y="21600"/>
                    </a:lnTo>
                    <a:lnTo>
                      <a:pt x="118" y="21508"/>
                    </a:lnTo>
                    <a:lnTo>
                      <a:pt x="0" y="16494"/>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nvGrpSpPr>
            <p:cNvPr id="256" name="Group"/>
            <p:cNvGrpSpPr/>
            <p:nvPr/>
          </p:nvGrpSpPr>
          <p:grpSpPr>
            <a:xfrm>
              <a:off x="2533" y="396945"/>
              <a:ext cx="360323" cy="358033"/>
              <a:chOff x="0" y="0"/>
              <a:chExt cx="360321" cy="358032"/>
            </a:xfrm>
          </p:grpSpPr>
          <p:pic>
            <p:nvPicPr>
              <p:cNvPr id="254" name="Image" descr="Image"/>
              <p:cNvPicPr>
                <a:picLocks noChangeAspect="1"/>
              </p:cNvPicPr>
              <p:nvPr/>
            </p:nvPicPr>
            <p:blipFill>
              <a:blip r:embed="rId11"/>
              <a:stretch>
                <a:fillRect/>
              </a:stretch>
            </p:blipFill>
            <p:spPr>
              <a:xfrm>
                <a:off x="380" y="0"/>
                <a:ext cx="357938" cy="358033"/>
              </a:xfrm>
              <a:prstGeom prst="rect">
                <a:avLst/>
              </a:prstGeom>
              <a:ln w="12700" cap="flat">
                <a:noFill/>
                <a:miter lim="400000"/>
              </a:ln>
              <a:effectLst/>
            </p:spPr>
          </p:pic>
          <p:sp>
            <p:nvSpPr>
              <p:cNvPr id="255" name="Line"/>
              <p:cNvSpPr/>
              <p:nvPr/>
            </p:nvSpPr>
            <p:spPr>
              <a:xfrm>
                <a:off x="0" y="72284"/>
                <a:ext cx="360322" cy="2235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659FD5"/>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pic>
        <p:nvPicPr>
          <p:cNvPr id="258" name="rstudio.png" descr="rstudio.png"/>
          <p:cNvPicPr>
            <a:picLocks noChangeAspect="1"/>
          </p:cNvPicPr>
          <p:nvPr/>
        </p:nvPicPr>
        <p:blipFill>
          <a:blip r:embed="rId12"/>
          <a:stretch>
            <a:fillRect/>
          </a:stretch>
        </p:blipFill>
        <p:spPr>
          <a:xfrm>
            <a:off x="3824357" y="6912030"/>
            <a:ext cx="660856" cy="765910"/>
          </a:xfrm>
          <a:prstGeom prst="rect">
            <a:avLst/>
          </a:prstGeom>
          <a:ln w="12700">
            <a:miter lim="400000"/>
          </a:ln>
        </p:spPr>
      </p:pic>
      <p:pic>
        <p:nvPicPr>
          <p:cNvPr id="259" name="devtools.png" descr="devtools.png"/>
          <p:cNvPicPr>
            <a:picLocks noChangeAspect="1"/>
          </p:cNvPicPr>
          <p:nvPr/>
        </p:nvPicPr>
        <p:blipFill>
          <a:blip r:embed="rId13"/>
          <a:stretch>
            <a:fillRect/>
          </a:stretch>
        </p:blipFill>
        <p:spPr>
          <a:xfrm>
            <a:off x="4520018" y="6913984"/>
            <a:ext cx="657483" cy="762001"/>
          </a:xfrm>
          <a:prstGeom prst="rect">
            <a:avLst/>
          </a:prstGeom>
          <a:ln w="12700">
            <a:miter lim="400000"/>
          </a:ln>
        </p:spPr>
      </p:pic>
      <p:pic>
        <p:nvPicPr>
          <p:cNvPr id="260" name="forcats.png" descr="forcats.png"/>
          <p:cNvPicPr>
            <a:picLocks noChangeAspect="1"/>
          </p:cNvPicPr>
          <p:nvPr/>
        </p:nvPicPr>
        <p:blipFill>
          <a:blip r:embed="rId14"/>
          <a:stretch>
            <a:fillRect/>
          </a:stretch>
        </p:blipFill>
        <p:spPr>
          <a:xfrm>
            <a:off x="5213992" y="6913984"/>
            <a:ext cx="657483" cy="762001"/>
          </a:xfrm>
          <a:prstGeom prst="rect">
            <a:avLst/>
          </a:prstGeom>
          <a:ln w="12700">
            <a:miter lim="400000"/>
          </a:ln>
        </p:spPr>
      </p:pic>
      <p:pic>
        <p:nvPicPr>
          <p:cNvPr id="261" name="tibble.png" descr="tibble.png"/>
          <p:cNvPicPr>
            <a:picLocks noChangeAspect="1"/>
          </p:cNvPicPr>
          <p:nvPr/>
        </p:nvPicPr>
        <p:blipFill>
          <a:blip r:embed="rId15"/>
          <a:stretch>
            <a:fillRect/>
          </a:stretch>
        </p:blipFill>
        <p:spPr>
          <a:xfrm>
            <a:off x="5907967" y="6913984"/>
            <a:ext cx="657483" cy="762001"/>
          </a:xfrm>
          <a:prstGeom prst="rect">
            <a:avLst/>
          </a:prstGeom>
          <a:ln w="12700">
            <a:miter lim="400000"/>
          </a:ln>
        </p:spPr>
      </p:pic>
      <p:pic>
        <p:nvPicPr>
          <p:cNvPr id="290" name="rstudio.png" descr="rstudio.png"/>
          <p:cNvPicPr>
            <a:picLocks noChangeAspect="1"/>
          </p:cNvPicPr>
          <p:nvPr/>
        </p:nvPicPr>
        <p:blipFill>
          <a:blip r:embed="rId12"/>
          <a:stretch>
            <a:fillRect/>
          </a:stretch>
        </p:blipFill>
        <p:spPr>
          <a:xfrm>
            <a:off x="12294644" y="195549"/>
            <a:ext cx="1386697" cy="1607136"/>
          </a:xfrm>
          <a:prstGeom prst="rect">
            <a:avLst/>
          </a:prstGeom>
          <a:ln w="12700">
            <a:miter lim="400000"/>
          </a:ln>
        </p:spPr>
      </p:pic>
    </p:spTree>
    <p:extLst>
      <p:ext uri="{BB962C8B-B14F-4D97-AF65-F5344CB8AC3E}">
        <p14:creationId xmlns:p14="http://schemas.microsoft.com/office/powerpoint/2010/main" val="234450408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 descr="Image"/>
          <p:cNvPicPr>
            <a:picLocks noChangeAspect="1"/>
          </p:cNvPicPr>
          <p:nvPr/>
        </p:nvPicPr>
        <p:blipFill>
          <a:blip r:embed="rId2"/>
          <a:stretch>
            <a:fillRect/>
          </a:stretch>
        </p:blipFill>
        <p:spPr>
          <a:xfrm>
            <a:off x="8369105" y="-684523"/>
            <a:ext cx="5603817" cy="2992964"/>
          </a:xfrm>
          <a:prstGeom prst="rect">
            <a:avLst/>
          </a:prstGeom>
          <a:ln w="12700">
            <a:miter lim="400000"/>
          </a:ln>
        </p:spPr>
      </p:pic>
      <p:grpSp>
        <p:nvGrpSpPr>
          <p:cNvPr id="311" name="Group"/>
          <p:cNvGrpSpPr/>
          <p:nvPr/>
        </p:nvGrpSpPr>
        <p:grpSpPr>
          <a:xfrm>
            <a:off x="8369105" y="-1013161"/>
            <a:ext cx="6159575" cy="3553962"/>
            <a:chOff x="0" y="51032"/>
            <a:chExt cx="6159573" cy="3553961"/>
          </a:xfrm>
        </p:grpSpPr>
        <p:grpSp>
          <p:nvGrpSpPr>
            <p:cNvPr id="308" name="Group"/>
            <p:cNvGrpSpPr/>
            <p:nvPr/>
          </p:nvGrpSpPr>
          <p:grpSpPr>
            <a:xfrm>
              <a:off x="24975" y="51032"/>
              <a:ext cx="6134599" cy="2980091"/>
              <a:chOff x="0" y="51032"/>
              <a:chExt cx="6134598" cy="2980090"/>
            </a:xfrm>
          </p:grpSpPr>
          <p:sp>
            <p:nvSpPr>
              <p:cNvPr id="293" name="Triangle"/>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4" name="Circle"/>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5" name="Circle"/>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6" name="Triangle"/>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7" name="Triangle"/>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8" name="Circle"/>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99" name="Circle"/>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0" name="Triangle"/>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1" name="Circle"/>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2" name="Triangle"/>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3" name="Circle"/>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4" name="Triangle"/>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5" name="Circle"/>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6" name="Triangle"/>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07" name="Circle"/>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309" name="Rectangle"/>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310" name="Image" descr="Image"/>
            <p:cNvPicPr>
              <a:picLocks noChangeAspect="1"/>
            </p:cNvPicPr>
            <p:nvPr/>
          </p:nvPicPr>
          <p:blipFill>
            <a:blip r:embed="rId2"/>
            <a:stretch>
              <a:fillRect/>
            </a:stretch>
          </p:blipFill>
          <p:spPr>
            <a:xfrm>
              <a:off x="0" y="379670"/>
              <a:ext cx="5603816" cy="2992964"/>
            </a:xfrm>
            <a:prstGeom prst="rect">
              <a:avLst/>
            </a:prstGeom>
            <a:ln w="12700" cap="flat">
              <a:noFill/>
              <a:miter lim="400000"/>
            </a:ln>
            <a:effectLst/>
          </p:spPr>
        </p:pic>
      </p:grpSp>
      <p:sp>
        <p:nvSpPr>
          <p:cNvPr id="312"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3" name="YOUR LOGO…"/>
          <p:cNvSpPr/>
          <p:nvPr/>
        </p:nvSpPr>
        <p:spPr>
          <a:xfrm>
            <a:off x="237111" y="10073378"/>
            <a:ext cx="1757945" cy="528270"/>
          </a:xfrm>
          <a:prstGeom prst="roundRect">
            <a:avLst>
              <a:gd name="adj" fmla="val 36061"/>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90000"/>
              </a:lnSpc>
              <a:spcBef>
                <a:spcPts val="0"/>
              </a:spcBef>
              <a:defRPr>
                <a:solidFill>
                  <a:srgbClr val="407AAA"/>
                </a:solidFill>
                <a:latin typeface="Helvetica Neue"/>
                <a:ea typeface="Helvetica Neue"/>
                <a:cs typeface="Helvetica Neue"/>
                <a:sym typeface="Helvetica Neue"/>
              </a:defRPr>
            </a:pPr>
            <a:r>
              <a:rPr sz="1600"/>
              <a:t>YOUR LOGO</a:t>
            </a:r>
          </a:p>
          <a:p>
            <a:pPr algn="ctr">
              <a:lnSpc>
                <a:spcPct val="90000"/>
              </a:lnSpc>
              <a:spcBef>
                <a:spcPts val="0"/>
              </a:spcBef>
              <a:defRPr>
                <a:solidFill>
                  <a:srgbClr val="407AAA"/>
                </a:solidFill>
                <a:latin typeface="Helvetica Neue"/>
                <a:ea typeface="Helvetica Neue"/>
                <a:cs typeface="Helvetica Neue"/>
                <a:sym typeface="Helvetica Neue"/>
              </a:defRPr>
            </a:pPr>
            <a:r>
              <a:t>(optional)</a:t>
            </a:r>
          </a:p>
        </p:txBody>
      </p:sp>
      <p:sp>
        <p:nvSpPr>
          <p:cNvPr id="314" name="Group"/>
          <p:cNvSpPr/>
          <p:nvPr/>
        </p:nvSpPr>
        <p:spPr>
          <a:xfrm>
            <a:off x="213255" y="1523999"/>
            <a:ext cx="4346831" cy="8605112"/>
          </a:xfrm>
          <a:prstGeom prst="rect">
            <a:avLst/>
          </a:prstGeom>
          <a:solidFill>
            <a:srgbClr val="79B0DC">
              <a:alpha val="23776"/>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315" name="Square"/>
          <p:cNvSpPr/>
          <p:nvPr/>
        </p:nvSpPr>
        <p:spPr>
          <a:xfrm>
            <a:off x="1198395" y="7193656"/>
            <a:ext cx="355601" cy="355601"/>
          </a:xfrm>
          <a:prstGeom prst="rect">
            <a:avLst/>
          </a:prstGeom>
          <a:solidFill>
            <a:srgbClr val="FFFFFF"/>
          </a:soli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316" name="Rectangle"/>
          <p:cNvSpPr/>
          <p:nvPr/>
        </p:nvSpPr>
        <p:spPr>
          <a:xfrm>
            <a:off x="1198395" y="6805227"/>
            <a:ext cx="355601" cy="342901"/>
          </a:xfrm>
          <a:prstGeom prst="rect">
            <a:avLst/>
          </a:prstGeom>
          <a:solidFill>
            <a:srgbClr val="FFFFFF"/>
          </a:soli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graphicFrame>
        <p:nvGraphicFramePr>
          <p:cNvPr id="317" name="Table"/>
          <p:cNvGraphicFramePr/>
          <p:nvPr/>
        </p:nvGraphicFramePr>
        <p:xfrm>
          <a:off x="9552767" y="9368497"/>
          <a:ext cx="3343020" cy="904240"/>
        </p:xfrm>
        <a:graphic>
          <a:graphicData uri="http://schemas.openxmlformats.org/drawingml/2006/table">
            <a:tbl>
              <a:tblPr firstRow="1">
                <a:tableStyleId>{C7B018BB-80A7-4F77-B60F-C8B233D01FF8}</a:tableStyleId>
              </a:tblPr>
              <a:tblGrid>
                <a:gridCol w="1425320">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tblGrid>
              <a:tr h="177800">
                <a:tc>
                  <a:txBody>
                    <a:bodyPr/>
                    <a:lstStyle/>
                    <a:p>
                      <a:pPr indent="50800" algn="l" defTabSz="914400">
                        <a:defRPr b="0">
                          <a:solidFill>
                            <a:srgbClr val="000000"/>
                          </a:solidFill>
                        </a:defRPr>
                      </a:pPr>
                      <a:r>
                        <a:rPr sz="900" b="1">
                          <a:solidFill>
                            <a:srgbClr val="D5553F"/>
                          </a:solidFill>
                          <a:latin typeface="Source Sans Pro"/>
                          <a:ea typeface="Source Sans Pro"/>
                          <a:cs typeface="Source Sans Pro"/>
                          <a:sym typeface="Source Sans Pro"/>
                        </a:rPr>
                        <a:t>sub-option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algn="l" defTabSz="914400">
                        <a:defRPr b="0">
                          <a:solidFill>
                            <a:srgbClr val="000000"/>
                          </a:solidFill>
                        </a:defRPr>
                      </a:pPr>
                      <a:r>
                        <a:rPr sz="900" b="1">
                          <a:solidFill>
                            <a:srgbClr val="D5553F"/>
                          </a:solidFill>
                          <a:latin typeface="Source Sans Pro"/>
                          <a:ea typeface="Source Sans Pro"/>
                          <a:cs typeface="Source Sans Pro"/>
                          <a:sym typeface="Source Sans Pro"/>
                        </a:rPr>
                        <a:t>description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177800">
                <a:tc>
                  <a:txBody>
                    <a:bodyPr/>
                    <a:lstStyle/>
                    <a:p>
                      <a:pPr indent="50800" algn="l" defTabSz="914400"/>
                      <a:r>
                        <a:rPr sz="900">
                          <a:latin typeface="Source Sans Pro Semibold"/>
                          <a:ea typeface="Source Sans Pro Semibold"/>
                          <a:cs typeface="Source Sans Pro Semibold"/>
                          <a:sym typeface="Source Sans Pro Semibold"/>
                        </a:rPr>
                        <a:t>citation_package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900">
                          <a:sym typeface="Source Sans Pro"/>
                        </a:rPr>
                        <a:t>The LaTeX package to process citations, natbib, biblatex or none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177800">
                <a:tc>
                  <a:txBody>
                    <a:bodyPr/>
                    <a:lstStyle/>
                    <a:p>
                      <a:pPr indent="50800" algn="l" defTabSz="914400"/>
                      <a:r>
                        <a:rPr sz="900">
                          <a:latin typeface="Source Sans Pro Semibold"/>
                          <a:ea typeface="Source Sans Pro Semibold"/>
                          <a:cs typeface="Source Sans Pro Semibold"/>
                          <a:sym typeface="Source Sans Pro Semibold"/>
                        </a:rPr>
                        <a:t>code_folding</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tc>
                  <a:txBody>
                    <a:bodyPr/>
                    <a:lstStyle/>
                    <a:p>
                      <a:pPr indent="63500" algn="l" defTabSz="914400"/>
                      <a:r>
                        <a:rPr sz="900">
                          <a:sym typeface="Source Sans Pro"/>
                        </a:rPr>
                        <a:t>Let readers to toggle the display of R code, "none", "hide", or "show"</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FFFFFF"/>
                    </a:solidFill>
                  </a:tcPr>
                </a:tc>
                <a:extLst>
                  <a:ext uri="{0D108BD9-81ED-4DB2-BD59-A6C34878D82A}">
                    <a16:rowId xmlns:a16="http://schemas.microsoft.com/office/drawing/2014/main" val="10002"/>
                  </a:ext>
                </a:extLst>
              </a:tr>
              <a:tr h="177800">
                <a:tc>
                  <a:txBody>
                    <a:bodyPr/>
                    <a:lstStyle/>
                    <a:p>
                      <a:pPr indent="50800" algn="l" defTabSz="914400"/>
                      <a:r>
                        <a:rPr sz="900">
                          <a:latin typeface="Source Sans Pro Semibold"/>
                          <a:ea typeface="Source Sans Pro Semibold"/>
                          <a:cs typeface="Source Sans Pro Semibold"/>
                          <a:sym typeface="Source Sans Pro Semibold"/>
                        </a:rPr>
                        <a:t>colortheme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900">
                          <a:sym typeface="Source Sans Pro"/>
                        </a:rPr>
                        <a:t>Beamer color theme to use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318" name="Line"/>
          <p:cNvSpPr/>
          <p:nvPr/>
        </p:nvSpPr>
        <p:spPr>
          <a:xfrm>
            <a:off x="9426688" y="1530350"/>
            <a:ext cx="4264736"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9" name="Basics"/>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Basics</a:t>
            </a:r>
          </a:p>
        </p:txBody>
      </p:sp>
      <p:sp>
        <p:nvSpPr>
          <p:cNvPr id="320" name="Each cheatsheet should be licensed under the creative commons license.…"/>
          <p:cNvSpPr txBox="1"/>
          <p:nvPr/>
        </p:nvSpPr>
        <p:spPr>
          <a:xfrm>
            <a:off x="323328" y="9087077"/>
            <a:ext cx="4154099" cy="9926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600"/>
              </a:spcBef>
              <a:defRPr b="0">
                <a:solidFill>
                  <a:srgbClr val="000000"/>
                </a:solidFill>
              </a:defRPr>
            </a:pPr>
            <a:r>
              <a:t>Each cheatsheet should be licensed under the creative commons license.</a:t>
            </a:r>
          </a:p>
          <a:p>
            <a:pPr>
              <a:lnSpc>
                <a:spcPct val="90000"/>
              </a:lnSpc>
              <a:spcBef>
                <a:spcPts val="0"/>
              </a:spcBef>
              <a:defRPr b="0">
                <a:solidFill>
                  <a:srgbClr val="000000"/>
                </a:solidFill>
              </a:defRPr>
            </a:pPr>
            <a:r>
              <a:t>To license the sheet as creative commons, put CC'd by &lt;your name&gt; in the small print at the bottom of each page and link it to </a:t>
            </a:r>
            <a:r>
              <a:rPr b="1"/>
              <a:t>http://creativecommons.org/licenses/by/4.0/</a:t>
            </a:r>
          </a:p>
        </p:txBody>
      </p:sp>
      <p:sp>
        <p:nvSpPr>
          <p:cNvPr id="321" name="Remember that the best cheatsheets are visual—not written—documents. Whenever possible use visual elements to make it easier for readers to find the information they need."/>
          <p:cNvSpPr txBox="1"/>
          <p:nvPr/>
        </p:nvSpPr>
        <p:spPr>
          <a:xfrm>
            <a:off x="323328" y="3084609"/>
            <a:ext cx="4140391" cy="6343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defRPr b="0">
                <a:solidFill>
                  <a:srgbClr val="000000"/>
                </a:solidFill>
              </a:defRPr>
            </a:pPr>
            <a:r>
              <a:t>Remember that the best cheatsheets are </a:t>
            </a:r>
            <a:r>
              <a:rPr b="1"/>
              <a:t>visual</a:t>
            </a:r>
            <a:r>
              <a:t>—not written—documents. Whenever possible use visual elements to make it easier for readers to find the information they need.</a:t>
            </a:r>
          </a:p>
        </p:txBody>
      </p:sp>
      <p:sp>
        <p:nvSpPr>
          <p:cNvPr id="322" name="RStudio® is a trademark of RStudio, Inc.  •  CC BY SA Your Name •  your@email.com  •  844-448-1212 • your.website.com •  Learn more at webpage or vignette   •  package version  0.5.0 •  Updated: 2017-01"/>
          <p:cNvSpPr txBox="1"/>
          <p:nvPr/>
        </p:nvSpPr>
        <p:spPr>
          <a:xfrm>
            <a:off x="2353572" y="10340910"/>
            <a:ext cx="11322666" cy="2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t>RStudio® is a trademark of RStudio, Inc.  •  </a:t>
            </a:r>
            <a:r>
              <a:rPr>
                <a:hlinkClick r:id="rId3"/>
              </a:rPr>
              <a:t>CC BY SA</a:t>
            </a:r>
            <a:r>
              <a:t> Your Name •  </a:t>
            </a:r>
            <a:r>
              <a:rPr>
                <a:hlinkClick r:id="rId4"/>
              </a:rPr>
              <a:t>your@email.com</a:t>
            </a:r>
            <a:r>
              <a:t>  •  844-448-1212 • </a:t>
            </a:r>
            <a:r>
              <a:rPr>
                <a:hlinkClick r:id="rId5"/>
              </a:rPr>
              <a:t>your.website.com</a:t>
            </a:r>
            <a:r>
              <a:t> •  Learn more at </a:t>
            </a:r>
            <a:r>
              <a:rPr b="1"/>
              <a:t>webpage or vignette</a:t>
            </a:r>
            <a:r>
              <a:t>   •  package version  0.5.0 •  Updated: 2017-01</a:t>
            </a:r>
          </a:p>
        </p:txBody>
      </p:sp>
      <p:sp>
        <p:nvSpPr>
          <p:cNvPr id="323" name="Thank you for making a new cheatsheet for R! These cheatsheets have an important job:"/>
          <p:cNvSpPr txBox="1"/>
          <p:nvPr/>
        </p:nvSpPr>
        <p:spPr>
          <a:xfrm>
            <a:off x="323328" y="2070100"/>
            <a:ext cx="4264736" cy="3870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90000"/>
              </a:lnSpc>
              <a:spcBef>
                <a:spcPts val="0"/>
              </a:spcBef>
              <a:buClr>
                <a:schemeClr val="accent4">
                  <a:hueOff val="384618"/>
                  <a:satOff val="3869"/>
                  <a:lumOff val="5802"/>
                </a:schemeClr>
              </a:buClr>
              <a:defRPr b="0">
                <a:solidFill>
                  <a:srgbClr val="000000"/>
                </a:solidFill>
              </a:defRPr>
            </a:pPr>
            <a:r>
              <a:rPr b="1"/>
              <a:t>Thank you </a:t>
            </a:r>
            <a:r>
              <a:t>for making a new cheatsheet for R! These cheatsheets have an important job: </a:t>
            </a:r>
          </a:p>
        </p:txBody>
      </p:sp>
      <p:sp>
        <p:nvSpPr>
          <p:cNvPr id="324" name="Cheatsheets make it easy for R users…"/>
          <p:cNvSpPr txBox="1"/>
          <p:nvPr/>
        </p:nvSpPr>
        <p:spPr>
          <a:xfrm>
            <a:off x="1055848" y="2563762"/>
            <a:ext cx="2496254" cy="372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700" tIns="12700" rIns="12700" bIns="12700"/>
          <a:lstStyle/>
          <a:p>
            <a:pPr algn="ctr">
              <a:lnSpc>
                <a:spcPct val="90000"/>
              </a:lnSpc>
              <a:spcBef>
                <a:spcPts val="0"/>
              </a:spcBef>
              <a:defRPr>
                <a:solidFill>
                  <a:srgbClr val="000000"/>
                </a:solidFill>
              </a:defRPr>
            </a:pPr>
            <a:r>
              <a:t>Cheatsheets make it easy for R users </a:t>
            </a:r>
          </a:p>
          <a:p>
            <a:pPr algn="ctr">
              <a:lnSpc>
                <a:spcPct val="90000"/>
              </a:lnSpc>
              <a:spcBef>
                <a:spcPts val="0"/>
              </a:spcBef>
              <a:defRPr>
                <a:solidFill>
                  <a:srgbClr val="000000"/>
                </a:solidFill>
              </a:defRPr>
            </a:pPr>
            <a:r>
              <a:t>to look up useful information.</a:t>
            </a:r>
          </a:p>
        </p:txBody>
      </p:sp>
      <p:sp>
        <p:nvSpPr>
          <p:cNvPr id="325" name="Line"/>
          <p:cNvSpPr/>
          <p:nvPr/>
        </p:nvSpPr>
        <p:spPr>
          <a:xfrm>
            <a:off x="9435669" y="2046199"/>
            <a:ext cx="4062993" cy="1"/>
          </a:xfrm>
          <a:prstGeom prst="line">
            <a:avLst/>
          </a:prstGeom>
          <a:ln w="12700">
            <a:solidFill>
              <a:srgbClr val="E0E0E0"/>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26" name="Manipulate Variables"/>
          <p:cNvSpPr txBox="1"/>
          <p:nvPr/>
        </p:nvSpPr>
        <p:spPr>
          <a:xfrm>
            <a:off x="9426688" y="1492021"/>
            <a:ext cx="2801938"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Manipulate Variables</a:t>
            </a:r>
          </a:p>
        </p:txBody>
      </p:sp>
      <p:grpSp>
        <p:nvGrpSpPr>
          <p:cNvPr id="329" name="Group"/>
          <p:cNvGrpSpPr/>
          <p:nvPr/>
        </p:nvGrpSpPr>
        <p:grpSpPr>
          <a:xfrm>
            <a:off x="8014905" y="2881105"/>
            <a:ext cx="2818196" cy="228903"/>
            <a:chOff x="0" y="0"/>
            <a:chExt cx="2818194" cy="228901"/>
          </a:xfrm>
        </p:grpSpPr>
        <p:sp>
          <p:nvSpPr>
            <p:cNvPr id="327" name="SUBTITLE"/>
            <p:cNvSpPr txBox="1"/>
            <p:nvPr/>
          </p:nvSpPr>
          <p:spPr>
            <a:xfrm>
              <a:off x="0" y="13001"/>
              <a:ext cx="689915"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t>SUBTITLE</a:t>
              </a:r>
            </a:p>
          </p:txBody>
        </p:sp>
        <p:sp>
          <p:nvSpPr>
            <p:cNvPr id="328" name="Line"/>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0" name="Line"/>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333" name="Group"/>
          <p:cNvGrpSpPr/>
          <p:nvPr/>
        </p:nvGrpSpPr>
        <p:grpSpPr>
          <a:xfrm>
            <a:off x="1202352" y="5963994"/>
            <a:ext cx="2483943" cy="276124"/>
            <a:chOff x="0" y="0"/>
            <a:chExt cx="2483942" cy="276123"/>
          </a:xfrm>
        </p:grpSpPr>
        <p:pic>
          <p:nvPicPr>
            <p:cNvPr id="331" name="Image" descr="Image"/>
            <p:cNvPicPr>
              <a:picLocks noChangeAspect="1"/>
            </p:cNvPicPr>
            <p:nvPr/>
          </p:nvPicPr>
          <p:blipFill>
            <a:blip r:embed="rId6"/>
            <a:stretch>
              <a:fillRect/>
            </a:stretch>
          </p:blipFill>
          <p:spPr>
            <a:xfrm>
              <a:off x="0" y="0"/>
              <a:ext cx="2483943" cy="276124"/>
            </a:xfrm>
            <a:prstGeom prst="rect">
              <a:avLst/>
            </a:prstGeom>
            <a:ln w="12700" cap="flat">
              <a:noFill/>
              <a:miter lim="400000"/>
            </a:ln>
            <a:effectLst/>
          </p:spPr>
        </p:pic>
        <p:sp>
          <p:nvSpPr>
            <p:cNvPr id="332" name="summary function"/>
            <p:cNvSpPr txBox="1"/>
            <p:nvPr/>
          </p:nvSpPr>
          <p:spPr>
            <a:xfrm>
              <a:off x="169211" y="36983"/>
              <a:ext cx="1247446" cy="1905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nSpc>
                  <a:spcPct val="80000"/>
                </a:lnSpc>
                <a:spcBef>
                  <a:spcPts val="0"/>
                </a:spcBef>
                <a:defRPr>
                  <a:solidFill>
                    <a:srgbClr val="000000"/>
                  </a:solidFill>
                </a:defRPr>
              </a:lvl1pPr>
            </a:lstStyle>
            <a:p>
              <a:r>
                <a:t>summary function</a:t>
              </a:r>
            </a:p>
          </p:txBody>
        </p:sp>
      </p:grpSp>
      <p:sp>
        <p:nvSpPr>
          <p:cNvPr id="334" name="Three Column Layout: : CHEAT SHEET"/>
          <p:cNvSpPr txBox="1">
            <a:spLocks noGrp="1"/>
          </p:cNvSpPr>
          <p:nvPr>
            <p:ph type="title"/>
          </p:nvPr>
        </p:nvSpPr>
        <p:spPr>
          <a:xfrm>
            <a:off x="275721" y="361177"/>
            <a:ext cx="10898129" cy="803346"/>
          </a:xfrm>
          <a:prstGeom prst="rect">
            <a:avLst/>
          </a:prstGeom>
        </p:spPr>
        <p:txBody>
          <a:bodyPr lIns="0" tIns="0" rIns="0" bIns="0" anchor="t"/>
          <a:lstStyle/>
          <a:p>
            <a:r>
              <a:t>Three Column Layout: : </a:t>
            </a:r>
            <a:r>
              <a:rPr sz="3300">
                <a:latin typeface="Source Sans Pro Semibold"/>
                <a:ea typeface="Source Sans Pro Semibold"/>
                <a:cs typeface="Source Sans Pro Semibold"/>
                <a:sym typeface="Source Sans Pro Semibold"/>
              </a:rPr>
              <a:t>CHEAT SHEET</a:t>
            </a:r>
            <a:r>
              <a:t> </a:t>
            </a:r>
          </a:p>
        </p:txBody>
      </p:sp>
      <p:sp>
        <p:nvSpPr>
          <p:cNvPr id="335" name="Use a layout that flows and makes it easy to zero in on specific topics."/>
          <p:cNvSpPr txBox="1"/>
          <p:nvPr/>
        </p:nvSpPr>
        <p:spPr>
          <a:xfrm>
            <a:off x="311956" y="3855249"/>
            <a:ext cx="4264736" cy="3870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a:defRPr b="0">
                <a:solidFill>
                  <a:srgbClr val="000000"/>
                </a:solidFill>
              </a:defRPr>
            </a:pPr>
            <a:r>
              <a:t>Use a </a:t>
            </a:r>
            <a:r>
              <a:rPr b="1"/>
              <a:t>layout</a:t>
            </a:r>
            <a:r>
              <a:t> that flows and makes it easy to zero in on specific topics.</a:t>
            </a:r>
          </a:p>
        </p:txBody>
      </p:sp>
      <p:sp>
        <p:nvSpPr>
          <p:cNvPr id="336" name="Use visualizations to explain concepts quickly and concisely."/>
          <p:cNvSpPr txBox="1"/>
          <p:nvPr/>
        </p:nvSpPr>
        <p:spPr>
          <a:xfrm>
            <a:off x="322522" y="5576607"/>
            <a:ext cx="4264736" cy="2488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2"/>
              <a:defRPr b="0">
                <a:solidFill>
                  <a:srgbClr val="000000"/>
                </a:solidFill>
              </a:defRPr>
            </a:pPr>
            <a:r>
              <a:t>Use </a:t>
            </a:r>
            <a:r>
              <a:rPr b="1"/>
              <a:t>visualizations</a:t>
            </a:r>
            <a:r>
              <a:t> to explain concepts quickly and concisely.</a:t>
            </a:r>
          </a:p>
        </p:txBody>
      </p:sp>
      <p:sp>
        <p:nvSpPr>
          <p:cNvPr id="337" name="Use visual elements to make the sheet scannable."/>
          <p:cNvSpPr txBox="1"/>
          <p:nvPr/>
        </p:nvSpPr>
        <p:spPr>
          <a:xfrm>
            <a:off x="323328" y="6413156"/>
            <a:ext cx="4264736" cy="24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3"/>
              <a:defRPr b="0">
                <a:solidFill>
                  <a:srgbClr val="000000"/>
                </a:solidFill>
              </a:defRPr>
            </a:pPr>
            <a:r>
              <a:t>Use visual elements to make the sheet </a:t>
            </a:r>
            <a:r>
              <a:rPr b="1"/>
              <a:t>scannable</a:t>
            </a:r>
            <a:r>
              <a:t>.</a:t>
            </a:r>
          </a:p>
        </p:txBody>
      </p:sp>
      <p:sp>
        <p:nvSpPr>
          <p:cNvPr id="338" name="Use visual emphasis (like color, size, and font weight) to make important information easy to find."/>
          <p:cNvSpPr txBox="1"/>
          <p:nvPr/>
        </p:nvSpPr>
        <p:spPr>
          <a:xfrm>
            <a:off x="323328" y="7759606"/>
            <a:ext cx="4264736" cy="3920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52400" indent="-152400">
              <a:lnSpc>
                <a:spcPct val="90000"/>
              </a:lnSpc>
              <a:spcBef>
                <a:spcPts val="0"/>
              </a:spcBef>
              <a:buClr>
                <a:srgbClr val="000000"/>
              </a:buClr>
              <a:buSzPct val="100000"/>
              <a:buAutoNum type="arabicPeriod" startAt="4"/>
              <a:defRPr b="0">
                <a:solidFill>
                  <a:srgbClr val="000000"/>
                </a:solidFill>
              </a:defRPr>
            </a:pPr>
            <a:r>
              <a:t>Use visual </a:t>
            </a:r>
            <a:r>
              <a:rPr b="1"/>
              <a:t>emphasis</a:t>
            </a:r>
            <a:r>
              <a:t> (like color, size, and font weight) to make important information easy to find.</a:t>
            </a:r>
          </a:p>
        </p:txBody>
      </p:sp>
      <p:sp>
        <p:nvSpPr>
          <p:cNvPr id="339" name="dplyr::lag() - Offset elements by 1…"/>
          <p:cNvSpPr txBox="1"/>
          <p:nvPr/>
        </p:nvSpPr>
        <p:spPr>
          <a:xfrm>
            <a:off x="1215426" y="8253231"/>
            <a:ext cx="2354898"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b="0">
                <a:solidFill>
                  <a:srgbClr val="000000"/>
                </a:solidFill>
              </a:defRPr>
            </a:pPr>
            <a:r>
              <a:t>dplyr::</a:t>
            </a:r>
            <a:r>
              <a:rPr b="1"/>
              <a:t>lag()</a:t>
            </a:r>
            <a:r>
              <a:t> - Offset elements by 1</a:t>
            </a:r>
          </a:p>
          <a:p>
            <a:pPr>
              <a:lnSpc>
                <a:spcPct val="80000"/>
              </a:lnSpc>
              <a:spcBef>
                <a:spcPts val="0"/>
              </a:spcBef>
              <a:defRPr b="0">
                <a:solidFill>
                  <a:srgbClr val="000000"/>
                </a:solidFill>
              </a:defRPr>
            </a:pPr>
            <a:r>
              <a:t>dplyr::</a:t>
            </a:r>
            <a:r>
              <a:rPr b="1"/>
              <a:t>lead()</a:t>
            </a:r>
            <a:r>
              <a:t> - Offset elements by -1</a:t>
            </a:r>
          </a:p>
        </p:txBody>
      </p:sp>
      <p:sp>
        <p:nvSpPr>
          <p:cNvPr id="340" name="Line"/>
          <p:cNvSpPr/>
          <p:nvPr/>
        </p:nvSpPr>
        <p:spPr>
          <a:xfrm>
            <a:off x="4814439" y="1530350"/>
            <a:ext cx="7110861"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1" name="Use headers, colors, and/or backgrounds to separate or group together sections."/>
          <p:cNvSpPr txBox="1"/>
          <p:nvPr/>
        </p:nvSpPr>
        <p:spPr>
          <a:xfrm>
            <a:off x="4791188" y="1892216"/>
            <a:ext cx="2912301" cy="471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Use headers, colors, and/or backgrounds to </a:t>
            </a:r>
            <a:r>
              <a:rPr b="1">
                <a:latin typeface="Source Sans Pro"/>
                <a:ea typeface="Source Sans Pro"/>
                <a:cs typeface="Source Sans Pro"/>
                <a:sym typeface="Source Sans Pro"/>
              </a:rPr>
              <a:t>separate or group together sections</a:t>
            </a:r>
            <a:r>
              <a:t>.</a:t>
            </a:r>
          </a:p>
        </p:txBody>
      </p:sp>
      <p:sp>
        <p:nvSpPr>
          <p:cNvPr id="342" name="Create a visual hierarchy. Help users navigate the page with titles, subtitles, and subsubtitles"/>
          <p:cNvSpPr txBox="1"/>
          <p:nvPr/>
        </p:nvSpPr>
        <p:spPr>
          <a:xfrm>
            <a:off x="7892705" y="1891288"/>
            <a:ext cx="3207385" cy="471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Create a visual hierarchy</a:t>
            </a:r>
            <a:r>
              <a:t>. </a:t>
            </a:r>
            <a:r>
              <a:rPr>
                <a:latin typeface="Source Sans Pro"/>
                <a:ea typeface="Source Sans Pro"/>
                <a:cs typeface="Source Sans Pro"/>
                <a:sym typeface="Source Sans Pro"/>
              </a:rPr>
              <a:t>Help users navigate the page with titles, subtitles, and subsubtitles</a:t>
            </a:r>
          </a:p>
        </p:txBody>
      </p:sp>
      <p:sp>
        <p:nvSpPr>
          <p:cNvPr id="343" name="Quickly identify content with a package hexsticker (if available)…"/>
          <p:cNvSpPr txBox="1"/>
          <p:nvPr/>
        </p:nvSpPr>
        <p:spPr>
          <a:xfrm>
            <a:off x="11083583" y="1892300"/>
            <a:ext cx="2537610" cy="165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Quickly identify content with a </a:t>
            </a:r>
            <a:r>
              <a:rPr b="1">
                <a:latin typeface="Source Sans Pro"/>
                <a:ea typeface="Source Sans Pro"/>
                <a:cs typeface="Source Sans Pro"/>
                <a:sym typeface="Source Sans Pro"/>
              </a:rPr>
              <a:t>package hexsticker</a:t>
            </a:r>
            <a:r>
              <a:rPr>
                <a:latin typeface="Source Sans Pro"/>
                <a:ea typeface="Source Sans Pro"/>
                <a:cs typeface="Source Sans Pro"/>
                <a:sym typeface="Source Sans Pro"/>
              </a:rPr>
              <a:t> (if available)</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a:latin typeface="Source Sans Pro"/>
              <a:ea typeface="Source Sans Pro"/>
              <a:cs typeface="Source Sans Pro"/>
              <a:sym typeface="Source Sans Pro"/>
            </a:endParaRP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Fit sections to content</a:t>
            </a:r>
            <a:r>
              <a:t>. </a:t>
            </a:r>
            <a:r>
              <a:rPr>
                <a:latin typeface="Source Sans Pro"/>
                <a:ea typeface="Source Sans Pro"/>
                <a:cs typeface="Source Sans Pro"/>
                <a:sym typeface="Source Sans Pro"/>
              </a:rPr>
              <a:t>Try several different layouts. </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a:latin typeface="Source Sans Pro"/>
              <a:ea typeface="Source Sans Pro"/>
              <a:cs typeface="Source Sans Pro"/>
              <a:sym typeface="Source Sans Pro"/>
            </a:endParaRPr>
          </a:p>
          <a:p>
            <a:pPr>
              <a:lnSpc>
                <a:spcPct val="90000"/>
              </a:lnSpc>
              <a:spcBef>
                <a:spcPts val="300"/>
              </a:spcBef>
              <a:buClr>
                <a:schemeClr val="accent4">
                  <a:hueOff val="384618"/>
                  <a:satOff val="3869"/>
                  <a:lumOff val="5802"/>
                </a:schemeClr>
              </a:buClr>
              <a:defRPr b="0">
                <a:solidFill>
                  <a:srgbClr val="000000"/>
                </a:solidFill>
              </a:defRPr>
            </a:pPr>
            <a:r>
              <a:t>Use numbers or arrows to link sections if the order/</a:t>
            </a:r>
            <a:r>
              <a:rPr b="1"/>
              <a:t>flow</a:t>
            </a:r>
            <a:r>
              <a:t> is confusing.</a:t>
            </a:r>
          </a:p>
        </p:txBody>
      </p:sp>
      <p:grpSp>
        <p:nvGrpSpPr>
          <p:cNvPr id="346" name="Group"/>
          <p:cNvGrpSpPr/>
          <p:nvPr/>
        </p:nvGrpSpPr>
        <p:grpSpPr>
          <a:xfrm>
            <a:off x="4841546" y="2388629"/>
            <a:ext cx="827380" cy="215901"/>
            <a:chOff x="0" y="0"/>
            <a:chExt cx="827378" cy="215900"/>
          </a:xfrm>
        </p:grpSpPr>
        <p:sp>
          <p:nvSpPr>
            <p:cNvPr id="344" name="Section 1"/>
            <p:cNvSpPr txBox="1"/>
            <p:nvPr/>
          </p:nvSpPr>
          <p:spPr>
            <a:xfrm>
              <a:off x="0" y="-1"/>
              <a:ext cx="654558"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628DB5"/>
                  </a:solidFill>
                </a:defRPr>
              </a:pPr>
              <a:r>
                <a:t>Section 1</a:t>
              </a:r>
            </a:p>
          </p:txBody>
        </p:sp>
        <p:sp>
          <p:nvSpPr>
            <p:cNvPr id="345" name="Line"/>
            <p:cNvSpPr/>
            <p:nvPr/>
          </p:nvSpPr>
          <p:spPr>
            <a:xfrm>
              <a:off x="4418" y="27028"/>
              <a:ext cx="822961"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49" name="Group"/>
          <p:cNvGrpSpPr/>
          <p:nvPr/>
        </p:nvGrpSpPr>
        <p:grpSpPr>
          <a:xfrm>
            <a:off x="5800505" y="2383907"/>
            <a:ext cx="840852" cy="397495"/>
            <a:chOff x="0" y="0"/>
            <a:chExt cx="840851" cy="397494"/>
          </a:xfrm>
        </p:grpSpPr>
        <p:sp>
          <p:nvSpPr>
            <p:cNvPr id="347" name="Rectangle"/>
            <p:cNvSpPr/>
            <p:nvPr/>
          </p:nvSpPr>
          <p:spPr>
            <a:xfrm>
              <a:off x="0" y="25249"/>
              <a:ext cx="840852" cy="372246"/>
            </a:xfrm>
            <a:prstGeom prst="rect">
              <a:avLst/>
            </a:prstGeom>
            <a:gradFill flip="none" rotWithShape="1">
              <a:gsLst>
                <a:gs pos="0">
                  <a:srgbClr val="FFFFFF">
                    <a:alpha val="32629"/>
                  </a:srgbClr>
                </a:gs>
                <a:gs pos="100000">
                  <a:srgbClr val="FABF53">
                    <a:alpha val="32629"/>
                  </a:srgbClr>
                </a:gs>
              </a:gsLst>
              <a:lin ang="16200000" scaled="0"/>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48" name="Section 2"/>
            <p:cNvSpPr txBox="1"/>
            <p:nvPr/>
          </p:nvSpPr>
          <p:spPr>
            <a:xfrm>
              <a:off x="26928" y="-1"/>
              <a:ext cx="654559"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2</a:t>
              </a:r>
            </a:p>
          </p:txBody>
        </p:sp>
      </p:grpSp>
      <p:grpSp>
        <p:nvGrpSpPr>
          <p:cNvPr id="352" name="Group"/>
          <p:cNvGrpSpPr/>
          <p:nvPr/>
        </p:nvGrpSpPr>
        <p:grpSpPr>
          <a:xfrm>
            <a:off x="6766455" y="2386231"/>
            <a:ext cx="840342" cy="679874"/>
            <a:chOff x="0" y="0"/>
            <a:chExt cx="840341" cy="679872"/>
          </a:xfrm>
        </p:grpSpPr>
        <p:sp>
          <p:nvSpPr>
            <p:cNvPr id="350" name="Rectangle"/>
            <p:cNvSpPr/>
            <p:nvPr/>
          </p:nvSpPr>
          <p:spPr>
            <a:xfrm>
              <a:off x="0" y="12700"/>
              <a:ext cx="840342" cy="667173"/>
            </a:xfrm>
            <a:prstGeom prst="rect">
              <a:avLst/>
            </a:prstGeom>
            <a:solidFill>
              <a:srgbClr val="79B0DC">
                <a:alpha val="23776"/>
              </a:srgbClr>
            </a:solidFill>
            <a:ln w="12700" cap="flat">
              <a:noFill/>
              <a:miter lim="400000"/>
            </a:ln>
            <a:effectLst/>
          </p:spPr>
          <p:txBody>
            <a:bodyPr wrap="square" lIns="54570" tIns="54570" rIns="54570" bIns="54570" numCol="1" anchor="ctr">
              <a:noAutofit/>
            </a:bodyPr>
            <a:lstStyle/>
            <a:p>
              <a:pPr>
                <a:lnSpc>
                  <a:spcPct val="80000"/>
                </a:lnSpc>
                <a:spcBef>
                  <a:spcPts val="0"/>
                </a:spcBef>
                <a:defRPr sz="1000" b="0">
                  <a:solidFill>
                    <a:srgbClr val="000000"/>
                  </a:solidFill>
                </a:defRPr>
              </a:pPr>
              <a:endParaRPr/>
            </a:p>
          </p:txBody>
        </p:sp>
        <p:sp>
          <p:nvSpPr>
            <p:cNvPr id="351" name="Section 3"/>
            <p:cNvSpPr txBox="1"/>
            <p:nvPr/>
          </p:nvSpPr>
          <p:spPr>
            <a:xfrm>
              <a:off x="8221" y="-1"/>
              <a:ext cx="654559"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a:solidFill>
                    <a:srgbClr val="424242"/>
                  </a:solidFill>
                </a:defRPr>
              </a:pPr>
              <a:r>
                <a:t>Section 3</a:t>
              </a:r>
            </a:p>
          </p:txBody>
        </p:sp>
      </p:grpSp>
      <p:grpSp>
        <p:nvGrpSpPr>
          <p:cNvPr id="355" name="Group"/>
          <p:cNvGrpSpPr/>
          <p:nvPr/>
        </p:nvGrpSpPr>
        <p:grpSpPr>
          <a:xfrm>
            <a:off x="8014905" y="2379454"/>
            <a:ext cx="2815850" cy="431801"/>
            <a:chOff x="0" y="0"/>
            <a:chExt cx="2815849" cy="431800"/>
          </a:xfrm>
        </p:grpSpPr>
        <p:sp>
          <p:nvSpPr>
            <p:cNvPr id="353" name="Title"/>
            <p:cNvSpPr txBox="1"/>
            <p:nvPr/>
          </p:nvSpPr>
          <p:spPr>
            <a:xfrm>
              <a:off x="0" y="-1"/>
              <a:ext cx="632143" cy="431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lnSpc>
                  <a:spcPct val="80000"/>
                </a:lnSpc>
                <a:spcBef>
                  <a:spcPts val="0"/>
                </a:spcBef>
                <a:defRPr sz="2500" b="0">
                  <a:solidFill>
                    <a:srgbClr val="628DB5"/>
                  </a:solidFill>
                </a:defRPr>
              </a:pPr>
              <a:r>
                <a:t>Title</a:t>
              </a:r>
            </a:p>
          </p:txBody>
        </p:sp>
        <p:sp>
          <p:nvSpPr>
            <p:cNvPr id="354" name="Line"/>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56" name="SUBSUBTITLE"/>
          <p:cNvSpPr txBox="1"/>
          <p:nvPr/>
        </p:nvSpPr>
        <p:spPr>
          <a:xfrm>
            <a:off x="8014905" y="3211609"/>
            <a:ext cx="965455"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SUBSUBTITLE</a:t>
            </a:r>
          </a:p>
        </p:txBody>
      </p:sp>
      <p:sp>
        <p:nvSpPr>
          <p:cNvPr id="357" name="Line"/>
          <p:cNvSpPr/>
          <p:nvPr/>
        </p:nvSpPr>
        <p:spPr>
          <a:xfrm>
            <a:off x="13322994" y="1787872"/>
            <a:ext cx="185570" cy="400023"/>
          </a:xfrm>
          <a:custGeom>
            <a:avLst/>
            <a:gdLst/>
            <a:ahLst/>
            <a:cxnLst>
              <a:cxn ang="0">
                <a:pos x="wd2" y="hd2"/>
              </a:cxn>
              <a:cxn ang="5400000">
                <a:pos x="wd2" y="hd2"/>
              </a:cxn>
              <a:cxn ang="10800000">
                <a:pos x="wd2" y="hd2"/>
              </a:cxn>
              <a:cxn ang="16200000">
                <a:pos x="wd2" y="hd2"/>
              </a:cxn>
            </a:cxnLst>
            <a:rect l="0" t="0" r="r" b="b"/>
            <a:pathLst>
              <a:path w="21419" h="21243" extrusionOk="0">
                <a:moveTo>
                  <a:pt x="0" y="21139"/>
                </a:moveTo>
                <a:cubicBezTo>
                  <a:pt x="6349" y="21600"/>
                  <a:pt x="12765" y="20509"/>
                  <a:pt x="16945" y="18263"/>
                </a:cubicBezTo>
                <a:cubicBezTo>
                  <a:pt x="20040" y="16600"/>
                  <a:pt x="21600" y="14493"/>
                  <a:pt x="21403" y="12366"/>
                </a:cubicBezTo>
                <a:lnTo>
                  <a:pt x="20454" y="0"/>
                </a:lnTo>
              </a:path>
            </a:pathLst>
          </a:custGeom>
          <a:ln w="25400">
            <a:solidFill>
              <a:srgbClr val="000000"/>
            </a:solidFill>
            <a:miter lim="400000"/>
            <a:tailEnd type="triangle"/>
          </a:ln>
        </p:spPr>
        <p:txBody>
          <a:bodyPr lIns="54570" tIns="54570" rIns="54570" bIns="54570" anchor="ctr"/>
          <a:lstStyle/>
          <a:p>
            <a:pPr>
              <a:lnSpc>
                <a:spcPct val="80000"/>
              </a:lnSpc>
              <a:spcBef>
                <a:spcPts val="600"/>
              </a:spcBef>
              <a:defRPr b="0">
                <a:solidFill>
                  <a:srgbClr val="000000"/>
                </a:solidFill>
              </a:defRPr>
            </a:pPr>
            <a:endParaRPr/>
          </a:p>
        </p:txBody>
      </p:sp>
      <p:sp>
        <p:nvSpPr>
          <p:cNvPr id="358" name="Line"/>
          <p:cNvSpPr/>
          <p:nvPr/>
        </p:nvSpPr>
        <p:spPr>
          <a:xfrm>
            <a:off x="4814439" y="3892550"/>
            <a:ext cx="4309674"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59" name="Line"/>
          <p:cNvSpPr/>
          <p:nvPr/>
        </p:nvSpPr>
        <p:spPr>
          <a:xfrm>
            <a:off x="9377743" y="3892778"/>
            <a:ext cx="4296975"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60" name="This template uses several fonts: Helvetica Neue, Menlo, Source Sans pro, which you can acquire for free here,  www.fontsquirrel.com/fonts/source-sans-pro, and Font Awesome, which you can acquire here, fortawesome.github.io/Font-Awesome/get-started/"/>
          <p:cNvSpPr txBox="1"/>
          <p:nvPr/>
        </p:nvSpPr>
        <p:spPr>
          <a:xfrm>
            <a:off x="4787900" y="4734875"/>
            <a:ext cx="4080953" cy="993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This template uses several fonts: </a:t>
            </a:r>
            <a:r>
              <a:rPr b="1">
                <a:latin typeface="Helvetica Neue"/>
                <a:ea typeface="Helvetica Neue"/>
                <a:cs typeface="Helvetica Neue"/>
                <a:sym typeface="Helvetica Neue"/>
              </a:rPr>
              <a:t>Helvetica Neue</a:t>
            </a:r>
            <a:r>
              <a:rPr b="1">
                <a:latin typeface="Source Sans Pro"/>
                <a:ea typeface="Source Sans Pro"/>
                <a:cs typeface="Source Sans Pro"/>
                <a:sym typeface="Source Sans Pro"/>
              </a:rPr>
              <a:t>, </a:t>
            </a:r>
            <a:r>
              <a:rPr b="1">
                <a:latin typeface="Menlo"/>
                <a:ea typeface="Menlo"/>
                <a:cs typeface="Menlo"/>
                <a:sym typeface="Menlo"/>
              </a:rPr>
              <a:t>Menlo</a:t>
            </a:r>
            <a:r>
              <a:t>, </a:t>
            </a:r>
            <a:r>
              <a:rPr b="1">
                <a:latin typeface="Source Sans Pro"/>
                <a:ea typeface="Source Sans Pro"/>
                <a:cs typeface="Source Sans Pro"/>
                <a:sym typeface="Source Sans Pro"/>
              </a:rPr>
              <a:t>Source Sans pro</a:t>
            </a:r>
            <a:r>
              <a:t>, </a:t>
            </a:r>
            <a:r>
              <a:rPr>
                <a:latin typeface="Source Sans Pro"/>
                <a:ea typeface="Source Sans Pro"/>
                <a:cs typeface="Source Sans Pro"/>
                <a:sym typeface="Source Sans Pro"/>
              </a:rPr>
              <a:t>which you can acquire for free here,  </a:t>
            </a:r>
            <a:r>
              <a:rPr u="sng">
                <a:latin typeface="Source Sans Pro"/>
                <a:ea typeface="Source Sans Pro"/>
                <a:cs typeface="Source Sans Pro"/>
                <a:sym typeface="Source Sans Pro"/>
                <a:hlinkClick r:id="rId7"/>
              </a:rPr>
              <a:t>www.fontsquirrel.com/fonts/source-sans-pro</a:t>
            </a:r>
            <a:r>
              <a:rPr>
                <a:latin typeface="Source Sans Pro"/>
                <a:ea typeface="Source Sans Pro"/>
                <a:cs typeface="Source Sans Pro"/>
                <a:sym typeface="Source Sans Pro"/>
              </a:rPr>
              <a:t>, and</a:t>
            </a:r>
            <a:r>
              <a:t> </a:t>
            </a:r>
            <a:r>
              <a:rPr b="1">
                <a:latin typeface="Source Sans Pro"/>
                <a:ea typeface="Source Sans Pro"/>
                <a:cs typeface="Source Sans Pro"/>
                <a:sym typeface="Source Sans Pro"/>
              </a:rPr>
              <a:t>Font Awesome</a:t>
            </a:r>
            <a:r>
              <a:t>, </a:t>
            </a:r>
            <a:r>
              <a:rPr>
                <a:latin typeface="Source Sans Pro"/>
                <a:ea typeface="Source Sans Pro"/>
                <a:cs typeface="Source Sans Pro"/>
                <a:sym typeface="Source Sans Pro"/>
              </a:rPr>
              <a:t>which you can acquire here, </a:t>
            </a:r>
            <a:r>
              <a:rPr u="sng">
                <a:latin typeface="Source Sans Pro"/>
                <a:ea typeface="Source Sans Pro"/>
                <a:cs typeface="Source Sans Pro"/>
                <a:sym typeface="Source Sans Pro"/>
                <a:hlinkClick r:id="rId8"/>
              </a:rPr>
              <a:t>fortawesome.github.io/Font-Awesome/get-started/</a:t>
            </a:r>
          </a:p>
        </p:txBody>
      </p:sp>
      <p:sp>
        <p:nvSpPr>
          <p:cNvPr id="361" name="To use a font awesome icon, copy and paste one from here fortawesome.github.io/Font-Awesome/cheatsheet/. Then set the text font to font awesome."/>
          <p:cNvSpPr txBox="1"/>
          <p:nvPr/>
        </p:nvSpPr>
        <p:spPr>
          <a:xfrm>
            <a:off x="4787900" y="5843136"/>
            <a:ext cx="4154098" cy="642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t>To use a </a:t>
            </a:r>
            <a:r>
              <a:rPr b="1"/>
              <a:t>font awesome</a:t>
            </a:r>
            <a:r>
              <a:t> icon, copy and paste one from here </a:t>
            </a:r>
            <a:r>
              <a:rPr u="sng">
                <a:hlinkClick r:id="rId9"/>
              </a:rPr>
              <a:t>fortawesome.github.io/Font-Awesome/cheatsheet/</a:t>
            </a:r>
            <a:r>
              <a:t>. Then set the text font to font awesome.</a:t>
            </a:r>
          </a:p>
        </p:txBody>
      </p:sp>
      <p:sp>
        <p:nvSpPr>
          <p:cNvPr id="362" name="Select multiple elements by holding down shift and then selecting each. Click on a selected element before letting go of shift to unselect it.…"/>
          <p:cNvSpPr txBox="1"/>
          <p:nvPr/>
        </p:nvSpPr>
        <p:spPr>
          <a:xfrm>
            <a:off x="4787900" y="8217956"/>
            <a:ext cx="4154098" cy="18617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b="1">
                <a:latin typeface="Source Sans Pro"/>
                <a:ea typeface="Source Sans Pro"/>
                <a:cs typeface="Source Sans Pro"/>
                <a:sym typeface="Source Sans Pro"/>
              </a:rPr>
              <a:t>Select multiple elements</a:t>
            </a:r>
            <a:r>
              <a:rPr>
                <a:latin typeface="Source Sans Pro"/>
                <a:ea typeface="Source Sans Pro"/>
                <a:cs typeface="Source Sans Pro"/>
                <a:sym typeface="Source Sans Pro"/>
              </a:rPr>
              <a:t> by holding down shift and then selecting each. Click on a selected element before letting go of shift to unselect it.</a:t>
            </a:r>
          </a:p>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To </a:t>
            </a:r>
            <a:r>
              <a:rPr b="1">
                <a:latin typeface="Source Sans Pro"/>
                <a:ea typeface="Source Sans Pro"/>
                <a:cs typeface="Source Sans Pro"/>
                <a:sym typeface="Source Sans Pro"/>
              </a:rPr>
              <a:t>group elements together.</a:t>
            </a:r>
            <a:r>
              <a:t> S</a:t>
            </a:r>
            <a:r>
              <a:rPr>
                <a:latin typeface="Source Sans Pro"/>
                <a:ea typeface="Source Sans Pro"/>
                <a:cs typeface="Source Sans Pro"/>
                <a:sym typeface="Source Sans Pro"/>
              </a:rPr>
              <a:t>elect them all , then click Arrange &gt; Group</a:t>
            </a:r>
          </a:p>
          <a:p>
            <a:pPr marL="114300" indent="-114300">
              <a:lnSpc>
                <a:spcPct val="90000"/>
              </a:lnSpc>
              <a:spcBef>
                <a:spcPts val="5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To </a:t>
            </a:r>
            <a:r>
              <a:rPr b="1">
                <a:latin typeface="Source Sans Pro"/>
                <a:ea typeface="Source Sans Pro"/>
                <a:cs typeface="Source Sans Pro"/>
                <a:sym typeface="Source Sans Pro"/>
              </a:rPr>
              <a:t>evenly space multiple objects</a:t>
            </a:r>
            <a:r>
              <a:t>, </a:t>
            </a:r>
            <a:r>
              <a:rPr>
                <a:latin typeface="Source Sans Pro"/>
                <a:ea typeface="Source Sans Pro"/>
                <a:cs typeface="Source Sans Pro"/>
                <a:sym typeface="Source Sans Pro"/>
              </a:rPr>
              <a:t>select them all then Right Click &gt; Align objects or Right Click &gt; Distribute objects</a:t>
            </a:r>
          </a:p>
          <a:p>
            <a:pPr marL="114300" indent="-114300">
              <a:lnSpc>
                <a:spcPct val="90000"/>
              </a:lnSpc>
              <a:spcBef>
                <a:spcPts val="300"/>
              </a:spcBef>
              <a:buSzPct val="100000"/>
              <a:buChar cha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Click on a table, then visit Format &gt;Table &gt; Row and Column Size to make</a:t>
            </a:r>
            <a:r>
              <a:t> </a:t>
            </a:r>
            <a:r>
              <a:rPr b="1">
                <a:latin typeface="Source Sans Pro"/>
                <a:ea typeface="Source Sans Pro"/>
                <a:cs typeface="Source Sans Pro"/>
                <a:sym typeface="Source Sans Pro"/>
              </a:rPr>
              <a:t>even width rows/columns</a:t>
            </a:r>
            <a:r>
              <a:t>.</a:t>
            </a:r>
          </a:p>
        </p:txBody>
      </p:sp>
      <p:sp>
        <p:nvSpPr>
          <p:cNvPr id="363" name="I make my cheatsheets in Apple Keynote, and not latex or R Markdown, because presentation software makes it much easier to tweak the visual appearance of a document"/>
          <p:cNvSpPr txBox="1"/>
          <p:nvPr/>
        </p:nvSpPr>
        <p:spPr>
          <a:xfrm>
            <a:off x="4787900" y="7043835"/>
            <a:ext cx="4154098" cy="642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defRPr>
            </a:pPr>
            <a:r>
              <a:t>I make my cheatsheets in </a:t>
            </a:r>
            <a:r>
              <a:rPr b="1"/>
              <a:t>Apple Keynote</a:t>
            </a:r>
            <a:r>
              <a:t>, and not latex or R Markdown, because presentation software makes it much easier to tweak the visual appearance of a document</a:t>
            </a:r>
          </a:p>
        </p:txBody>
      </p:sp>
      <p:sp>
        <p:nvSpPr>
          <p:cNvPr id="364" name="FONTS"/>
          <p:cNvSpPr txBox="1"/>
          <p:nvPr/>
        </p:nvSpPr>
        <p:spPr>
          <a:xfrm>
            <a:off x="4787900" y="4423669"/>
            <a:ext cx="48768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FONTS</a:t>
            </a:r>
          </a:p>
        </p:txBody>
      </p:sp>
      <p:sp>
        <p:nvSpPr>
          <p:cNvPr id="365" name="KEYNOTE"/>
          <p:cNvSpPr txBox="1"/>
          <p:nvPr/>
        </p:nvSpPr>
        <p:spPr>
          <a:xfrm>
            <a:off x="4787900" y="6757624"/>
            <a:ext cx="664769"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KEYNOTE</a:t>
            </a:r>
          </a:p>
        </p:txBody>
      </p:sp>
      <p:sp>
        <p:nvSpPr>
          <p:cNvPr id="366" name="KEYNOTE TIPS"/>
          <p:cNvSpPr txBox="1"/>
          <p:nvPr/>
        </p:nvSpPr>
        <p:spPr>
          <a:xfrm>
            <a:off x="4787900" y="7933359"/>
            <a:ext cx="999897"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KEYNOTE TIPS</a:t>
            </a:r>
          </a:p>
        </p:txBody>
      </p:sp>
      <p:sp>
        <p:nvSpPr>
          <p:cNvPr id="367" name="    "/>
          <p:cNvSpPr txBox="1"/>
          <p:nvPr/>
        </p:nvSpPr>
        <p:spPr>
          <a:xfrm>
            <a:off x="9760244" y="5834911"/>
            <a:ext cx="1600999" cy="10027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lgn="ctr">
              <a:spcBef>
                <a:spcPts val="0"/>
              </a:spcBef>
              <a:defRPr sz="2900" b="0">
                <a:solidFill>
                  <a:srgbClr val="A6AAA9"/>
                </a:solidFill>
                <a:latin typeface="FontAwesome"/>
                <a:ea typeface="FontAwesome"/>
                <a:cs typeface="FontAwesome"/>
                <a:sym typeface="FontAwesome"/>
              </a:defRPr>
            </a:lvl1pPr>
          </a:lstStyle>
          <a:p>
            <a:r>
              <a:rPr dirty="0"/>
              <a:t> </a:t>
            </a:r>
            <a:r>
              <a:rPr lang="fr-FR" sz="400" dirty="0"/>
              <a:t></a:t>
            </a:r>
            <a:r>
              <a:rPr lang="fr-FR" dirty="0"/>
              <a:t></a:t>
            </a:r>
          </a:p>
          <a:p>
            <a:r>
              <a:rPr dirty="0"/>
              <a:t>   </a:t>
            </a:r>
          </a:p>
        </p:txBody>
      </p:sp>
      <p:sp>
        <p:nvSpPr>
          <p:cNvPr id="368" name="These are just font awesome characters"/>
          <p:cNvSpPr txBox="1"/>
          <p:nvPr/>
        </p:nvSpPr>
        <p:spPr>
          <a:xfrm>
            <a:off x="11533227" y="6115041"/>
            <a:ext cx="1386696" cy="446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lvl1pPr>
              <a:lnSpc>
                <a:spcPct val="90000"/>
              </a:lnSpc>
              <a:spcBef>
                <a:spcPts val="300"/>
              </a:spcBef>
              <a:buClr>
                <a:schemeClr val="accent4">
                  <a:hueOff val="384618"/>
                  <a:satOff val="3869"/>
                  <a:lumOff val="5802"/>
                </a:schemeClr>
              </a:buClr>
              <a:defRPr sz="1100" b="0">
                <a:solidFill>
                  <a:srgbClr val="000000"/>
                </a:solidFill>
              </a:defRPr>
            </a:lvl1pPr>
          </a:lstStyle>
          <a:p>
            <a:r>
              <a:t>These are just font awesome characters</a:t>
            </a:r>
          </a:p>
        </p:txBody>
      </p:sp>
      <p:grpSp>
        <p:nvGrpSpPr>
          <p:cNvPr id="374" name="Group"/>
          <p:cNvGrpSpPr/>
          <p:nvPr/>
        </p:nvGrpSpPr>
        <p:grpSpPr>
          <a:xfrm>
            <a:off x="9563191" y="7051781"/>
            <a:ext cx="735187" cy="3709005"/>
            <a:chOff x="299157" y="0"/>
            <a:chExt cx="735185" cy="3708995"/>
          </a:xfrm>
        </p:grpSpPr>
        <p:graphicFrame>
          <p:nvGraphicFramePr>
            <p:cNvPr id="369" name="Table"/>
            <p:cNvGraphicFramePr/>
            <p:nvPr/>
          </p:nvGraphicFramePr>
          <p:xfrm>
            <a:off x="314133" y="56485"/>
            <a:ext cx="700204" cy="365251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val="20000"/>
                      </a:ext>
                    </a:extLst>
                  </a:gridCol>
                  <a:gridCol w="233402">
                    <a:extLst>
                      <a:ext uri="{9D8B030D-6E8A-4147-A177-3AD203B41FA5}">
                        <a16:colId xmlns:a16="http://schemas.microsoft.com/office/drawing/2014/main" val="20001"/>
                      </a:ext>
                    </a:extLst>
                  </a:gridCol>
                  <a:gridCol w="233402">
                    <a:extLst>
                      <a:ext uri="{9D8B030D-6E8A-4147-A177-3AD203B41FA5}">
                        <a16:colId xmlns:a16="http://schemas.microsoft.com/office/drawing/2014/main" val="20002"/>
                      </a:ext>
                    </a:extLst>
                  </a:gridCol>
                </a:tblGrid>
                <a:tr h="235352">
                  <a:tc>
                    <a:txBody>
                      <a:bodyPr/>
                      <a:lstStyle/>
                      <a:p>
                        <a:pPr algn="ctr">
                          <a:spcBef>
                            <a:spcPts val="2400"/>
                          </a:spcBef>
                          <a:defRPr sz="1800" b="0">
                            <a:solidFill>
                              <a:srgbClr val="000000"/>
                            </a:solidFill>
                          </a:defRPr>
                        </a:pPr>
                        <a:r>
                          <a:rPr sz="1400">
                            <a:solidFill>
                              <a:srgbClr val="FFFFFF"/>
                            </a:solidFill>
                            <a:latin typeface="ChunkFive-Roman"/>
                            <a:ea typeface="ChunkFive-Roman"/>
                            <a:cs typeface="ChunkFive-Roman"/>
                            <a:sym typeface="ChunkFive-Roman"/>
                          </a:rPr>
                          <a:t>F</a:t>
                        </a:r>
                      </a:p>
                    </a:txBody>
                    <a:tcPr marL="12700" marR="12700" marT="12700" marB="12700" anchor="ctr" horzOverflow="overflow"/>
                  </a:tc>
                  <a:tc>
                    <a:txBody>
                      <a:bodyPr/>
                      <a:lstStyle/>
                      <a:p>
                        <a:pPr algn="ctr">
                          <a:spcBef>
                            <a:spcPts val="2400"/>
                          </a:spcBef>
                          <a:defRPr sz="1800" b="0">
                            <a:solidFill>
                              <a:srgbClr val="000000"/>
                            </a:solidFill>
                          </a:defRPr>
                        </a:pPr>
                        <a:r>
                          <a:rPr sz="1400">
                            <a:solidFill>
                              <a:srgbClr val="FFFFFF"/>
                            </a:solidFill>
                            <a:latin typeface="ChunkFive-Roman"/>
                            <a:ea typeface="ChunkFive-Roman"/>
                            <a:cs typeface="ChunkFive-Roman"/>
                            <a:sym typeface="ChunkFive-Roman"/>
                          </a:rPr>
                          <a:t>M</a:t>
                        </a:r>
                      </a:p>
                    </a:txBody>
                    <a:tcPr marL="12700" marR="12700" marT="12700" marB="12700" anchor="ctr" horzOverflow="overflow"/>
                  </a:tc>
                  <a:tc>
                    <a:txBody>
                      <a:bodyPr/>
                      <a:lstStyle/>
                      <a:p>
                        <a:pPr algn="ctr">
                          <a:spcBef>
                            <a:spcPts val="2400"/>
                          </a:spcBef>
                          <a:defRPr sz="1800" b="0">
                            <a:solidFill>
                              <a:srgbClr val="000000"/>
                            </a:solidFill>
                          </a:defRPr>
                        </a:pPr>
                        <a:r>
                          <a:rPr sz="1400">
                            <a:solidFill>
                              <a:srgbClr val="FFFFFF"/>
                            </a:solidFill>
                            <a:latin typeface="ChunkFive-Roman"/>
                            <a:ea typeface="ChunkFive-Roman"/>
                            <a:cs typeface="ChunkFive-Roman"/>
                            <a:sym typeface="ChunkFive-Roman"/>
                          </a:rPr>
                          <a:t>A</a:t>
                        </a:r>
                      </a:p>
                    </a:txBody>
                    <a:tcPr marL="12700" marR="12700" marT="12700" marB="12700" anchor="ctr" horzOverflow="overflow"/>
                  </a:tc>
                  <a:extLst>
                    <a:ext uri="{0D108BD9-81ED-4DB2-BD59-A6C34878D82A}">
                      <a16:rowId xmlns:a16="http://schemas.microsoft.com/office/drawing/2014/main" val="10000"/>
                    </a:ext>
                  </a:extLst>
                </a:tr>
                <a:tr h="154952">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extLst>
                    <a:ext uri="{0D108BD9-81ED-4DB2-BD59-A6C34878D82A}">
                      <a16:rowId xmlns:a16="http://schemas.microsoft.com/office/drawing/2014/main" val="10001"/>
                    </a:ext>
                  </a:extLst>
                </a:tr>
                <a:tr h="154952">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extLst>
                    <a:ext uri="{0D108BD9-81ED-4DB2-BD59-A6C34878D82A}">
                      <a16:rowId xmlns:a16="http://schemas.microsoft.com/office/drawing/2014/main" val="10002"/>
                    </a:ext>
                  </a:extLst>
                </a:tr>
                <a:tr h="154952">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tc>
                    <a:txBody>
                      <a:bodyPr/>
                      <a:lstStyle/>
                      <a:p>
                        <a:pPr algn="ctr" defTabSz="914400">
                          <a:spcBef>
                            <a:spcPts val="0"/>
                          </a:spcBef>
                          <a:defRPr sz="6800">
                            <a:latin typeface="Helvetica Light"/>
                            <a:ea typeface="Helvetica Light"/>
                            <a:cs typeface="Helvetica Light"/>
                            <a:sym typeface="Helvetica Light"/>
                          </a:defRPr>
                        </a:pPr>
                        <a:endParaRPr/>
                      </a:p>
                    </a:txBody>
                    <a:tcPr marL="50800" marR="50800" marT="50800" marB="50800" anchor="ctr" horzOverflow="overflow"/>
                  </a:tc>
                  <a:extLst>
                    <a:ext uri="{0D108BD9-81ED-4DB2-BD59-A6C34878D82A}">
                      <a16:rowId xmlns:a16="http://schemas.microsoft.com/office/drawing/2014/main" val="10003"/>
                    </a:ext>
                  </a:extLst>
                </a:tr>
              </a:tbl>
            </a:graphicData>
          </a:graphic>
        </p:graphicFrame>
        <p:sp>
          <p:nvSpPr>
            <p:cNvPr id="370" name="Rectangle"/>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1" name="Line"/>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 name="Line"/>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3" name="Line"/>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75" name="ICONS"/>
          <p:cNvSpPr txBox="1"/>
          <p:nvPr/>
        </p:nvSpPr>
        <p:spPr>
          <a:xfrm>
            <a:off x="9354493" y="5814529"/>
            <a:ext cx="457353"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ICONS</a:t>
            </a:r>
          </a:p>
        </p:txBody>
      </p:sp>
      <p:sp>
        <p:nvSpPr>
          <p:cNvPr id="376" name="MOCK TABLES"/>
          <p:cNvSpPr txBox="1"/>
          <p:nvPr/>
        </p:nvSpPr>
        <p:spPr>
          <a:xfrm>
            <a:off x="9354493" y="6752120"/>
            <a:ext cx="97658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MOCK TABLES</a:t>
            </a:r>
          </a:p>
        </p:txBody>
      </p:sp>
      <p:sp>
        <p:nvSpPr>
          <p:cNvPr id="377" name="MOCK GRAPHS"/>
          <p:cNvSpPr txBox="1"/>
          <p:nvPr/>
        </p:nvSpPr>
        <p:spPr>
          <a:xfrm>
            <a:off x="9354493" y="8025946"/>
            <a:ext cx="1026262"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MOCK GRAPHS</a:t>
            </a:r>
          </a:p>
        </p:txBody>
      </p:sp>
      <p:sp>
        <p:nvSpPr>
          <p:cNvPr id="378" name="TABLES"/>
          <p:cNvSpPr txBox="1"/>
          <p:nvPr/>
        </p:nvSpPr>
        <p:spPr>
          <a:xfrm>
            <a:off x="9354493" y="9019660"/>
            <a:ext cx="543459"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TABLES</a:t>
            </a:r>
          </a:p>
        </p:txBody>
      </p:sp>
      <p:sp>
        <p:nvSpPr>
          <p:cNvPr id="379" name="CODE"/>
          <p:cNvSpPr txBox="1"/>
          <p:nvPr/>
        </p:nvSpPr>
        <p:spPr>
          <a:xfrm>
            <a:off x="9354493" y="4423669"/>
            <a:ext cx="405690"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CODE</a:t>
            </a:r>
          </a:p>
        </p:txBody>
      </p:sp>
      <p:sp>
        <p:nvSpPr>
          <p:cNvPr id="380" name="ggplot(mpg, aes(hwy, cty)) +…"/>
          <p:cNvSpPr txBox="1"/>
          <p:nvPr/>
        </p:nvSpPr>
        <p:spPr>
          <a:xfrm>
            <a:off x="9559117" y="4938922"/>
            <a:ext cx="3025059" cy="6552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spcBef>
                <a:spcPts val="0"/>
              </a:spcBef>
              <a:defRPr b="0">
                <a:solidFill>
                  <a:srgbClr val="000000"/>
                </a:solidFill>
                <a:latin typeface="Menlo"/>
                <a:ea typeface="Menlo"/>
                <a:cs typeface="Menlo"/>
                <a:sym typeface="Menlo"/>
              </a:defRPr>
            </a:pPr>
            <a:r>
              <a:t>ggplot(mpg, aes(hwy, cty)) +</a:t>
            </a:r>
          </a:p>
          <a:p>
            <a:pPr>
              <a:spcBef>
                <a:spcPts val="0"/>
              </a:spcBef>
              <a:defRPr b="0">
                <a:solidFill>
                  <a:srgbClr val="000000"/>
                </a:solidFill>
                <a:latin typeface="Menlo"/>
                <a:ea typeface="Menlo"/>
                <a:cs typeface="Menlo"/>
                <a:sym typeface="Menlo"/>
              </a:defRPr>
            </a:pPr>
            <a:r>
              <a:t> geom_point(aes(color = cyl)) +</a:t>
            </a:r>
          </a:p>
          <a:p>
            <a:pPr>
              <a:spcBef>
                <a:spcPts val="0"/>
              </a:spcBef>
              <a:defRPr b="0">
                <a:solidFill>
                  <a:srgbClr val="000000"/>
                </a:solidFill>
                <a:latin typeface="Menlo"/>
                <a:ea typeface="Menlo"/>
                <a:cs typeface="Menlo"/>
                <a:sym typeface="Menlo"/>
              </a:defRPr>
            </a:pPr>
            <a:r>
              <a:t> geom_smooth(method ="lm")</a:t>
            </a:r>
          </a:p>
        </p:txBody>
      </p:sp>
      <p:sp>
        <p:nvSpPr>
          <p:cNvPr id="381" name="Where possible, use code that works when run."/>
          <p:cNvSpPr txBox="1"/>
          <p:nvPr/>
        </p:nvSpPr>
        <p:spPr>
          <a:xfrm>
            <a:off x="9511709" y="4648189"/>
            <a:ext cx="3291546" cy="299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a:latin typeface="Source Sans Pro"/>
                <a:ea typeface="Source Sans Pro"/>
                <a:cs typeface="Source Sans Pro"/>
                <a:sym typeface="Source Sans Pro"/>
              </a:rPr>
              <a:t>Where possible, use </a:t>
            </a:r>
            <a:r>
              <a:rPr b="1">
                <a:latin typeface="Source Sans Pro"/>
                <a:ea typeface="Source Sans Pro"/>
                <a:cs typeface="Source Sans Pro"/>
                <a:sym typeface="Source Sans Pro"/>
              </a:rPr>
              <a:t>code that works</a:t>
            </a:r>
            <a:r>
              <a:t> </a:t>
            </a:r>
            <a:r>
              <a:rPr>
                <a:latin typeface="Source Sans Pro"/>
                <a:ea typeface="Source Sans Pro"/>
                <a:cs typeface="Source Sans Pro"/>
                <a:sym typeface="Source Sans Pro"/>
              </a:rPr>
              <a:t>when run.</a:t>
            </a:r>
          </a:p>
        </p:txBody>
      </p:sp>
      <p:sp>
        <p:nvSpPr>
          <p:cNvPr id="382" name="Logistics"/>
          <p:cNvSpPr txBox="1"/>
          <p:nvPr/>
        </p:nvSpPr>
        <p:spPr>
          <a:xfrm>
            <a:off x="4791188" y="3854221"/>
            <a:ext cx="118872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Logistics</a:t>
            </a:r>
          </a:p>
        </p:txBody>
      </p:sp>
      <p:sp>
        <p:nvSpPr>
          <p:cNvPr id="383" name="Useful Elements"/>
          <p:cNvSpPr txBox="1"/>
          <p:nvPr/>
        </p:nvSpPr>
        <p:spPr>
          <a:xfrm>
            <a:off x="9354493" y="3854449"/>
            <a:ext cx="217932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Useful Elements</a:t>
            </a:r>
          </a:p>
        </p:txBody>
      </p:sp>
      <p:sp>
        <p:nvSpPr>
          <p:cNvPr id="384" name="Layout Suggestions"/>
          <p:cNvSpPr txBox="1"/>
          <p:nvPr/>
        </p:nvSpPr>
        <p:spPr>
          <a:xfrm>
            <a:off x="4791188" y="1492021"/>
            <a:ext cx="262128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t>Layout Suggestions</a:t>
            </a:r>
          </a:p>
        </p:txBody>
      </p:sp>
      <p:sp>
        <p:nvSpPr>
          <p:cNvPr id="385" name="Line"/>
          <p:cNvSpPr/>
          <p:nvPr/>
        </p:nvSpPr>
        <p:spPr>
          <a:xfrm>
            <a:off x="231073" y="8781291"/>
            <a:ext cx="4311195" cy="1"/>
          </a:xfrm>
          <a:prstGeom prst="line">
            <a:avLst/>
          </a:prstGeom>
          <a:ln w="12700">
            <a:solidFill>
              <a:srgbClr val="767C85"/>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86" name="COPYRIGHT"/>
          <p:cNvSpPr txBox="1"/>
          <p:nvPr/>
        </p:nvSpPr>
        <p:spPr>
          <a:xfrm>
            <a:off x="230622" y="8784297"/>
            <a:ext cx="818694" cy="215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r>
              <a:t>COPYRIGHT</a:t>
            </a:r>
          </a:p>
        </p:txBody>
      </p:sp>
      <p:sp>
        <p:nvSpPr>
          <p:cNvPr id="387" name="can help explain…"/>
          <p:cNvSpPr/>
          <p:nvPr/>
        </p:nvSpPr>
        <p:spPr>
          <a:xfrm>
            <a:off x="12274610" y="5175920"/>
            <a:ext cx="1250951" cy="595313"/>
          </a:xfrm>
          <a:custGeom>
            <a:avLst/>
            <a:gdLst/>
            <a:ahLst/>
            <a:cxnLst>
              <a:cxn ang="0">
                <a:pos x="wd2" y="hd2"/>
              </a:cxn>
              <a:cxn ang="5400000">
                <a:pos x="wd2" y="hd2"/>
              </a:cxn>
              <a:cxn ang="10800000">
                <a:pos x="wd2" y="hd2"/>
              </a:cxn>
              <a:cxn ang="16200000">
                <a:pos x="wd2" y="hd2"/>
              </a:cxn>
            </a:cxnLst>
            <a:rect l="0" t="0" r="r" b="b"/>
            <a:pathLst>
              <a:path w="21600" h="21600" extrusionOk="0">
                <a:moveTo>
                  <a:pt x="7696" y="0"/>
                </a:moveTo>
                <a:cubicBezTo>
                  <a:pt x="6986" y="0"/>
                  <a:pt x="6407" y="1215"/>
                  <a:pt x="6407" y="2707"/>
                </a:cubicBezTo>
                <a:lnTo>
                  <a:pt x="6407" y="6826"/>
                </a:lnTo>
                <a:lnTo>
                  <a:pt x="0" y="6797"/>
                </a:lnTo>
                <a:lnTo>
                  <a:pt x="6407" y="10483"/>
                </a:lnTo>
                <a:lnTo>
                  <a:pt x="6407" y="18907"/>
                </a:lnTo>
                <a:cubicBezTo>
                  <a:pt x="6407" y="20399"/>
                  <a:pt x="6986" y="21600"/>
                  <a:pt x="7696" y="21600"/>
                </a:cubicBezTo>
                <a:lnTo>
                  <a:pt x="20319" y="21600"/>
                </a:lnTo>
                <a:cubicBezTo>
                  <a:pt x="21028" y="21600"/>
                  <a:pt x="21600" y="20399"/>
                  <a:pt x="21600" y="18907"/>
                </a:cubicBezTo>
                <a:lnTo>
                  <a:pt x="21600" y="2707"/>
                </a:lnTo>
                <a:cubicBezTo>
                  <a:pt x="21600" y="1215"/>
                  <a:pt x="21028" y="0"/>
                  <a:pt x="20319" y="0"/>
                </a:cubicBezTo>
                <a:lnTo>
                  <a:pt x="7696" y="0"/>
                </a:lnTo>
                <a:close/>
              </a:path>
            </a:pathLst>
          </a:custGeom>
          <a:solidFill>
            <a:srgbClr val="659F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pPr algn="ctr">
              <a:lnSpc>
                <a:spcPct val="80000"/>
              </a:lnSpc>
              <a:spcBef>
                <a:spcPts val="0"/>
              </a:spcBef>
              <a:buClr>
                <a:schemeClr val="accent4">
                  <a:hueOff val="384618"/>
                  <a:satOff val="3869"/>
                  <a:lumOff val="5802"/>
                </a:schemeClr>
              </a:buClr>
              <a:defRPr>
                <a:solidFill>
                  <a:srgbClr val="FFFFFF"/>
                </a:solidFill>
              </a:defRPr>
            </a:pPr>
            <a:r>
              <a:t>can help explain </a:t>
            </a:r>
          </a:p>
          <a:p>
            <a:pPr algn="ctr">
              <a:lnSpc>
                <a:spcPct val="80000"/>
              </a:lnSpc>
              <a:spcBef>
                <a:spcPts val="0"/>
              </a:spcBef>
              <a:buClr>
                <a:schemeClr val="accent4">
                  <a:hueOff val="384618"/>
                  <a:satOff val="3869"/>
                  <a:lumOff val="5802"/>
                </a:schemeClr>
              </a:buClr>
              <a:defRPr>
                <a:solidFill>
                  <a:srgbClr val="FFFFFF"/>
                </a:solidFill>
              </a:defRPr>
            </a:pPr>
            <a:r>
              <a:t>code</a:t>
            </a:r>
          </a:p>
        </p:txBody>
      </p:sp>
      <p:sp>
        <p:nvSpPr>
          <p:cNvPr id="388" name="Word balloons"/>
          <p:cNvSpPr/>
          <p:nvPr/>
        </p:nvSpPr>
        <p:spPr>
          <a:xfrm>
            <a:off x="12463122" y="4692081"/>
            <a:ext cx="1056483"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659FD5"/>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lgn="ctr">
              <a:lnSpc>
                <a:spcPct val="80000"/>
              </a:lnSpc>
              <a:spcBef>
                <a:spcPts val="300"/>
              </a:spcBef>
              <a:buClr>
                <a:schemeClr val="accent4">
                  <a:hueOff val="384618"/>
                  <a:satOff val="3869"/>
                  <a:lumOff val="5802"/>
                </a:schemeClr>
              </a:buClr>
              <a:defRPr>
                <a:solidFill>
                  <a:srgbClr val="FFFFFF"/>
                </a:solidFill>
              </a:defRPr>
            </a:lvl1pPr>
          </a:lstStyle>
          <a:p>
            <a:r>
              <a:t>Word balloons</a:t>
            </a:r>
          </a:p>
        </p:txBody>
      </p:sp>
      <p:graphicFrame>
        <p:nvGraphicFramePr>
          <p:cNvPr id="389" name="Table"/>
          <p:cNvGraphicFramePr/>
          <p:nvPr/>
        </p:nvGraphicFramePr>
        <p:xfrm>
          <a:off x="10686528" y="7094435"/>
          <a:ext cx="381000" cy="5201920"/>
        </p:xfrm>
        <a:graphic>
          <a:graphicData uri="http://schemas.openxmlformats.org/drawingml/2006/table">
            <a:tbl>
              <a:tblPr firstRow="1">
                <a:tableStyleId>{33BA23B1-9221-436E-865A-0063620EA4FD}</a:tableStyleId>
              </a:tblPr>
              <a:tblGrid>
                <a:gridCol w="127000">
                  <a:extLst>
                    <a:ext uri="{9D8B030D-6E8A-4147-A177-3AD203B41FA5}">
                      <a16:colId xmlns:a16="http://schemas.microsoft.com/office/drawing/2014/main" val="20000"/>
                    </a:ext>
                  </a:extLst>
                </a:gridCol>
                <a:gridCol w="127000">
                  <a:extLst>
                    <a:ext uri="{9D8B030D-6E8A-4147-A177-3AD203B41FA5}">
                      <a16:colId xmlns:a16="http://schemas.microsoft.com/office/drawing/2014/main" val="20001"/>
                    </a:ext>
                  </a:extLst>
                </a:gridCol>
                <a:gridCol w="127000">
                  <a:extLst>
                    <a:ext uri="{9D8B030D-6E8A-4147-A177-3AD203B41FA5}">
                      <a16:colId xmlns:a16="http://schemas.microsoft.com/office/drawing/2014/main" val="20002"/>
                    </a:ext>
                  </a:extLst>
                </a:gridCol>
              </a:tblGrid>
              <a:tr h="0">
                <a:tc>
                  <a:txBody>
                    <a:bodyPr/>
                    <a:lstStyle/>
                    <a:p>
                      <a:pPr defTabSz="914400">
                        <a:defRPr b="0">
                          <a:solidFill>
                            <a:srgbClr val="000000"/>
                          </a:solidFill>
                        </a:defRPr>
                      </a:pPr>
                      <a:r>
                        <a:rPr sz="3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3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3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extLst>
                  <a:ext uri="{0D108BD9-81ED-4DB2-BD59-A6C34878D82A}">
                    <a16:rowId xmlns:a16="http://schemas.microsoft.com/office/drawing/2014/main" val="10000"/>
                  </a:ext>
                </a:extLst>
              </a:tr>
              <a:tr h="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3600">
                          <a:latin typeface="Helvetica"/>
                          <a:ea typeface="Helvetica"/>
                          <a:cs typeface="Helvetica"/>
                          <a:sym typeface="Helvetica"/>
                        </a:defRPr>
                      </a:pPr>
                      <a:endParaRPr/>
                    </a:p>
                  </a:txBody>
                  <a:tcPr marL="50800" marR="50800" marT="50800" marB="50800" anchor="ctr" horzOverflow="overflow">
                    <a:solidFill>
                      <a:srgbClr val="FCDB9F"/>
                    </a:solidFill>
                  </a:tcPr>
                </a:tc>
                <a:extLst>
                  <a:ext uri="{0D108BD9-81ED-4DB2-BD59-A6C34878D82A}">
                    <a16:rowId xmlns:a16="http://schemas.microsoft.com/office/drawing/2014/main" val="10001"/>
                  </a:ext>
                </a:extLst>
              </a:tr>
              <a:tr h="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3600">
                          <a:latin typeface="Helvetica"/>
                          <a:ea typeface="Helvetica"/>
                          <a:cs typeface="Helvetica"/>
                          <a:sym typeface="Helvetica"/>
                        </a:defRPr>
                      </a:pPr>
                      <a:endParaRPr/>
                    </a:p>
                  </a:txBody>
                  <a:tcPr marL="50800" marR="50800" marT="50800" marB="50800" anchor="ctr" horzOverflow="overflow">
                    <a:solidFill>
                      <a:srgbClr val="FCDB9F"/>
                    </a:solidFill>
                  </a:tcPr>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extLst>
                  <a:ext uri="{0D108BD9-81ED-4DB2-BD59-A6C34878D82A}">
                    <a16:rowId xmlns:a16="http://schemas.microsoft.com/office/drawing/2014/main" val="10004"/>
                  </a:ext>
                </a:extLst>
              </a:tr>
              <a:tr h="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extLst>
                  <a:ext uri="{0D108BD9-81ED-4DB2-BD59-A6C34878D82A}">
                    <a16:rowId xmlns:a16="http://schemas.microsoft.com/office/drawing/2014/main" val="10005"/>
                  </a:ext>
                </a:extLst>
              </a:tr>
              <a:tr h="0">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1000">
                          <a:latin typeface="Helvetica"/>
                          <a:ea typeface="Helvetica"/>
                          <a:cs typeface="Helvetica"/>
                          <a:sym typeface="Helvetica"/>
                        </a:defRPr>
                      </a:pPr>
                      <a:endParaRPr/>
                    </a:p>
                  </a:txBody>
                  <a:tcPr marL="0" marR="0" marT="0" marB="0" anchor="ctr" horzOverflow="overflow"/>
                </a:tc>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extLst>
                  <a:ext uri="{0D108BD9-81ED-4DB2-BD59-A6C34878D82A}">
                    <a16:rowId xmlns:a16="http://schemas.microsoft.com/office/drawing/2014/main" val="10006"/>
                  </a:ext>
                </a:extLst>
              </a:tr>
            </a:tbl>
          </a:graphicData>
        </a:graphic>
      </p:graphicFrame>
      <p:graphicFrame>
        <p:nvGraphicFramePr>
          <p:cNvPr id="390" name="Table"/>
          <p:cNvGraphicFramePr/>
          <p:nvPr>
            <p:extLst>
              <p:ext uri="{D42A27DB-BD31-4B8C-83A1-F6EECF244321}">
                <p14:modId xmlns:p14="http://schemas.microsoft.com/office/powerpoint/2010/main" val="3093117542"/>
              </p:ext>
            </p:extLst>
          </p:nvPr>
        </p:nvGraphicFramePr>
        <p:xfrm>
          <a:off x="13351735" y="6283161"/>
          <a:ext cx="381000" cy="853440"/>
        </p:xfrm>
        <a:graphic>
          <a:graphicData uri="http://schemas.openxmlformats.org/drawingml/2006/table">
            <a:tbl>
              <a:tblPr firstRow="1">
                <a:tableStyleId>{33BA23B1-9221-436E-865A-0063620EA4FD}</a:tableStyleId>
              </a:tblPr>
              <a:tblGrid>
                <a:gridCol w="127000">
                  <a:extLst>
                    <a:ext uri="{9D8B030D-6E8A-4147-A177-3AD203B41FA5}">
                      <a16:colId xmlns:a16="http://schemas.microsoft.com/office/drawing/2014/main" val="20000"/>
                    </a:ext>
                  </a:extLst>
                </a:gridCol>
                <a:gridCol w="127000">
                  <a:extLst>
                    <a:ext uri="{9D8B030D-6E8A-4147-A177-3AD203B41FA5}">
                      <a16:colId xmlns:a16="http://schemas.microsoft.com/office/drawing/2014/main" val="20001"/>
                    </a:ext>
                  </a:extLst>
                </a:gridCol>
                <a:gridCol w="127000">
                  <a:extLst>
                    <a:ext uri="{9D8B030D-6E8A-4147-A177-3AD203B41FA5}">
                      <a16:colId xmlns:a16="http://schemas.microsoft.com/office/drawing/2014/main" val="20002"/>
                    </a:ext>
                  </a:extLst>
                </a:gridCol>
              </a:tblGrid>
              <a:tr h="320816">
                <a:tc>
                  <a:txBody>
                    <a:bodyPr/>
                    <a:lstStyle/>
                    <a:p>
                      <a:pPr defTabSz="914400">
                        <a:defRPr b="0">
                          <a:solidFill>
                            <a:srgbClr val="000000"/>
                          </a:solidFill>
                        </a:defRPr>
                      </a:pPr>
                      <a:r>
                        <a:rPr sz="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6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extLst>
                  <a:ext uri="{0D108BD9-81ED-4DB2-BD59-A6C34878D82A}">
                    <a16:rowId xmlns:a16="http://schemas.microsoft.com/office/drawing/2014/main" val="10000"/>
                  </a:ext>
                </a:extLst>
              </a:tr>
              <a:tr h="0">
                <a:tc>
                  <a:txBody>
                    <a:bodyPr/>
                    <a:lstStyle/>
                    <a:p>
                      <a:pPr defTabSz="914400">
                        <a:defRPr sz="3600">
                          <a:latin typeface="Helvetica"/>
                          <a:ea typeface="Helvetica"/>
                          <a:cs typeface="Helvetica"/>
                          <a:sym typeface="Helvetica"/>
                        </a:defRPr>
                      </a:pPr>
                      <a:endParaRPr sz="600"/>
                    </a:p>
                  </a:txBody>
                  <a:tcPr marL="50800" marR="50800" marT="50800" marB="50800" anchor="ctr" horzOverflow="overflow">
                    <a:solidFill>
                      <a:srgbClr val="FCDB9F"/>
                    </a:solidFill>
                  </a:tcPr>
                </a:tc>
                <a:tc>
                  <a:txBody>
                    <a:bodyPr/>
                    <a:lstStyle/>
                    <a:p>
                      <a:pPr defTabSz="914400">
                        <a:defRPr sz="3600">
                          <a:latin typeface="Helvetica"/>
                          <a:ea typeface="Helvetica"/>
                          <a:cs typeface="Helvetica"/>
                          <a:sym typeface="Helvetica"/>
                        </a:defRPr>
                      </a:pPr>
                      <a:endParaRPr sz="600"/>
                    </a:p>
                  </a:txBody>
                  <a:tcPr marL="50800" marR="50800" marT="50800" marB="50800" anchor="ctr" horzOverflow="overflow">
                    <a:solidFill>
                      <a:srgbClr val="FCDB9F"/>
                    </a:solidFill>
                  </a:tcPr>
                </a:tc>
                <a:tc>
                  <a:txBody>
                    <a:bodyPr/>
                    <a:lstStyle/>
                    <a:p>
                      <a:pPr defTabSz="914400">
                        <a:defRPr sz="3600">
                          <a:latin typeface="Helvetica"/>
                          <a:ea typeface="Helvetica"/>
                          <a:cs typeface="Helvetica"/>
                          <a:sym typeface="Helvetica"/>
                        </a:defRPr>
                      </a:pPr>
                      <a:endParaRPr sz="600"/>
                    </a:p>
                  </a:txBody>
                  <a:tcPr marL="50800" marR="50800" marT="50800" marB="50800" anchor="ctr" horzOverflow="overflow">
                    <a:solidFill>
                      <a:srgbClr val="FCDB9F"/>
                    </a:solidFill>
                  </a:tcPr>
                </a:tc>
                <a:extLst>
                  <a:ext uri="{0D108BD9-81ED-4DB2-BD59-A6C34878D82A}">
                    <a16:rowId xmlns:a16="http://schemas.microsoft.com/office/drawing/2014/main" val="10001"/>
                  </a:ext>
                </a:extLst>
              </a:tr>
              <a:tr h="0">
                <a:tc>
                  <a:txBody>
                    <a:bodyPr/>
                    <a:lstStyle/>
                    <a:p>
                      <a:pPr defTabSz="914400">
                        <a:defRPr sz="3600">
                          <a:latin typeface="Helvetica"/>
                          <a:ea typeface="Helvetica"/>
                          <a:cs typeface="Helvetica"/>
                          <a:sym typeface="Helvetica"/>
                        </a:defRPr>
                      </a:pPr>
                      <a:endParaRPr sz="600"/>
                    </a:p>
                  </a:txBody>
                  <a:tcPr marL="50800" marR="50800" marT="50800" marB="50800" anchor="ctr" horzOverflow="overflow">
                    <a:solidFill>
                      <a:srgbClr val="FCDB9F"/>
                    </a:solidFill>
                  </a:tcPr>
                </a:tc>
                <a:tc>
                  <a:txBody>
                    <a:bodyPr/>
                    <a:lstStyle/>
                    <a:p>
                      <a:pPr defTabSz="914400">
                        <a:defRPr sz="3600">
                          <a:latin typeface="Helvetica"/>
                          <a:ea typeface="Helvetica"/>
                          <a:cs typeface="Helvetica"/>
                          <a:sym typeface="Helvetica"/>
                        </a:defRPr>
                      </a:pPr>
                      <a:endParaRPr sz="600"/>
                    </a:p>
                  </a:txBody>
                  <a:tcPr marL="50800" marR="50800" marT="50800" marB="5080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p>
                  </a:txBody>
                  <a:tcPr marL="50800" marR="50800" marT="50800" marB="50800" anchor="ctr" horzOverflow="overflow">
                    <a:solidFill>
                      <a:srgbClr val="FCDB9F"/>
                    </a:solidFill>
                  </a:tcPr>
                </a:tc>
                <a:extLst>
                  <a:ext uri="{0D108BD9-81ED-4DB2-BD59-A6C34878D82A}">
                    <a16:rowId xmlns:a16="http://schemas.microsoft.com/office/drawing/2014/main" val="10002"/>
                  </a:ext>
                </a:extLst>
              </a:tr>
            </a:tbl>
          </a:graphicData>
        </a:graphic>
      </p:graphicFrame>
      <p:sp>
        <p:nvSpPr>
          <p:cNvPr id="391" name="Line"/>
          <p:cNvSpPr/>
          <p:nvPr/>
        </p:nvSpPr>
        <p:spPr>
          <a:xfrm>
            <a:off x="11065376" y="7553052"/>
            <a:ext cx="139605"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392" name="Table"/>
          <p:cNvGraphicFramePr/>
          <p:nvPr/>
        </p:nvGraphicFramePr>
        <p:xfrm>
          <a:off x="11272053" y="7438752"/>
          <a:ext cx="355600" cy="1300480"/>
        </p:xfrm>
        <a:graphic>
          <a:graphicData uri="http://schemas.openxmlformats.org/drawingml/2006/table">
            <a:tbl>
              <a:tblPr>
                <a:tableStyleId>{33BA23B1-9221-436E-865A-0063620EA4FD}</a:tableStyleId>
              </a:tblPr>
              <a:tblGrid>
                <a:gridCol w="1270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0">
                <a:tc>
                  <a:txBody>
                    <a:bodyPr/>
                    <a:lstStyle/>
                    <a:p>
                      <a:pPr defTabSz="914400">
                        <a:defRPr sz="3600">
                          <a:latin typeface="Helvetica"/>
                          <a:ea typeface="Helvetica"/>
                          <a:cs typeface="Helvetica"/>
                          <a:sym typeface="Helvetica"/>
                        </a:defRPr>
                      </a:pPr>
                      <a:endParaRPr/>
                    </a:p>
                  </a:txBody>
                  <a:tcPr marL="50800" marR="50800" marT="50800" marB="5080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extLst>
                  <a:ext uri="{0D108BD9-81ED-4DB2-BD59-A6C34878D82A}">
                    <a16:rowId xmlns:a16="http://schemas.microsoft.com/office/drawing/2014/main" val="10000"/>
                  </a:ext>
                </a:extLst>
              </a:tr>
              <a:tr h="0">
                <a:tc>
                  <a:txBody>
                    <a:bodyPr/>
                    <a:lstStyle/>
                    <a:p>
                      <a:pPr defTabSz="914400">
                        <a:defRPr sz="3600">
                          <a:latin typeface="Helvetica"/>
                          <a:ea typeface="Helvetica"/>
                          <a:cs typeface="Helvetica"/>
                          <a:sym typeface="Helvetica"/>
                        </a:defRPr>
                      </a:pPr>
                      <a:endParaRPr/>
                    </a:p>
                  </a:txBody>
                  <a:tcPr marL="50800" marR="50800" marT="50800" marB="5080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extLst>
                  <a:ext uri="{0D108BD9-81ED-4DB2-BD59-A6C34878D82A}">
                    <a16:rowId xmlns:a16="http://schemas.microsoft.com/office/drawing/2014/main" val="10001"/>
                  </a:ext>
                </a:extLst>
              </a:tr>
            </a:tbl>
          </a:graphicData>
        </a:graphic>
      </p:graphicFrame>
      <p:graphicFrame>
        <p:nvGraphicFramePr>
          <p:cNvPr id="393" name="Table"/>
          <p:cNvGraphicFramePr/>
          <p:nvPr/>
        </p:nvGraphicFramePr>
        <p:xfrm>
          <a:off x="11272721" y="7711463"/>
          <a:ext cx="381000" cy="1300480"/>
        </p:xfrm>
        <a:graphic>
          <a:graphicData uri="http://schemas.openxmlformats.org/drawingml/2006/table">
            <a:tbl>
              <a:tblPr>
                <a:tableStyleId>{33BA23B1-9221-436E-865A-0063620EA4FD}</a:tableStyleId>
              </a:tblPr>
              <a:tblGrid>
                <a:gridCol w="127000">
                  <a:extLst>
                    <a:ext uri="{9D8B030D-6E8A-4147-A177-3AD203B41FA5}">
                      <a16:colId xmlns:a16="http://schemas.microsoft.com/office/drawing/2014/main" val="20000"/>
                    </a:ext>
                  </a:extLst>
                </a:gridCol>
                <a:gridCol w="127000">
                  <a:extLst>
                    <a:ext uri="{9D8B030D-6E8A-4147-A177-3AD203B41FA5}">
                      <a16:colId xmlns:a16="http://schemas.microsoft.com/office/drawing/2014/main" val="20001"/>
                    </a:ext>
                  </a:extLst>
                </a:gridCol>
                <a:gridCol w="127000">
                  <a:extLst>
                    <a:ext uri="{9D8B030D-6E8A-4147-A177-3AD203B41FA5}">
                      <a16:colId xmlns:a16="http://schemas.microsoft.com/office/drawing/2014/main" val="20002"/>
                    </a:ext>
                  </a:extLst>
                </a:gridCol>
              </a:tblGrid>
              <a:tr h="0">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tc>
                  <a:txBody>
                    <a:bodyPr/>
                    <a:lstStyle/>
                    <a:p>
                      <a:pPr defTabSz="914400">
                        <a:defRPr sz="3600">
                          <a:latin typeface="Helvetica Light"/>
                          <a:ea typeface="Helvetica Light"/>
                          <a:cs typeface="Helvetica Light"/>
                        </a:defRPr>
                      </a:pPr>
                      <a:endParaRPr dirty="0"/>
                    </a:p>
                  </a:txBody>
                  <a:tcPr marL="50800" marR="50800" marT="50800" marB="50800" anchor="ctr" horzOverflow="overflow">
                    <a:solidFill>
                      <a:srgbClr val="DEA036"/>
                    </a:solidFill>
                  </a:tcPr>
                </a:tc>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extLst>
                  <a:ext uri="{0D108BD9-81ED-4DB2-BD59-A6C34878D82A}">
                    <a16:rowId xmlns:a16="http://schemas.microsoft.com/office/drawing/2014/main" val="10000"/>
                  </a:ext>
                </a:extLst>
              </a:tr>
              <a:tr h="0">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tc>
                  <a:txBody>
                    <a:bodyPr/>
                    <a:lstStyle/>
                    <a:p>
                      <a:pPr defTabSz="914400">
                        <a:defRPr sz="3600">
                          <a:latin typeface="Helvetica Light"/>
                          <a:ea typeface="Helvetica Light"/>
                          <a:cs typeface="Helvetica Light"/>
                        </a:defRPr>
                      </a:pPr>
                      <a:endParaRPr/>
                    </a:p>
                  </a:txBody>
                  <a:tcPr marL="50800" marR="50800" marT="50800" marB="50800" anchor="ctr" horzOverflow="overflow">
                    <a:solidFill>
                      <a:srgbClr val="DEA036"/>
                    </a:solidFill>
                  </a:tcPr>
                </a:tc>
                <a:tc>
                  <a:txBody>
                    <a:bodyPr/>
                    <a:lstStyle/>
                    <a:p>
                      <a:pPr defTabSz="914400">
                        <a:defRPr sz="3600">
                          <a:latin typeface="Helvetica Light"/>
                          <a:ea typeface="Helvetica Light"/>
                          <a:cs typeface="Helvetica Light"/>
                        </a:defRPr>
                      </a:pPr>
                      <a:endParaRPr dirty="0"/>
                    </a:p>
                  </a:txBody>
                  <a:tcPr marL="50800" marR="50800" marT="50800" marB="50800" anchor="ctr" horzOverflow="overflow">
                    <a:solidFill>
                      <a:srgbClr val="DEA036"/>
                    </a:solidFill>
                  </a:tcPr>
                </a:tc>
                <a:extLst>
                  <a:ext uri="{0D108BD9-81ED-4DB2-BD59-A6C34878D82A}">
                    <a16:rowId xmlns:a16="http://schemas.microsoft.com/office/drawing/2014/main" val="10001"/>
                  </a:ext>
                </a:extLst>
              </a:tr>
            </a:tbl>
          </a:graphicData>
        </a:graphic>
      </p:graphicFrame>
      <p:graphicFrame>
        <p:nvGraphicFramePr>
          <p:cNvPr id="394" name="Table"/>
          <p:cNvGraphicFramePr/>
          <p:nvPr>
            <p:extLst>
              <p:ext uri="{D42A27DB-BD31-4B8C-83A1-F6EECF244321}">
                <p14:modId xmlns:p14="http://schemas.microsoft.com/office/powerpoint/2010/main" val="3203461380"/>
              </p:ext>
            </p:extLst>
          </p:nvPr>
        </p:nvGraphicFramePr>
        <p:xfrm>
          <a:off x="11840238" y="7324453"/>
          <a:ext cx="270000" cy="3600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tblGrid>
              <a:tr h="90000">
                <a:tc>
                  <a:txBody>
                    <a:bodyPr/>
                    <a:lstStyle/>
                    <a:p>
                      <a:pPr defTabSz="914400">
                        <a:defRPr b="0">
                          <a:solidFill>
                            <a:srgbClr val="000000"/>
                          </a:solidFill>
                        </a:defRPr>
                      </a:pPr>
                      <a:endParaRPr sz="400" b="0" dirty="0">
                        <a:solidFill>
                          <a:srgbClr val="FFFFFF"/>
                        </a:solidFill>
                        <a:latin typeface="+mn-lt"/>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mn-lt"/>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mn-lt"/>
                        <a:ea typeface="Helvetica"/>
                        <a:cs typeface="Helvetica"/>
                        <a:sym typeface="Helvetica"/>
                      </a:endParaRPr>
                    </a:p>
                  </a:txBody>
                  <a:tcPr marL="0" marR="0" marT="0" marB="0" anchor="ctr" horzOverflow="overflow">
                    <a:solidFill>
                      <a:srgbClr val="A6AAA9"/>
                    </a:solidFill>
                  </a:tcPr>
                </a:tc>
                <a:extLst>
                  <a:ext uri="{0D108BD9-81ED-4DB2-BD59-A6C34878D82A}">
                    <a16:rowId xmlns:a16="http://schemas.microsoft.com/office/drawing/2014/main" val="10000"/>
                  </a:ext>
                </a:extLst>
              </a:tr>
              <a:tr h="90000">
                <a:tc>
                  <a:txBody>
                    <a:bodyPr/>
                    <a:lstStyle/>
                    <a:p>
                      <a:pPr defTabSz="914400">
                        <a:defRPr sz="3600">
                          <a:latin typeface="Helvetica"/>
                          <a:ea typeface="Helvetica"/>
                          <a:cs typeface="Helvetica"/>
                          <a:sym typeface="Helvetica"/>
                        </a:defRPr>
                      </a:pPr>
                      <a:endParaRPr sz="400" dirty="0">
                        <a:latin typeface="+mn-lt"/>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mn-lt"/>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mn-lt"/>
                      </a:endParaRPr>
                    </a:p>
                  </a:txBody>
                  <a:tcPr marL="0" marR="0" marT="0" marB="0" anchor="ctr" horzOverflow="overflow">
                    <a:solidFill>
                      <a:srgbClr val="FCDB9F"/>
                    </a:solidFill>
                  </a:tcPr>
                </a:tc>
                <a:extLst>
                  <a:ext uri="{0D108BD9-81ED-4DB2-BD59-A6C34878D82A}">
                    <a16:rowId xmlns:a16="http://schemas.microsoft.com/office/drawing/2014/main" val="10001"/>
                  </a:ext>
                </a:extLst>
              </a:tr>
              <a:tr h="90000">
                <a:tc>
                  <a:txBody>
                    <a:bodyPr/>
                    <a:lstStyle/>
                    <a:p>
                      <a:pPr defTabSz="914400">
                        <a:defRPr sz="1000">
                          <a:latin typeface="Helvetica"/>
                          <a:ea typeface="Helvetica"/>
                          <a:cs typeface="Helvetica"/>
                          <a:sym typeface="Helvetica"/>
                        </a:defRPr>
                      </a:pPr>
                      <a:endParaRPr sz="400" dirty="0">
                        <a:latin typeface="+mn-lt"/>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mn-lt"/>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mn-lt"/>
                      </a:endParaRPr>
                    </a:p>
                  </a:txBody>
                  <a:tcPr marL="0" marR="0" marT="0" marB="0" anchor="ctr" horzOverflow="overflow">
                    <a:solidFill>
                      <a:srgbClr val="FABF53"/>
                    </a:solidFill>
                  </a:tcPr>
                </a:tc>
                <a:extLst>
                  <a:ext uri="{0D108BD9-81ED-4DB2-BD59-A6C34878D82A}">
                    <a16:rowId xmlns:a16="http://schemas.microsoft.com/office/drawing/2014/main" val="10002"/>
                  </a:ext>
                </a:extLst>
              </a:tr>
              <a:tr h="90000">
                <a:tc>
                  <a:txBody>
                    <a:bodyPr/>
                    <a:lstStyle/>
                    <a:p>
                      <a:pPr defTabSz="914400">
                        <a:defRPr sz="3600">
                          <a:latin typeface="Helvetica Light"/>
                          <a:ea typeface="Helvetica Light"/>
                          <a:cs typeface="Helvetica Light"/>
                        </a:defRPr>
                      </a:pPr>
                      <a:endParaRPr sz="400" dirty="0">
                        <a:latin typeface="+mn-lt"/>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mn-lt"/>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dirty="0">
                        <a:latin typeface="+mn-lt"/>
                      </a:endParaRPr>
                    </a:p>
                  </a:txBody>
                  <a:tcPr marL="0" marR="0" marT="0" marB="0" anchor="ctr" horzOverflow="overflow">
                    <a:solidFill>
                      <a:srgbClr val="DEA036"/>
                    </a:solidFill>
                  </a:tcPr>
                </a:tc>
                <a:extLst>
                  <a:ext uri="{0D108BD9-81ED-4DB2-BD59-A6C34878D82A}">
                    <a16:rowId xmlns:a16="http://schemas.microsoft.com/office/drawing/2014/main" val="10003"/>
                  </a:ext>
                </a:extLst>
              </a:tr>
            </a:tbl>
          </a:graphicData>
        </a:graphic>
      </p:graphicFrame>
      <p:sp>
        <p:nvSpPr>
          <p:cNvPr id="395" name="Line"/>
          <p:cNvSpPr/>
          <p:nvPr/>
        </p:nvSpPr>
        <p:spPr>
          <a:xfrm>
            <a:off x="11682025" y="7553052"/>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396" name="Table"/>
          <p:cNvGraphicFramePr/>
          <p:nvPr>
            <p:extLst>
              <p:ext uri="{D42A27DB-BD31-4B8C-83A1-F6EECF244321}">
                <p14:modId xmlns:p14="http://schemas.microsoft.com/office/powerpoint/2010/main" val="4175643896"/>
              </p:ext>
            </p:extLst>
          </p:nvPr>
        </p:nvGraphicFramePr>
        <p:xfrm>
          <a:off x="12449733" y="7087781"/>
          <a:ext cx="381000" cy="955040"/>
        </p:xfrm>
        <a:graphic>
          <a:graphicData uri="http://schemas.openxmlformats.org/drawingml/2006/table">
            <a:tbl>
              <a:tblPr firstRow="1">
                <a:tableStyleId>{33BA23B1-9221-436E-865A-0063620EA4FD}</a:tableStyleId>
              </a:tblPr>
              <a:tblGrid>
                <a:gridCol w="127000">
                  <a:extLst>
                    <a:ext uri="{9D8B030D-6E8A-4147-A177-3AD203B41FA5}">
                      <a16:colId xmlns:a16="http://schemas.microsoft.com/office/drawing/2014/main" val="20000"/>
                    </a:ext>
                  </a:extLst>
                </a:gridCol>
                <a:gridCol w="127000">
                  <a:extLst>
                    <a:ext uri="{9D8B030D-6E8A-4147-A177-3AD203B41FA5}">
                      <a16:colId xmlns:a16="http://schemas.microsoft.com/office/drawing/2014/main" val="20001"/>
                    </a:ext>
                  </a:extLst>
                </a:gridCol>
                <a:gridCol w="127000">
                  <a:extLst>
                    <a:ext uri="{9D8B030D-6E8A-4147-A177-3AD203B41FA5}">
                      <a16:colId xmlns:a16="http://schemas.microsoft.com/office/drawing/2014/main" val="20002"/>
                    </a:ext>
                  </a:extLst>
                </a:gridCol>
              </a:tblGrid>
              <a:tr h="0">
                <a:tc>
                  <a:txBody>
                    <a:bodyPr/>
                    <a:lstStyle/>
                    <a:p>
                      <a:pPr defTabSz="914400">
                        <a:defRPr b="0">
                          <a:solidFill>
                            <a:srgbClr val="000000"/>
                          </a:solidFill>
                        </a:defRPr>
                      </a:pPr>
                      <a:r>
                        <a:rPr sz="8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8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tc>
                  <a:txBody>
                    <a:bodyPr/>
                    <a:lstStyle/>
                    <a:p>
                      <a:pPr defTabSz="914400">
                        <a:defRPr b="0">
                          <a:solidFill>
                            <a:srgbClr val="000000"/>
                          </a:solidFill>
                        </a:defRPr>
                      </a:pPr>
                      <a:r>
                        <a:rPr sz="800" b="1">
                          <a:solidFill>
                            <a:srgbClr val="FFFFFF"/>
                          </a:solidFill>
                          <a:latin typeface="Helvetica"/>
                          <a:ea typeface="Helvetica"/>
                          <a:cs typeface="Helvetica"/>
                          <a:sym typeface="Helvetica"/>
                        </a:rPr>
                        <a:t>wind</a:t>
                      </a:r>
                    </a:p>
                  </a:txBody>
                  <a:tcPr marL="50800" marR="50800" marT="50800" marB="50800" anchor="ctr" horzOverflow="overflow">
                    <a:solidFill>
                      <a:srgbClr val="A6AAA9"/>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a:p>
                  </a:txBody>
                  <a:tcPr marL="0" marR="0" marT="0" marB="0" anchor="ctr" horzOverflow="overflow"/>
                </a:tc>
                <a:tc>
                  <a:txBody>
                    <a:bodyPr/>
                    <a:lstStyle/>
                    <a:p>
                      <a:pPr defTabSz="914400">
                        <a:defRPr sz="1000">
                          <a:latin typeface="Helvetica"/>
                          <a:ea typeface="Helvetica"/>
                          <a:cs typeface="Helvetica"/>
                          <a:sym typeface="Helvetica"/>
                        </a:defRPr>
                      </a:pPr>
                      <a:endParaRPr sz="800" dirty="0"/>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97" name="Table"/>
          <p:cNvGraphicFramePr/>
          <p:nvPr/>
        </p:nvGraphicFramePr>
        <p:xfrm>
          <a:off x="13007537" y="7086976"/>
          <a:ext cx="342900" cy="304800"/>
        </p:xfrm>
        <a:graphic>
          <a:graphicData uri="http://schemas.openxmlformats.org/drawingml/2006/table">
            <a:tbl>
              <a:tblPr firstRow="1">
                <a:tableStyleId>{33BA23B1-9221-436E-865A-0063620EA4FD}</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solidFill>
                  </a:tcPr>
                </a:tc>
                <a:extLst>
                  <a:ext uri="{0D108BD9-81ED-4DB2-BD59-A6C34878D82A}">
                    <a16:rowId xmlns:a16="http://schemas.microsoft.com/office/drawing/2014/main" val="10000"/>
                  </a:ext>
                </a:extLst>
              </a:tr>
              <a:tr h="114300">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alpha val="56488"/>
                      </a:srgbClr>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alpha val="56488"/>
                      </a:srgbClr>
                    </a:solidFill>
                  </a:tcPr>
                </a:tc>
                <a:tc>
                  <a:txBody>
                    <a:bodyPr/>
                    <a:lstStyle/>
                    <a:p>
                      <a:pPr defTabSz="914400">
                        <a:defRPr sz="1000">
                          <a:latin typeface="Helvetica"/>
                          <a:ea typeface="Helvetica"/>
                          <a:cs typeface="Helvetica"/>
                          <a:sym typeface="Helvetica"/>
                        </a:defRPr>
                      </a:pPr>
                      <a:endParaRPr/>
                    </a:p>
                  </a:txBody>
                  <a:tcPr marL="0" marR="0" marT="0" marB="0" anchor="ctr" horzOverflow="overflow">
                    <a:solidFill>
                      <a:srgbClr val="FABF53">
                        <a:alpha val="56488"/>
                      </a:srgbClr>
                    </a:solidFill>
                  </a:tcPr>
                </a:tc>
                <a:extLst>
                  <a:ext uri="{0D108BD9-81ED-4DB2-BD59-A6C34878D82A}">
                    <a16:rowId xmlns:a16="http://schemas.microsoft.com/office/drawing/2014/main" val="10001"/>
                  </a:ext>
                </a:extLst>
              </a:tr>
            </a:tbl>
          </a:graphicData>
        </a:graphic>
      </p:graphicFrame>
      <p:sp>
        <p:nvSpPr>
          <p:cNvPr id="398" name="Line"/>
          <p:cNvSpPr/>
          <p:nvPr/>
        </p:nvSpPr>
        <p:spPr>
          <a:xfrm>
            <a:off x="12835946" y="7204430"/>
            <a:ext cx="139606" cy="1"/>
          </a:xfrm>
          <a:prstGeom prst="line">
            <a:avLst/>
          </a:prstGeom>
          <a:ln w="12700">
            <a:solidFill>
              <a:srgbClr val="53585F"/>
            </a:solidFill>
            <a:miter lim="400000"/>
            <a:tailEnd type="triangle"/>
          </a:ln>
        </p:spPr>
        <p:txBody>
          <a:bodyPr lIns="0" tIns="0" rIns="0" bIns="0"/>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pic>
        <p:nvPicPr>
          <p:cNvPr id="399" name="Image" descr="Image"/>
          <p:cNvPicPr>
            <a:picLocks noChangeAspect="1"/>
          </p:cNvPicPr>
          <p:nvPr/>
        </p:nvPicPr>
        <p:blipFill>
          <a:blip r:embed="rId10"/>
          <a:stretch>
            <a:fillRect/>
          </a:stretch>
        </p:blipFill>
        <p:spPr>
          <a:xfrm>
            <a:off x="9558627" y="8380696"/>
            <a:ext cx="448425" cy="448544"/>
          </a:xfrm>
          <a:prstGeom prst="rect">
            <a:avLst/>
          </a:prstGeom>
          <a:ln w="12700">
            <a:miter lim="400000"/>
          </a:ln>
        </p:spPr>
      </p:pic>
      <p:grpSp>
        <p:nvGrpSpPr>
          <p:cNvPr id="412" name="Group"/>
          <p:cNvGrpSpPr/>
          <p:nvPr/>
        </p:nvGrpSpPr>
        <p:grpSpPr>
          <a:xfrm>
            <a:off x="1029800" y="4344473"/>
            <a:ext cx="2877191" cy="1066589"/>
            <a:chOff x="0" y="0"/>
            <a:chExt cx="2877189" cy="1066587"/>
          </a:xfrm>
        </p:grpSpPr>
        <p:pic>
          <p:nvPicPr>
            <p:cNvPr id="400" name="ggplot2-cheatsheet.png" descr="ggplot2-cheatsheet.png"/>
            <p:cNvPicPr>
              <a:picLocks noChangeAspect="1"/>
            </p:cNvPicPr>
            <p:nvPr/>
          </p:nvPicPr>
          <p:blipFill>
            <a:blip r:embed="rId11"/>
            <a:stretch>
              <a:fillRect/>
            </a:stretch>
          </p:blipFill>
          <p:spPr>
            <a:xfrm>
              <a:off x="0" y="0"/>
              <a:ext cx="1370976" cy="1059391"/>
            </a:xfrm>
            <a:prstGeom prst="rect">
              <a:avLst/>
            </a:prstGeom>
            <a:ln w="3175" cap="flat">
              <a:solidFill>
                <a:srgbClr val="000000"/>
              </a:solidFill>
              <a:prstDash val="solid"/>
              <a:miter lim="400000"/>
            </a:ln>
            <a:effectLst/>
          </p:spPr>
        </p:pic>
        <p:grpSp>
          <p:nvGrpSpPr>
            <p:cNvPr id="403" name="Group"/>
            <p:cNvGrpSpPr/>
            <p:nvPr/>
          </p:nvGrpSpPr>
          <p:grpSpPr>
            <a:xfrm>
              <a:off x="144509" y="98571"/>
              <a:ext cx="1247567" cy="968017"/>
              <a:chOff x="0" y="0"/>
              <a:chExt cx="1247566" cy="968016"/>
            </a:xfrm>
          </p:grpSpPr>
          <p:sp>
            <p:nvSpPr>
              <p:cNvPr id="401" name="Line"/>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02" name="Triangle"/>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411" name="Group"/>
            <p:cNvGrpSpPr/>
            <p:nvPr/>
          </p:nvGrpSpPr>
          <p:grpSpPr>
            <a:xfrm>
              <a:off x="1501209" y="0"/>
              <a:ext cx="1375981" cy="1059391"/>
              <a:chOff x="0" y="0"/>
              <a:chExt cx="1375980" cy="1059390"/>
            </a:xfrm>
          </p:grpSpPr>
          <p:pic>
            <p:nvPicPr>
              <p:cNvPr id="404" name="ggplot2-cheatsheet.png" descr="ggplot2-cheatsheet.png"/>
              <p:cNvPicPr>
                <a:picLocks noChangeAspect="1"/>
              </p:cNvPicPr>
              <p:nvPr/>
            </p:nvPicPr>
            <p:blipFill>
              <a:blip r:embed="rId11"/>
              <a:stretch>
                <a:fillRect/>
              </a:stretch>
            </p:blipFill>
            <p:spPr>
              <a:xfrm>
                <a:off x="4692" y="0"/>
                <a:ext cx="1370977" cy="1059391"/>
              </a:xfrm>
              <a:prstGeom prst="rect">
                <a:avLst/>
              </a:prstGeom>
              <a:ln w="3175" cap="flat">
                <a:solidFill>
                  <a:srgbClr val="000000"/>
                </a:solidFill>
                <a:prstDash val="solid"/>
                <a:miter lim="400000"/>
              </a:ln>
              <a:effectLst/>
            </p:spPr>
          </p:pic>
          <p:sp>
            <p:nvSpPr>
              <p:cNvPr id="405" name="Rectangle"/>
              <p:cNvSpPr/>
              <p:nvPr/>
            </p:nvSpPr>
            <p:spPr>
              <a:xfrm>
                <a:off x="0" y="2645"/>
                <a:ext cx="1371600"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406" name="ggplot2-cheatsheet.png" descr="ggplot2-cheatsheet.png"/>
              <p:cNvPicPr>
                <a:picLocks noChangeAspect="1"/>
              </p:cNvPicPr>
              <p:nvPr/>
            </p:nvPicPr>
            <p:blipFill>
              <a:blip r:embed="rId11"/>
              <a:srcRect l="50670" t="5520" r="2092" b="17626"/>
              <a:stretch>
                <a:fillRect/>
              </a:stretch>
            </p:blipFill>
            <p:spPr>
              <a:xfrm>
                <a:off x="696342" y="59856"/>
                <a:ext cx="647606" cy="814172"/>
              </a:xfrm>
              <a:prstGeom prst="rect">
                <a:avLst/>
              </a:prstGeom>
              <a:ln w="12700" cap="flat">
                <a:noFill/>
                <a:miter lim="400000"/>
              </a:ln>
              <a:effectLst/>
            </p:spPr>
          </p:pic>
          <p:sp>
            <p:nvSpPr>
              <p:cNvPr id="407"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408" name="ggplot2-cheatsheet.png" descr="ggplot2-cheatsheet.png"/>
              <p:cNvPicPr>
                <a:picLocks noChangeAspect="1"/>
              </p:cNvPicPr>
              <p:nvPr/>
            </p:nvPicPr>
            <p:blipFill>
              <a:blip r:embed="rId11"/>
              <a:srcRect l="73554" t="25553" r="2092" b="55133"/>
              <a:stretch>
                <a:fillRect/>
              </a:stretch>
            </p:blipFill>
            <p:spPr>
              <a:xfrm>
                <a:off x="1007851" y="267807"/>
                <a:ext cx="333876" cy="204606"/>
              </a:xfrm>
              <a:prstGeom prst="rect">
                <a:avLst/>
              </a:prstGeom>
              <a:ln w="12700" cap="flat">
                <a:noFill/>
                <a:miter lim="400000"/>
              </a:ln>
              <a:effectLst/>
            </p:spPr>
          </p:pic>
          <p:sp>
            <p:nvSpPr>
              <p:cNvPr id="409" name="Rectangle"/>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410" name="ggplot2-cheatsheet.png" descr="ggplot2-cheatsheet.png"/>
              <p:cNvPicPr>
                <a:picLocks noChangeAspect="1"/>
              </p:cNvPicPr>
              <p:nvPr/>
            </p:nvPicPr>
            <p:blipFill>
              <a:blip r:embed="rId11"/>
              <a:srcRect l="73554" t="34350" r="2092" b="60546"/>
              <a:stretch>
                <a:fillRect/>
              </a:stretch>
            </p:blipFill>
            <p:spPr>
              <a:xfrm>
                <a:off x="1007851" y="355914"/>
                <a:ext cx="333876" cy="54057"/>
              </a:xfrm>
              <a:prstGeom prst="rect">
                <a:avLst/>
              </a:prstGeom>
              <a:ln w="12700" cap="flat">
                <a:noFill/>
                <a:miter lim="400000"/>
              </a:ln>
              <a:effectLst/>
            </p:spPr>
          </p:pic>
        </p:grpSp>
      </p:grpSp>
      <p:grpSp>
        <p:nvGrpSpPr>
          <p:cNvPr id="420" name="Group"/>
          <p:cNvGrpSpPr/>
          <p:nvPr/>
        </p:nvGrpSpPr>
        <p:grpSpPr>
          <a:xfrm>
            <a:off x="1196148" y="6796480"/>
            <a:ext cx="2495154" cy="781280"/>
            <a:chOff x="0" y="0"/>
            <a:chExt cx="2495152" cy="781279"/>
          </a:xfrm>
        </p:grpSpPr>
        <p:sp>
          <p:nvSpPr>
            <p:cNvPr id="413" name="i + geom_area() x, y, alpha, color, fill, linetype, size…"/>
            <p:cNvSpPr txBox="1"/>
            <p:nvPr/>
          </p:nvSpPr>
          <p:spPr>
            <a:xfrm>
              <a:off x="437483" y="0"/>
              <a:ext cx="2057670" cy="7812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a:bodyPr>
            <a:lstStyle/>
            <a:p>
              <a:pPr>
                <a:lnSpc>
                  <a:spcPct val="70000"/>
                </a:lnSpc>
                <a:spcBef>
                  <a:spcPts val="1100"/>
                </a:spcBef>
                <a:defRPr sz="1000">
                  <a:solidFill>
                    <a:srgbClr val="000000"/>
                  </a:solidFill>
                </a:defRPr>
              </a:pPr>
              <a:r>
                <a:t>i + geom_area()</a:t>
              </a:r>
              <a:br/>
              <a:r>
                <a:rPr b="0"/>
                <a:t>x, y, alpha, color, fill, linetype, size</a:t>
              </a:r>
            </a:p>
            <a:p>
              <a:pPr>
                <a:lnSpc>
                  <a:spcPct val="70000"/>
                </a:lnSpc>
                <a:spcBef>
                  <a:spcPts val="1100"/>
                </a:spcBef>
                <a:defRPr sz="1000">
                  <a:solidFill>
                    <a:srgbClr val="000000"/>
                  </a:solidFill>
                </a:defRPr>
              </a:pPr>
              <a:r>
                <a:t>i + geom_line()</a:t>
              </a:r>
              <a:br>
                <a:rPr b="0"/>
              </a:br>
              <a:r>
                <a:rPr b="0"/>
                <a:t>x, y, alpha, color, group, linetype, size</a:t>
              </a:r>
            </a:p>
          </p:txBody>
        </p:sp>
        <p:grpSp>
          <p:nvGrpSpPr>
            <p:cNvPr id="416" name="Group"/>
            <p:cNvGrpSpPr/>
            <p:nvPr/>
          </p:nvGrpSpPr>
          <p:grpSpPr>
            <a:xfrm>
              <a:off x="0" y="406"/>
              <a:ext cx="360852" cy="358034"/>
              <a:chOff x="0" y="0"/>
              <a:chExt cx="360851" cy="358032"/>
            </a:xfrm>
          </p:grpSpPr>
          <p:pic>
            <p:nvPicPr>
              <p:cNvPr id="414" name="Image" descr="Image"/>
              <p:cNvPicPr>
                <a:picLocks noChangeAspect="1"/>
              </p:cNvPicPr>
              <p:nvPr/>
            </p:nvPicPr>
            <p:blipFill>
              <a:blip r:embed="rId10"/>
              <a:stretch>
                <a:fillRect/>
              </a:stretch>
            </p:blipFill>
            <p:spPr>
              <a:xfrm>
                <a:off x="2914" y="0"/>
                <a:ext cx="357938" cy="358033"/>
              </a:xfrm>
              <a:prstGeom prst="rect">
                <a:avLst/>
              </a:prstGeom>
              <a:ln w="12700" cap="flat">
                <a:noFill/>
                <a:miter lim="400000"/>
              </a:ln>
              <a:effectLst/>
            </p:spPr>
          </p:pic>
          <p:sp>
            <p:nvSpPr>
              <p:cNvPr id="415" name="Shape"/>
              <p:cNvSpPr/>
              <p:nvPr/>
            </p:nvSpPr>
            <p:spPr>
              <a:xfrm>
                <a:off x="0" y="64434"/>
                <a:ext cx="357951" cy="290324"/>
              </a:xfrm>
              <a:custGeom>
                <a:avLst/>
                <a:gdLst/>
                <a:ahLst/>
                <a:cxnLst>
                  <a:cxn ang="0">
                    <a:pos x="wd2" y="hd2"/>
                  </a:cxn>
                  <a:cxn ang="5400000">
                    <a:pos x="wd2" y="hd2"/>
                  </a:cxn>
                  <a:cxn ang="10800000">
                    <a:pos x="wd2" y="hd2"/>
                  </a:cxn>
                  <a:cxn ang="16200000">
                    <a:pos x="wd2" y="hd2"/>
                  </a:cxn>
                </a:cxnLst>
                <a:rect l="0" t="0" r="r" b="b"/>
                <a:pathLst>
                  <a:path w="21600" h="21600" extrusionOk="0">
                    <a:moveTo>
                      <a:pt x="0" y="16494"/>
                    </a:moveTo>
                    <a:lnTo>
                      <a:pt x="2100" y="15338"/>
                    </a:lnTo>
                    <a:lnTo>
                      <a:pt x="3580" y="14133"/>
                    </a:lnTo>
                    <a:lnTo>
                      <a:pt x="4590" y="12375"/>
                    </a:lnTo>
                    <a:cubicBezTo>
                      <a:pt x="4727" y="12127"/>
                      <a:pt x="4864" y="11878"/>
                      <a:pt x="5001" y="11630"/>
                    </a:cubicBezTo>
                    <a:cubicBezTo>
                      <a:pt x="5138" y="11381"/>
                      <a:pt x="5276" y="11133"/>
                      <a:pt x="5413" y="10884"/>
                    </a:cubicBezTo>
                    <a:cubicBezTo>
                      <a:pt x="5582" y="11316"/>
                      <a:pt x="5751" y="11747"/>
                      <a:pt x="5921" y="12178"/>
                    </a:cubicBezTo>
                    <a:cubicBezTo>
                      <a:pt x="6090" y="12610"/>
                      <a:pt x="6260" y="13041"/>
                      <a:pt x="6429" y="13472"/>
                    </a:cubicBezTo>
                    <a:lnTo>
                      <a:pt x="8062" y="12224"/>
                    </a:lnTo>
                    <a:lnTo>
                      <a:pt x="9255" y="10392"/>
                    </a:lnTo>
                    <a:lnTo>
                      <a:pt x="10479" y="7160"/>
                    </a:lnTo>
                    <a:lnTo>
                      <a:pt x="12185" y="8959"/>
                    </a:lnTo>
                    <a:lnTo>
                      <a:pt x="13256" y="6557"/>
                    </a:lnTo>
                    <a:lnTo>
                      <a:pt x="14480" y="3207"/>
                    </a:lnTo>
                    <a:lnTo>
                      <a:pt x="15484" y="0"/>
                    </a:lnTo>
                    <a:lnTo>
                      <a:pt x="16816" y="3764"/>
                    </a:lnTo>
                    <a:lnTo>
                      <a:pt x="18301" y="3049"/>
                    </a:lnTo>
                    <a:lnTo>
                      <a:pt x="19746" y="6934"/>
                    </a:lnTo>
                    <a:lnTo>
                      <a:pt x="21600" y="10679"/>
                    </a:lnTo>
                    <a:lnTo>
                      <a:pt x="21458" y="21600"/>
                    </a:lnTo>
                    <a:lnTo>
                      <a:pt x="118" y="21508"/>
                    </a:lnTo>
                    <a:lnTo>
                      <a:pt x="0" y="16494"/>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nvGrpSpPr>
            <p:cNvPr id="419" name="Group"/>
            <p:cNvGrpSpPr/>
            <p:nvPr/>
          </p:nvGrpSpPr>
          <p:grpSpPr>
            <a:xfrm>
              <a:off x="2533" y="396945"/>
              <a:ext cx="360323" cy="358033"/>
              <a:chOff x="0" y="0"/>
              <a:chExt cx="360321" cy="358032"/>
            </a:xfrm>
          </p:grpSpPr>
          <p:pic>
            <p:nvPicPr>
              <p:cNvPr id="417" name="Image" descr="Image"/>
              <p:cNvPicPr>
                <a:picLocks noChangeAspect="1"/>
              </p:cNvPicPr>
              <p:nvPr/>
            </p:nvPicPr>
            <p:blipFill>
              <a:blip r:embed="rId10"/>
              <a:stretch>
                <a:fillRect/>
              </a:stretch>
            </p:blipFill>
            <p:spPr>
              <a:xfrm>
                <a:off x="380" y="0"/>
                <a:ext cx="357938" cy="358033"/>
              </a:xfrm>
              <a:prstGeom prst="rect">
                <a:avLst/>
              </a:prstGeom>
              <a:ln w="12700" cap="flat">
                <a:noFill/>
                <a:miter lim="400000"/>
              </a:ln>
              <a:effectLst/>
            </p:spPr>
          </p:pic>
          <p:sp>
            <p:nvSpPr>
              <p:cNvPr id="418" name="Line"/>
              <p:cNvSpPr/>
              <p:nvPr/>
            </p:nvSpPr>
            <p:spPr>
              <a:xfrm>
                <a:off x="0" y="72284"/>
                <a:ext cx="360322" cy="22358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659FD5"/>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grpSp>
        <p:nvGrpSpPr>
          <p:cNvPr id="435" name="Group"/>
          <p:cNvGrpSpPr/>
          <p:nvPr/>
        </p:nvGrpSpPr>
        <p:grpSpPr>
          <a:xfrm>
            <a:off x="11781384" y="8382717"/>
            <a:ext cx="444501" cy="444501"/>
            <a:chOff x="0" y="0"/>
            <a:chExt cx="444500" cy="444500"/>
          </a:xfrm>
        </p:grpSpPr>
        <p:sp>
          <p:nvSpPr>
            <p:cNvPr id="421" name="Circle"/>
            <p:cNvSpPr/>
            <p:nvPr/>
          </p:nvSpPr>
          <p:spPr>
            <a:xfrm>
              <a:off x="0" y="0"/>
              <a:ext cx="444500" cy="444500"/>
            </a:xfrm>
            <a:prstGeom prst="ellipse">
              <a:avLst/>
            </a:prstGeom>
            <a:noFill/>
            <a:ln w="6350"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430" name="Group"/>
            <p:cNvGrpSpPr/>
            <p:nvPr/>
          </p:nvGrpSpPr>
          <p:grpSpPr>
            <a:xfrm>
              <a:off x="3414" y="360"/>
              <a:ext cx="440827" cy="440827"/>
              <a:chOff x="0" y="0"/>
              <a:chExt cx="440825" cy="440825"/>
            </a:xfrm>
          </p:grpSpPr>
          <p:sp>
            <p:nvSpPr>
              <p:cNvPr id="422" name="Circle"/>
              <p:cNvSpPr/>
              <p:nvPr/>
            </p:nvSpPr>
            <p:spPr>
              <a:xfrm>
                <a:off x="41035" y="44089"/>
                <a:ext cx="355601" cy="3556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23" name="Circle"/>
              <p:cNvSpPr/>
              <p:nvPr/>
            </p:nvSpPr>
            <p:spPr>
              <a:xfrm>
                <a:off x="85485" y="88539"/>
                <a:ext cx="266701" cy="2667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24" name="Circle"/>
              <p:cNvSpPr/>
              <p:nvPr/>
            </p:nvSpPr>
            <p:spPr>
              <a:xfrm>
                <a:off x="129935" y="132989"/>
                <a:ext cx="177801" cy="1778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25" name="Circle"/>
              <p:cNvSpPr/>
              <p:nvPr/>
            </p:nvSpPr>
            <p:spPr>
              <a:xfrm>
                <a:off x="174385" y="177439"/>
                <a:ext cx="88901" cy="88901"/>
              </a:xfrm>
              <a:prstGeom prst="ellipse">
                <a:avLst/>
              </a:prstGeom>
              <a:noFill/>
              <a:ln w="3175" cap="flat">
                <a:solidFill>
                  <a:srgbClr val="DCDE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26" name="Line"/>
              <p:cNvSpPr/>
              <p:nvPr/>
            </p:nvSpPr>
            <p:spPr>
              <a:xfrm>
                <a:off x="0" y="220412"/>
                <a:ext cx="440826" cy="1"/>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27" name="Line"/>
              <p:cNvSpPr/>
              <p:nvPr/>
            </p:nvSpPr>
            <p:spPr>
              <a:xfrm flipV="1">
                <a:off x="220412" y="0"/>
                <a:ext cx="1" cy="440826"/>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28" name="Line"/>
              <p:cNvSpPr/>
              <p:nvPr/>
            </p:nvSpPr>
            <p:spPr>
              <a:xfrm flipV="1">
                <a:off x="61179" y="64557"/>
                <a:ext cx="311712" cy="311712"/>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29" name="Line"/>
              <p:cNvSpPr/>
              <p:nvPr/>
            </p:nvSpPr>
            <p:spPr>
              <a:xfrm flipH="1" flipV="1">
                <a:off x="61179" y="65238"/>
                <a:ext cx="311712" cy="311712"/>
              </a:xfrm>
              <a:prstGeom prst="line">
                <a:avLst/>
              </a:prstGeom>
              <a:noFill/>
              <a:ln w="3175" cap="flat">
                <a:solidFill>
                  <a:srgbClr val="DCDEE0"/>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sp>
          <p:nvSpPr>
            <p:cNvPr id="431" name="Shape"/>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32" name="Shape"/>
            <p:cNvSpPr/>
            <p:nvPr/>
          </p:nvSpPr>
          <p:spPr>
            <a:xfrm rot="5400000">
              <a:off x="232933" y="218845"/>
              <a:ext cx="86907"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33" name="Shape"/>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sp>
          <p:nvSpPr>
            <p:cNvPr id="434" name="Shape"/>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nvGrpSpPr>
          <p:cNvPr id="441" name="Group"/>
          <p:cNvGrpSpPr/>
          <p:nvPr/>
        </p:nvGrpSpPr>
        <p:grpSpPr>
          <a:xfrm>
            <a:off x="11224224" y="8380695"/>
            <a:ext cx="448425" cy="448545"/>
            <a:chOff x="0" y="0"/>
            <a:chExt cx="448424" cy="448544"/>
          </a:xfrm>
        </p:grpSpPr>
        <p:pic>
          <p:nvPicPr>
            <p:cNvPr id="436" name="Image" descr="Image"/>
            <p:cNvPicPr>
              <a:picLocks noChangeAspect="1"/>
            </p:cNvPicPr>
            <p:nvPr/>
          </p:nvPicPr>
          <p:blipFill>
            <a:blip r:embed="rId10"/>
            <a:stretch>
              <a:fillRect/>
            </a:stretch>
          </p:blipFill>
          <p:spPr>
            <a:xfrm>
              <a:off x="0" y="0"/>
              <a:ext cx="448425" cy="448544"/>
            </a:xfrm>
            <a:prstGeom prst="rect">
              <a:avLst/>
            </a:prstGeom>
            <a:ln w="12700" cap="flat">
              <a:noFill/>
              <a:miter lim="400000"/>
            </a:ln>
            <a:effectLst/>
          </p:spPr>
        </p:pic>
        <p:sp>
          <p:nvSpPr>
            <p:cNvPr id="437" name="Rectangle"/>
            <p:cNvSpPr/>
            <p:nvPr/>
          </p:nvSpPr>
          <p:spPr>
            <a:xfrm>
              <a:off x="10653" y="391393"/>
              <a:ext cx="76201" cy="57151"/>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38" name="Rectangle"/>
            <p:cNvSpPr/>
            <p:nvPr/>
          </p:nvSpPr>
          <p:spPr>
            <a:xfrm>
              <a:off x="123301" y="349982"/>
              <a:ext cx="76201" cy="98562"/>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39" name="Rectangle"/>
            <p:cNvSpPr/>
            <p:nvPr/>
          </p:nvSpPr>
          <p:spPr>
            <a:xfrm>
              <a:off x="235948" y="266307"/>
              <a:ext cx="76201" cy="182238"/>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40" name="Rectangle"/>
            <p:cNvSpPr/>
            <p:nvPr/>
          </p:nvSpPr>
          <p:spPr>
            <a:xfrm>
              <a:off x="348596" y="122911"/>
              <a:ext cx="76201" cy="325633"/>
            </a:xfrm>
            <a:prstGeom prst="rect">
              <a:avLst/>
            </a:prstGeom>
            <a:solidFill>
              <a:srgbClr val="659FD5"/>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444" name="Group"/>
          <p:cNvGrpSpPr/>
          <p:nvPr/>
        </p:nvGrpSpPr>
        <p:grpSpPr>
          <a:xfrm>
            <a:off x="10113826" y="8380696"/>
            <a:ext cx="448425" cy="448544"/>
            <a:chOff x="0" y="0"/>
            <a:chExt cx="448424" cy="448543"/>
          </a:xfrm>
        </p:grpSpPr>
        <p:pic>
          <p:nvPicPr>
            <p:cNvPr id="442" name="Image" descr="Image"/>
            <p:cNvPicPr>
              <a:picLocks noChangeAspect="1"/>
            </p:cNvPicPr>
            <p:nvPr/>
          </p:nvPicPr>
          <p:blipFill>
            <a:blip r:embed="rId10"/>
            <a:stretch>
              <a:fillRect/>
            </a:stretch>
          </p:blipFill>
          <p:spPr>
            <a:xfrm>
              <a:off x="0" y="0"/>
              <a:ext cx="448425" cy="448544"/>
            </a:xfrm>
            <a:prstGeom prst="rect">
              <a:avLst/>
            </a:prstGeom>
            <a:ln w="12700" cap="flat">
              <a:noFill/>
              <a:miter lim="400000"/>
            </a:ln>
            <a:effectLst/>
          </p:spPr>
        </p:pic>
        <p:sp>
          <p:nvSpPr>
            <p:cNvPr id="443" name="Line"/>
            <p:cNvSpPr/>
            <p:nvPr/>
          </p:nvSpPr>
          <p:spPr>
            <a:xfrm>
              <a:off x="2587" y="92697"/>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659FD5"/>
              </a:solidFill>
              <a:prstDash val="solid"/>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grpSp>
        <p:nvGrpSpPr>
          <p:cNvPr id="447" name="Group"/>
          <p:cNvGrpSpPr/>
          <p:nvPr/>
        </p:nvGrpSpPr>
        <p:grpSpPr>
          <a:xfrm>
            <a:off x="10669024" y="8380696"/>
            <a:ext cx="448425" cy="448544"/>
            <a:chOff x="0" y="0"/>
            <a:chExt cx="448424" cy="448543"/>
          </a:xfrm>
        </p:grpSpPr>
        <p:pic>
          <p:nvPicPr>
            <p:cNvPr id="445" name="Image" descr="Image"/>
            <p:cNvPicPr>
              <a:picLocks noChangeAspect="1"/>
            </p:cNvPicPr>
            <p:nvPr/>
          </p:nvPicPr>
          <p:blipFill>
            <a:blip r:embed="rId10"/>
            <a:stretch>
              <a:fillRect/>
            </a:stretch>
          </p:blipFill>
          <p:spPr>
            <a:xfrm>
              <a:off x="0" y="0"/>
              <a:ext cx="448425" cy="448544"/>
            </a:xfrm>
            <a:prstGeom prst="rect">
              <a:avLst/>
            </a:prstGeom>
            <a:ln w="12700" cap="flat">
              <a:noFill/>
              <a:miter lim="400000"/>
            </a:ln>
            <a:effectLst/>
          </p:spPr>
        </p:pic>
        <p:sp>
          <p:nvSpPr>
            <p:cNvPr id="446" name="Shape"/>
            <p:cNvSpPr/>
            <p:nvPr/>
          </p:nvSpPr>
          <p:spPr>
            <a:xfrm>
              <a:off x="1068" y="85005"/>
              <a:ext cx="446288" cy="361970"/>
            </a:xfrm>
            <a:custGeom>
              <a:avLst/>
              <a:gdLst/>
              <a:ahLst/>
              <a:cxnLst>
                <a:cxn ang="0">
                  <a:pos x="wd2" y="hd2"/>
                </a:cxn>
                <a:cxn ang="5400000">
                  <a:pos x="wd2" y="hd2"/>
                </a:cxn>
                <a:cxn ang="10800000">
                  <a:pos x="wd2" y="hd2"/>
                </a:cxn>
                <a:cxn ang="16200000">
                  <a:pos x="wd2" y="hd2"/>
                </a:cxn>
              </a:cxnLst>
              <a:rect l="0" t="0" r="r" b="b"/>
              <a:pathLst>
                <a:path w="21600" h="21600" extrusionOk="0">
                  <a:moveTo>
                    <a:pt x="0" y="16494"/>
                  </a:moveTo>
                  <a:lnTo>
                    <a:pt x="2100" y="15338"/>
                  </a:lnTo>
                  <a:lnTo>
                    <a:pt x="3580" y="14133"/>
                  </a:lnTo>
                  <a:lnTo>
                    <a:pt x="4590" y="12375"/>
                  </a:lnTo>
                  <a:cubicBezTo>
                    <a:pt x="4727" y="12127"/>
                    <a:pt x="4864" y="11878"/>
                    <a:pt x="5001" y="11630"/>
                  </a:cubicBezTo>
                  <a:cubicBezTo>
                    <a:pt x="5138" y="11381"/>
                    <a:pt x="5276" y="11133"/>
                    <a:pt x="5413" y="10884"/>
                  </a:cubicBezTo>
                  <a:cubicBezTo>
                    <a:pt x="5582" y="11316"/>
                    <a:pt x="5751" y="11747"/>
                    <a:pt x="5921" y="12178"/>
                  </a:cubicBezTo>
                  <a:cubicBezTo>
                    <a:pt x="6090" y="12610"/>
                    <a:pt x="6260" y="13041"/>
                    <a:pt x="6429" y="13472"/>
                  </a:cubicBezTo>
                  <a:lnTo>
                    <a:pt x="8062" y="12224"/>
                  </a:lnTo>
                  <a:lnTo>
                    <a:pt x="9255" y="10392"/>
                  </a:lnTo>
                  <a:lnTo>
                    <a:pt x="10479" y="7160"/>
                  </a:lnTo>
                  <a:lnTo>
                    <a:pt x="12185" y="8959"/>
                  </a:lnTo>
                  <a:lnTo>
                    <a:pt x="13256" y="6557"/>
                  </a:lnTo>
                  <a:lnTo>
                    <a:pt x="14480" y="3207"/>
                  </a:lnTo>
                  <a:lnTo>
                    <a:pt x="15484" y="0"/>
                  </a:lnTo>
                  <a:lnTo>
                    <a:pt x="16816" y="3764"/>
                  </a:lnTo>
                  <a:lnTo>
                    <a:pt x="18301" y="3049"/>
                  </a:lnTo>
                  <a:lnTo>
                    <a:pt x="19746" y="6934"/>
                  </a:lnTo>
                  <a:lnTo>
                    <a:pt x="21600" y="10679"/>
                  </a:lnTo>
                  <a:lnTo>
                    <a:pt x="21458" y="21600"/>
                  </a:lnTo>
                  <a:lnTo>
                    <a:pt x="118" y="21508"/>
                  </a:lnTo>
                  <a:lnTo>
                    <a:pt x="0" y="16494"/>
                  </a:lnTo>
                  <a:close/>
                </a:path>
              </a:pathLst>
            </a:custGeom>
            <a:solidFill>
              <a:srgbClr val="659FD5"/>
            </a:solidFill>
            <a:ln w="12700" cap="flat">
              <a:noFill/>
              <a:miter lim="400000"/>
            </a:ln>
            <a:effectLst/>
          </p:spPr>
          <p:txBody>
            <a:bodyPr wrap="square" lIns="54570" tIns="54570" rIns="54570" bIns="54570" numCol="1" anchor="ctr">
              <a:noAutofit/>
            </a:bodyPr>
            <a:lstStyle/>
            <a:p>
              <a:pPr algn="ctr">
                <a:spcBef>
                  <a:spcPts val="0"/>
                </a:spcBef>
                <a:defRPr sz="2600" b="0">
                  <a:solidFill>
                    <a:srgbClr val="000000"/>
                  </a:solidFill>
                  <a:latin typeface="Helvetica Light"/>
                  <a:ea typeface="Helvetica Light"/>
                  <a:cs typeface="Helvetica Light"/>
                  <a:sym typeface="Helvetica Light"/>
                </a:defRPr>
              </a:pPr>
              <a:endParaRPr/>
            </a:p>
          </p:txBody>
        </p:sp>
      </p:grpSp>
      <p:pic>
        <p:nvPicPr>
          <p:cNvPr id="448" name="rstudio.png" descr="rstudio.png"/>
          <p:cNvPicPr>
            <a:picLocks noChangeAspect="1"/>
          </p:cNvPicPr>
          <p:nvPr/>
        </p:nvPicPr>
        <p:blipFill>
          <a:blip r:embed="rId12"/>
          <a:stretch>
            <a:fillRect/>
          </a:stretch>
        </p:blipFill>
        <p:spPr>
          <a:xfrm>
            <a:off x="12294644" y="195549"/>
            <a:ext cx="1386697" cy="1607136"/>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421</TotalTime>
  <Words>3572</Words>
  <Application>Microsoft Office PowerPoint</Application>
  <PresentationFormat>Personnalisé</PresentationFormat>
  <Paragraphs>271</Paragraphs>
  <Slides>4</Slides>
  <Notes>2</Notes>
  <HiddenSlides>0</HiddenSlides>
  <MMClips>0</MMClips>
  <ScaleCrop>false</ScaleCrop>
  <HeadingPairs>
    <vt:vector size="6" baseType="variant">
      <vt:variant>
        <vt:lpstr>Polices utilisées</vt:lpstr>
      </vt:variant>
      <vt:variant>
        <vt:i4>14</vt:i4>
      </vt:variant>
      <vt:variant>
        <vt:lpstr>Thème</vt:lpstr>
      </vt:variant>
      <vt:variant>
        <vt:i4>1</vt:i4>
      </vt:variant>
      <vt:variant>
        <vt:lpstr>Titres des diapositives</vt:lpstr>
      </vt:variant>
      <vt:variant>
        <vt:i4>4</vt:i4>
      </vt:variant>
    </vt:vector>
  </HeadingPairs>
  <TitlesOfParts>
    <vt:vector size="19" baseType="lpstr">
      <vt:lpstr>Arial</vt:lpstr>
      <vt:lpstr>Avenir Roman</vt:lpstr>
      <vt:lpstr>ChunkFive-Roman</vt:lpstr>
      <vt:lpstr>FontAwesome</vt:lpstr>
      <vt:lpstr>Gill Sans</vt:lpstr>
      <vt:lpstr>Helvetica</vt:lpstr>
      <vt:lpstr>Helvetica Light</vt:lpstr>
      <vt:lpstr>Helvetica Neue</vt:lpstr>
      <vt:lpstr>Menlo</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lpstr>Four Column Layout : : CHEAT SHEET </vt:lpstr>
      <vt:lpstr>Three Column Layout: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 </dc:title>
  <cp:lastModifiedBy>Joseph Larmarange</cp:lastModifiedBy>
  <cp:revision>52</cp:revision>
  <cp:lastPrinted>2019-05-23T16:59:36Z</cp:lastPrinted>
  <dcterms:modified xsi:type="dcterms:W3CDTF">2020-06-10T17:29:39Z</dcterms:modified>
</cp:coreProperties>
</file>