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85" d="100"/>
          <a:sy n="85" d="100"/>
        </p:scale>
        <p:origin x="3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609D1-3DD1-594C-8A0E-57BF22CB2E0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31BA3-2EC9-C740-A654-B9853BD0B3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5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941A3-8E24-7D4C-B2C5-2647047DB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4</a:t>
            </a:r>
            <a:br>
              <a:rPr lang="en-US" dirty="0"/>
            </a:br>
            <a:r>
              <a:rPr lang="it-IT" dirty="0" err="1"/>
              <a:t>Continuous</a:t>
            </a:r>
            <a:r>
              <a:rPr lang="it-IT" dirty="0"/>
              <a:t> time-</a:t>
            </a:r>
            <a:r>
              <a:rPr lang="it-IT" dirty="0" err="1"/>
              <a:t>independent</a:t>
            </a:r>
            <a:r>
              <a:rPr lang="it-IT" dirty="0"/>
              <a:t> </a:t>
            </a:r>
            <a:r>
              <a:rPr lang="it-IT" dirty="0" err="1"/>
              <a:t>SchrODINGER</a:t>
            </a:r>
            <a:r>
              <a:rPr lang="it-IT" dirty="0"/>
              <a:t> </a:t>
            </a:r>
            <a:r>
              <a:rPr lang="it-IT" dirty="0" err="1"/>
              <a:t>equation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10084C-EA81-8A46-8515-682CBD192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QUANTUM INFORMATION AND COMPUTING </a:t>
            </a:r>
            <a:r>
              <a:rPr lang="it-IT" dirty="0" err="1"/>
              <a:t>course</a:t>
            </a:r>
            <a:r>
              <a:rPr lang="it-IT" dirty="0"/>
              <a:t> 2021/2022</a:t>
            </a:r>
          </a:p>
          <a:p>
            <a:r>
              <a:rPr lang="it-IT" dirty="0"/>
              <a:t>Alessandro </a:t>
            </a:r>
            <a:r>
              <a:rPr lang="it-IT" dirty="0" err="1"/>
              <a:t>marcomini</a:t>
            </a:r>
            <a:r>
              <a:rPr lang="it-IT" dirty="0"/>
              <a:t> (2024286)</a:t>
            </a:r>
          </a:p>
          <a:p>
            <a:r>
              <a:rPr lang="it-IT" dirty="0"/>
              <a:t>Prof. Simone </a:t>
            </a:r>
            <a:r>
              <a:rPr lang="it-IT" dirty="0" err="1"/>
              <a:t>montangero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2C18AC-C2F9-6449-BA15-51D3FA4B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11/30/21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3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79596A-2A75-D748-A065-C405DD53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goals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165BF8B-EB6D-4742-B50A-0221A8EE4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it-IT" dirty="0"/>
                  <a:t>Consider the </a:t>
                </a:r>
                <a:r>
                  <a:rPr lang="it-IT" dirty="0" err="1"/>
                  <a:t>one-dimensional</a:t>
                </a:r>
                <a:r>
                  <a:rPr lang="it-IT" dirty="0"/>
                  <a:t> quantum </a:t>
                </a:r>
                <a:r>
                  <a:rPr lang="it-IT" dirty="0" err="1"/>
                  <a:t>harmonic</a:t>
                </a:r>
                <a:r>
                  <a:rPr lang="it-IT" dirty="0"/>
                  <a:t> </a:t>
                </a:r>
                <a:r>
                  <a:rPr lang="en-GB" dirty="0"/>
                  <a:t>oscillator</a:t>
                </a:r>
                <a:r>
                  <a:rPr lang="it-IT" dirty="0"/>
                  <a:t> </a:t>
                </a:r>
                <a:r>
                  <a:rPr lang="it-IT" dirty="0" err="1"/>
                  <a:t>defined</a:t>
                </a:r>
                <a:r>
                  <a:rPr lang="it-IT" dirty="0"/>
                  <a:t> by the </a:t>
                </a:r>
                <a:r>
                  <a:rPr lang="it-IT" dirty="0" err="1"/>
                  <a:t>Hamiltonian</a:t>
                </a:r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Write a Fortran </a:t>
                </a:r>
                <a:r>
                  <a:rPr lang="it-IT" dirty="0" err="1"/>
                  <a:t>program</a:t>
                </a:r>
                <a:r>
                  <a:rPr lang="it-IT" dirty="0"/>
                  <a:t> to compute the first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eigenvalues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/>
                  <a:t> and </a:t>
                </a:r>
                <a:r>
                  <a:rPr lang="it-IT" dirty="0" err="1"/>
                  <a:t>eigenvectors</a:t>
                </a:r>
                <a:r>
                  <a:rPr lang="it-IT" dirty="0"/>
                  <a:t>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ψ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/>
                  <a:t>⟩. </a:t>
                </a:r>
              </a:p>
              <a:p>
                <a:r>
                  <a:rPr lang="it-IT" dirty="0"/>
                  <a:t>Rate </a:t>
                </a:r>
                <a:r>
                  <a:rPr lang="it-IT" dirty="0" err="1"/>
                  <a:t>your</a:t>
                </a:r>
                <a:r>
                  <a:rPr lang="it-IT" dirty="0"/>
                  <a:t> </a:t>
                </a:r>
                <a:r>
                  <a:rPr lang="it-IT" dirty="0" err="1"/>
                  <a:t>program</a:t>
                </a:r>
                <a:r>
                  <a:rPr lang="it-IT" dirty="0"/>
                  <a:t> in </a:t>
                </a:r>
                <a:r>
                  <a:rPr lang="it-IT" dirty="0" err="1"/>
                  <a:t>terms</a:t>
                </a:r>
                <a:r>
                  <a:rPr lang="it-IT" dirty="0"/>
                  <a:t> of the </a:t>
                </a:r>
                <a:r>
                  <a:rPr lang="it-IT" dirty="0" err="1"/>
                  <a:t>priorities</a:t>
                </a:r>
                <a:r>
                  <a:rPr lang="it-IT" dirty="0"/>
                  <a:t> for </a:t>
                </a:r>
                <a:r>
                  <a:rPr lang="it-IT" dirty="0" err="1"/>
                  <a:t>good</a:t>
                </a:r>
                <a:r>
                  <a:rPr lang="it-IT" dirty="0"/>
                  <a:t> </a:t>
                </a:r>
                <a:r>
                  <a:rPr lang="it-IT" dirty="0" err="1"/>
                  <a:t>scientific</a:t>
                </a:r>
                <a:r>
                  <a:rPr lang="it-IT" dirty="0"/>
                  <a:t> software </a:t>
                </a:r>
                <a:r>
                  <a:rPr lang="it-IT" dirty="0" err="1"/>
                  <a:t>development</a:t>
                </a:r>
                <a:r>
                  <a:rPr lang="it-IT" dirty="0"/>
                  <a:t> (</a:t>
                </a:r>
                <a:r>
                  <a:rPr lang="it-IT" dirty="0" err="1"/>
                  <a:t>Correctness</a:t>
                </a:r>
                <a:r>
                  <a:rPr lang="it-IT" dirty="0"/>
                  <a:t>, </a:t>
                </a:r>
                <a:r>
                  <a:rPr lang="it-IT" dirty="0" err="1"/>
                  <a:t>Stability</a:t>
                </a:r>
                <a:r>
                  <a:rPr lang="it-IT" dirty="0"/>
                  <a:t>, Accurate </a:t>
                </a:r>
                <a:r>
                  <a:rPr lang="it-IT" dirty="0" err="1"/>
                  <a:t>discretization</a:t>
                </a:r>
                <a:r>
                  <a:rPr lang="it-IT" dirty="0"/>
                  <a:t>, </a:t>
                </a:r>
                <a:r>
                  <a:rPr lang="it-IT" dirty="0" err="1"/>
                  <a:t>Flexibility</a:t>
                </a:r>
                <a:r>
                  <a:rPr lang="it-IT" dirty="0"/>
                  <a:t>, </a:t>
                </a:r>
                <a:r>
                  <a:rPr lang="it-IT" dirty="0" err="1"/>
                  <a:t>Efficiency</a:t>
                </a:r>
                <a:r>
                  <a:rPr lang="it-IT" dirty="0"/>
                  <a:t>)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165BF8B-EB6D-4742-B50A-0221A8EE4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4" r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80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91047-1C74-BF4D-9109-E5747AD2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SHOULD I EXPECT?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E08BDD-A435-3E4F-A156-4ACA16E2D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9905999" cy="38780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Theory of quantum mechanics: eigenvalues in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skw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br>
                  <a:rPr lang="it-IT" dirty="0"/>
                </a:b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constant difference among </a:t>
                </a:r>
                <a:r>
                  <a:rPr lang="en-GB" dirty="0" err="1"/>
                  <a:t>eigenvals</a:t>
                </a:r>
                <a:endParaRPr lang="en-GB" dirty="0"/>
              </a:p>
              <a:p>
                <a:r>
                  <a:rPr lang="en-GB" dirty="0"/>
                  <a:t>Eigenfunctions: Hermite functions (# of nodes =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Finite size: discretize second derivative operator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as</a:t>
                </a:r>
              </a:p>
              <a:p>
                <a:pPr marL="0" indent="0" algn="ctr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At the boundaries, expected no kinetic contribution: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E08BDD-A435-3E4F-A156-4ACA16E2D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9905999" cy="3878044"/>
              </a:xfrm>
              <a:blipFill>
                <a:blip r:embed="rId2"/>
                <a:stretch>
                  <a:fillRect l="-1280" t="-15033" b="-17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14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CE8077-B999-2447-AE5B-FD5C6C82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580" y="1357747"/>
            <a:ext cx="9905998" cy="1478570"/>
          </a:xfrm>
        </p:spPr>
        <p:txBody>
          <a:bodyPr/>
          <a:lstStyle/>
          <a:p>
            <a:r>
              <a:rPr lang="en-GB" dirty="0"/>
              <a:t>Code </a:t>
            </a:r>
            <a:r>
              <a:rPr lang="en-GB" dirty="0" err="1"/>
              <a:t>developement</a:t>
            </a:r>
            <a:endParaRPr lang="en-GB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CA4B969-DA42-E94D-B95F-6F878683C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5479815" y="760451"/>
            <a:ext cx="6142868" cy="2218258"/>
          </a:xfrm>
          <a:ln>
            <a:solidFill>
              <a:schemeClr val="tx1"/>
            </a:solidFill>
          </a:ln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FCAA912-B4D8-E642-9F1F-FB8B27232AD2}"/>
              </a:ext>
            </a:extLst>
          </p:cNvPr>
          <p:cNvSpPr txBox="1">
            <a:spLocks/>
          </p:cNvSpPr>
          <p:nvPr/>
        </p:nvSpPr>
        <p:spPr>
          <a:xfrm>
            <a:off x="1141412" y="3429000"/>
            <a:ext cx="9905999" cy="269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Use of </a:t>
            </a:r>
            <a:r>
              <a:rPr lang="it-IT" dirty="0" err="1"/>
              <a:t>LAPACK’s</a:t>
            </a:r>
            <a:r>
              <a:rPr lang="it-IT" dirty="0"/>
              <a:t> DSTEV for </a:t>
            </a:r>
            <a:r>
              <a:rPr lang="it-IT" dirty="0" err="1"/>
              <a:t>hamiltonian</a:t>
            </a:r>
            <a:r>
              <a:rPr lang="it-IT" dirty="0"/>
              <a:t> </a:t>
            </a:r>
            <a:r>
              <a:rPr lang="it-IT" dirty="0" err="1"/>
              <a:t>diagonalization</a:t>
            </a:r>
            <a:endParaRPr lang="en-GB" dirty="0"/>
          </a:p>
          <a:p>
            <a:r>
              <a:rPr lang="en-GB" dirty="0"/>
              <a:t>Avoid defining zero elements to improve efficiency and reduce memory use</a:t>
            </a:r>
          </a:p>
          <a:p>
            <a:r>
              <a:rPr lang="en-GB" dirty="0"/>
              <a:t>Add pre-conditions on input variables (</a:t>
            </a:r>
            <a:r>
              <a:rPr lang="en-GB" dirty="0" err="1"/>
              <a:t>e.g</a:t>
            </a:r>
            <a:r>
              <a:rPr lang="en-GB" dirty="0"/>
              <a:t>, non-negative discretization interval and number of points </a:t>
            </a:r>
          </a:p>
          <a:p>
            <a:r>
              <a:rPr lang="en-GB" dirty="0"/>
              <a:t>Add post-condition on exit status of DSTEV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25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A7607-26C5-C647-9B1F-79828644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6861"/>
            <a:ext cx="9905998" cy="1478570"/>
          </a:xfrm>
        </p:spPr>
        <p:txBody>
          <a:bodyPr/>
          <a:lstStyle/>
          <a:p>
            <a:r>
              <a:rPr lang="en-GB" dirty="0"/>
              <a:t>RESULTS – PDFs and dependence on 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4005E5-E6B9-8842-92E0-6591159BA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51" y="1799439"/>
            <a:ext cx="6367183" cy="452405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4C1FCFC-13C8-E849-B4A6-D8650047D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22" y="1525716"/>
            <a:ext cx="3988651" cy="245173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DCB968AE-ACA3-064D-B219-C9CD03182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722" y="4169399"/>
            <a:ext cx="3988652" cy="245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5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18A1281E-527A-DD4F-95DB-ECF9BD02D5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3001" y="0"/>
                <a:ext cx="9905998" cy="1478570"/>
              </a:xfrm>
            </p:spPr>
            <p:txBody>
              <a:bodyPr/>
              <a:lstStyle/>
              <a:p>
                <a:r>
                  <a:rPr lang="en-GB" dirty="0"/>
                  <a:t>RESULTS – dependence on L and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18A1281E-527A-DD4F-95DB-ECF9BD02D5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3001" y="0"/>
                <a:ext cx="9905998" cy="1478570"/>
              </a:xfrm>
              <a:blipFill>
                <a:blip r:embed="rId2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BD49E011-FBB5-6045-81A3-D4492FA75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071" y="1213482"/>
            <a:ext cx="5281070" cy="3168642"/>
          </a:xfrm>
          <a:prstGeom prst="rect">
            <a:avLst/>
          </a:prstGeom>
        </p:spPr>
      </p:pic>
      <p:sp>
        <p:nvSpPr>
          <p:cNvPr id="17" name="Titolo 1">
            <a:extLst>
              <a:ext uri="{FF2B5EF4-FFF2-40B4-BE49-F238E27FC236}">
                <a16:creationId xmlns:a16="http://schemas.microsoft.com/office/drawing/2014/main" id="{5679BDD8-5277-A942-B60B-69EB5F2185B5}"/>
              </a:ext>
            </a:extLst>
          </p:cNvPr>
          <p:cNvSpPr txBox="1">
            <a:spLocks/>
          </p:cNvSpPr>
          <p:nvPr/>
        </p:nvSpPr>
        <p:spPr>
          <a:xfrm>
            <a:off x="1046351" y="416594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Final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C6A27C6-2261-C448-AB39-868973DBD3A9}"/>
                  </a:ext>
                </a:extLst>
              </p:cNvPr>
              <p:cNvSpPr txBox="1"/>
              <p:nvPr/>
            </p:nvSpPr>
            <p:spPr>
              <a:xfrm>
                <a:off x="1046351" y="5216577"/>
                <a:ext cx="1065879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It is hard to keep under control the whole algorithm: by one side, a larger L allows to estimate better higher level eigenvalues, the quality on the first ones. Similarly, a larger N allows for better precision on first energy levels, by it must be set </a:t>
                </a:r>
                <a:r>
                  <a:rPr lang="en-GB" dirty="0" err="1"/>
                  <a:t>wrt</a:t>
                </a:r>
                <a:r>
                  <a:rPr lang="en-GB" dirty="0"/>
                  <a:t> L. Changing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dirty="0"/>
                  <a:t> means scaling the </a:t>
                </a:r>
                <a:r>
                  <a:rPr lang="en-GB" dirty="0" err="1"/>
                  <a:t>eigenvals</a:t>
                </a:r>
                <a:r>
                  <a:rPr lang="en-GB" dirty="0"/>
                  <a:t>: the last plot suggest that it must also be taken into consideration while setting the best N, L.</a:t>
                </a:r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C6A27C6-2261-C448-AB39-868973DBD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51" y="5216577"/>
                <a:ext cx="10658790" cy="1200329"/>
              </a:xfrm>
              <a:prstGeom prst="rect">
                <a:avLst/>
              </a:prstGeom>
              <a:blipFill>
                <a:blip r:embed="rId4"/>
                <a:stretch>
                  <a:fillRect l="-476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magine 21">
            <a:extLst>
              <a:ext uri="{FF2B5EF4-FFF2-40B4-BE49-F238E27FC236}">
                <a16:creationId xmlns:a16="http://schemas.microsoft.com/office/drawing/2014/main" id="{219F57DE-9EFD-2140-AF53-CDEC5182A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42" y="1213482"/>
            <a:ext cx="5542758" cy="31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99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2261</TotalTime>
  <Words>307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Tw Cen MT</vt:lpstr>
      <vt:lpstr>Circuito</vt:lpstr>
      <vt:lpstr>Exercise 4 Continuous time-independent SchrODINGER equation</vt:lpstr>
      <vt:lpstr>Exercise goals</vt:lpstr>
      <vt:lpstr>WHAT SHOULD I EXPECT?</vt:lpstr>
      <vt:lpstr>Code developement</vt:lpstr>
      <vt:lpstr>RESULTS – PDFs and dependence on N</vt:lpstr>
      <vt:lpstr>RESULTS – dependence on L and 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3 matrix – matrix multiplication &amp; random matrix theory</dc:title>
  <dc:creator>Marcomini Alessandro</dc:creator>
  <cp:lastModifiedBy>Marcomini Alessandro</cp:lastModifiedBy>
  <cp:revision>5</cp:revision>
  <dcterms:created xsi:type="dcterms:W3CDTF">2021-11-20T10:23:50Z</dcterms:created>
  <dcterms:modified xsi:type="dcterms:W3CDTF">2021-11-30T11:43:50Z</dcterms:modified>
</cp:coreProperties>
</file>