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4" r:id="rId4"/>
    <p:sldId id="265" r:id="rId5"/>
    <p:sldId id="266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>
        <p:scale>
          <a:sx n="105" d="100"/>
          <a:sy n="105" d="100"/>
        </p:scale>
        <p:origin x="84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609D1-3DD1-594C-8A0E-57BF22CB2E08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31BA3-2EC9-C740-A654-B9853BD0B3B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5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A941A3-8E24-7D4C-B2C5-2647047DB7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7</a:t>
            </a:r>
            <a:br>
              <a:rPr lang="en-US" dirty="0"/>
            </a:br>
            <a:r>
              <a:rPr lang="it-IT" dirty="0"/>
              <a:t>TRASVERSE-FIELD ISING MODEL</a:t>
            </a:r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10084C-EA81-8A46-8515-682CBD192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QUANTUM INFORMATION AND COMPUTING </a:t>
            </a:r>
            <a:r>
              <a:rPr lang="it-IT" dirty="0" err="1"/>
              <a:t>course</a:t>
            </a:r>
            <a:r>
              <a:rPr lang="it-IT" dirty="0"/>
              <a:t> 2021/2022</a:t>
            </a:r>
          </a:p>
          <a:p>
            <a:r>
              <a:rPr lang="it-IT" dirty="0"/>
              <a:t>Alessandro </a:t>
            </a:r>
            <a:r>
              <a:rPr lang="it-IT" dirty="0" err="1"/>
              <a:t>marcomini</a:t>
            </a:r>
            <a:r>
              <a:rPr lang="it-IT" dirty="0"/>
              <a:t> (2024286)</a:t>
            </a:r>
          </a:p>
          <a:p>
            <a:r>
              <a:rPr lang="it-IT" dirty="0"/>
              <a:t>Prof. Simone </a:t>
            </a:r>
            <a:r>
              <a:rPr lang="it-IT" dirty="0" err="1"/>
              <a:t>montangero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2C18AC-C2F9-6449-BA15-51D3FA4B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12/21/21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33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79596A-2A75-D748-A065-C405DD53F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3511"/>
            <a:ext cx="9905998" cy="1478570"/>
          </a:xfrm>
        </p:spPr>
        <p:txBody>
          <a:bodyPr/>
          <a:lstStyle/>
          <a:p>
            <a:r>
              <a:rPr lang="en-US" dirty="0"/>
              <a:t>Exercise goals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165BF8B-EB6D-4742-B50A-0221A8EE41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1034" y="1366345"/>
                <a:ext cx="10457794" cy="508700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dirty="0"/>
                  <a:t>Consider </a:t>
                </a:r>
                <a:r>
                  <a:rPr lang="it-IT" dirty="0" err="1"/>
                  <a:t>N</a:t>
                </a:r>
                <a:r>
                  <a:rPr lang="it-IT" dirty="0"/>
                  <a:t> spin-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particles</a:t>
                </a:r>
                <a:r>
                  <a:rPr lang="it-IT" dirty="0"/>
                  <a:t> on a </a:t>
                </a:r>
                <a:r>
                  <a:rPr lang="it-IT" dirty="0" err="1"/>
                  <a:t>one-dimensional</a:t>
                </a:r>
                <a:r>
                  <a:rPr lang="it-IT" dirty="0"/>
                  <a:t> lattice, </a:t>
                </a:r>
                <a:r>
                  <a:rPr lang="it-IT" dirty="0" err="1"/>
                  <a:t>described</a:t>
                </a:r>
                <a:r>
                  <a:rPr lang="it-IT" dirty="0"/>
                  <a:t> by the </a:t>
                </a:r>
                <a:r>
                  <a:rPr lang="it-IT" dirty="0" err="1"/>
                  <a:t>Hamiltonian</a:t>
                </a:r>
                <a:r>
                  <a:rPr lang="it-IT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it-IT" dirty="0"/>
                  <a:t>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it-IT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where</a:t>
                </a:r>
                <a:r>
                  <a:rPr lang="it-IT" dirty="0"/>
                  <a:t> </a:t>
                </a:r>
                <a:r>
                  <a:rPr lang="el-GR" dirty="0"/>
                  <a:t>σ’</a:t>
                </a:r>
                <a:r>
                  <a:rPr lang="it-IT" dirty="0" err="1"/>
                  <a:t>s</a:t>
                </a:r>
                <a:r>
                  <a:rPr lang="it-IT" dirty="0"/>
                  <a:t> are the Pauli </a:t>
                </a:r>
                <a:r>
                  <a:rPr lang="it-IT" dirty="0" err="1"/>
                  <a:t>matrices</a:t>
                </a:r>
                <a:r>
                  <a:rPr lang="it-IT" dirty="0"/>
                  <a:t> and </a:t>
                </a:r>
                <a:r>
                  <a:rPr lang="el-GR" dirty="0"/>
                  <a:t>λ </a:t>
                </a:r>
                <a:r>
                  <a:rPr lang="it-IT" dirty="0" err="1"/>
                  <a:t>is</a:t>
                </a:r>
                <a:r>
                  <a:rPr lang="it-IT" dirty="0"/>
                  <a:t> the </a:t>
                </a:r>
                <a:r>
                  <a:rPr lang="it-IT" dirty="0" err="1"/>
                  <a:t>interaction</a:t>
                </a:r>
                <a:r>
                  <a:rPr lang="it-IT" dirty="0"/>
                  <a:t> </a:t>
                </a:r>
                <a:r>
                  <a:rPr lang="it-IT" dirty="0" err="1"/>
                  <a:t>strength</a:t>
                </a:r>
                <a:r>
                  <a:rPr lang="it-IT" dirty="0"/>
                  <a:t>.</a:t>
                </a:r>
              </a:p>
              <a:p>
                <a:r>
                  <a:rPr lang="it-IT" dirty="0"/>
                  <a:t>Write a </a:t>
                </a:r>
                <a:r>
                  <a:rPr lang="it-IT" dirty="0" err="1"/>
                  <a:t>program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computes</a:t>
                </a:r>
                <a:r>
                  <a:rPr lang="it-IT" dirty="0"/>
                  <a:t>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it-IT" dirty="0"/>
                  <a:t>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matrix</a:t>
                </a:r>
                <a:r>
                  <a:rPr lang="it-IT" dirty="0"/>
                  <a:t> </a:t>
                </a:r>
                <a:r>
                  <a:rPr lang="it-IT" dirty="0" err="1"/>
                  <a:t>representation</a:t>
                </a:r>
                <a:r>
                  <a:rPr lang="it-IT" dirty="0"/>
                  <a:t> of the </a:t>
                </a:r>
                <a:r>
                  <a:rPr lang="it-IT" dirty="0" err="1"/>
                  <a:t>Hamiltonian</a:t>
                </a:r>
                <a:r>
                  <a:rPr lang="it-IT" dirty="0"/>
                  <a:t> H for </a:t>
                </a:r>
                <a:r>
                  <a:rPr lang="it-IT" dirty="0" err="1"/>
                  <a:t>different</a:t>
                </a:r>
                <a:r>
                  <a:rPr lang="it-IT" dirty="0"/>
                  <a:t> </a:t>
                </a:r>
                <a:r>
                  <a:rPr lang="it-IT" dirty="0" err="1"/>
                  <a:t>N</a:t>
                </a:r>
                <a:endParaRPr lang="it-IT" dirty="0"/>
              </a:p>
              <a:p>
                <a:r>
                  <a:rPr lang="it-IT" dirty="0" err="1"/>
                  <a:t>Diagonalize</a:t>
                </a:r>
                <a:r>
                  <a:rPr lang="it-IT" dirty="0"/>
                  <a:t> H for </a:t>
                </a:r>
                <a:r>
                  <a:rPr lang="it-IT" dirty="0" err="1"/>
                  <a:t>different</a:t>
                </a:r>
                <a:r>
                  <a:rPr lang="it-IT" dirty="0"/>
                  <a:t> </a:t>
                </a:r>
                <a:r>
                  <a:rPr lang="it-IT" dirty="0" err="1"/>
                  <a:t>N</a:t>
                </a:r>
                <a:r>
                  <a:rPr lang="it-IT" dirty="0"/>
                  <a:t> = 1,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it-IT" dirty="0"/>
                  <a:t> and </a:t>
                </a:r>
                <a:r>
                  <a:rPr lang="el-GR" dirty="0"/>
                  <a:t>λ ∈ [0 : 3]. </a:t>
                </a:r>
                <a:r>
                  <a:rPr lang="it-IT" dirty="0"/>
                  <a:t>How big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you</a:t>
                </a:r>
                <a:r>
                  <a:rPr lang="it-IT" dirty="0"/>
                  <a:t> can </a:t>
                </a:r>
                <a:r>
                  <a:rPr lang="it-IT" dirty="0" err="1"/>
                  <a:t>reach</a:t>
                </a:r>
                <a:r>
                  <a:rPr lang="it-IT" dirty="0"/>
                  <a:t>? </a:t>
                </a:r>
              </a:p>
              <a:p>
                <a:r>
                  <a:rPr lang="it-IT" dirty="0"/>
                  <a:t>Plot the first k </a:t>
                </a:r>
                <a:r>
                  <a:rPr lang="it-IT" dirty="0" err="1"/>
                  <a:t>levels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a </a:t>
                </a:r>
                <a:r>
                  <a:rPr lang="it-IT" dirty="0" err="1"/>
                  <a:t>function</a:t>
                </a:r>
                <a:r>
                  <a:rPr lang="it-IT" dirty="0"/>
                  <a:t> of </a:t>
                </a:r>
                <a:r>
                  <a:rPr lang="el-GR" dirty="0"/>
                  <a:t>λ </a:t>
                </a:r>
                <a:r>
                  <a:rPr lang="it-IT" dirty="0"/>
                  <a:t>for </a:t>
                </a:r>
                <a:r>
                  <a:rPr lang="it-IT" dirty="0" err="1"/>
                  <a:t>different</a:t>
                </a:r>
                <a:r>
                  <a:rPr lang="it-IT" dirty="0"/>
                  <a:t> N. </a:t>
                </a:r>
                <a:r>
                  <a:rPr lang="it-IT" dirty="0" err="1"/>
                  <a:t>Comment</a:t>
                </a:r>
                <a:r>
                  <a:rPr lang="it-IT" dirty="0"/>
                  <a:t> the </a:t>
                </a:r>
                <a:r>
                  <a:rPr lang="it-IT" dirty="0" err="1"/>
                  <a:t>spectrum</a:t>
                </a:r>
                <a:r>
                  <a:rPr lang="it-IT" dirty="0"/>
                  <a:t>. 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165BF8B-EB6D-4742-B50A-0221A8EE41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1034" y="1366345"/>
                <a:ext cx="10457794" cy="5087007"/>
              </a:xfrm>
              <a:blipFill>
                <a:blip r:embed="rId2"/>
                <a:stretch>
                  <a:fillRect l="-1212" t="-10945" r="-4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80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91047-1C74-BF4D-9109-E5747AD28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65965"/>
            <a:ext cx="9905998" cy="1478570"/>
          </a:xfrm>
        </p:spPr>
        <p:txBody>
          <a:bodyPr/>
          <a:lstStyle/>
          <a:p>
            <a:r>
              <a:rPr lang="en-GB" dirty="0"/>
              <a:t>IN THEORY…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EE08BDD-A435-3E4F-A156-4ACA16E2DF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6442" y="2123089"/>
                <a:ext cx="10394730" cy="4004441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System </a:t>
                </a:r>
                <a:r>
                  <a:rPr lang="it-IT" dirty="0" err="1"/>
                  <a:t>subject</a:t>
                </a:r>
                <a:r>
                  <a:rPr lang="it-IT" dirty="0"/>
                  <a:t> to quantum </a:t>
                </a:r>
                <a:r>
                  <a:rPr lang="it-IT" dirty="0" err="1"/>
                  <a:t>fluctuations</a:t>
                </a:r>
                <a:r>
                  <a:rPr lang="it-IT" dirty="0"/>
                  <a:t>: </a:t>
                </a:r>
                <a:r>
                  <a:rPr lang="it-IT" dirty="0" err="1"/>
                  <a:t>at</a:t>
                </a:r>
                <a:r>
                  <a:rPr lang="it-IT" dirty="0"/>
                  <a:t> </a:t>
                </a:r>
                <a:r>
                  <a:rPr lang="it-IT" dirty="0" err="1"/>
                  <a:t>critical</a:t>
                </a:r>
                <a:r>
                  <a:rPr lang="it-IT" dirty="0"/>
                  <a:t> </a:t>
                </a:r>
                <a:r>
                  <a:rPr lang="it-IT" dirty="0" err="1"/>
                  <a:t>point</a:t>
                </a:r>
                <a:r>
                  <a:rPr lang="it-IT" dirty="0"/>
                  <a:t> </a:t>
                </a:r>
                <a:r>
                  <a:rPr lang="it-IT" dirty="0" err="1"/>
                  <a:t>we</a:t>
                </a:r>
                <a:r>
                  <a:rPr lang="it-IT" dirty="0"/>
                  <a:t> face quantum </a:t>
                </a:r>
                <a:r>
                  <a:rPr lang="it-IT" dirty="0" err="1"/>
                  <a:t>phase</a:t>
                </a:r>
                <a:r>
                  <a:rPr lang="it-IT" dirty="0"/>
                  <a:t> </a:t>
                </a:r>
                <a:r>
                  <a:rPr lang="it-IT" dirty="0" err="1"/>
                  <a:t>transition</a:t>
                </a:r>
                <a:r>
                  <a:rPr lang="it-IT" dirty="0"/>
                  <a:t> (</a:t>
                </a:r>
                <a:r>
                  <a:rPr lang="it-IT" dirty="0" err="1"/>
                  <a:t>analytical</a:t>
                </a:r>
                <a:r>
                  <a:rPr lang="it-IT" dirty="0"/>
                  <a:t> </a:t>
                </a:r>
                <a:r>
                  <a:rPr lang="it-IT" dirty="0" err="1"/>
                  <a:t>solutions</a:t>
                </a:r>
                <a:r>
                  <a:rPr lang="it-IT" dirty="0"/>
                  <a:t> </a:t>
                </a:r>
                <a:r>
                  <a:rPr lang="it-IT" dirty="0" err="1"/>
                  <a:t>possible</a:t>
                </a:r>
                <a:r>
                  <a:rPr lang="it-IT" dirty="0"/>
                  <a:t>)</a:t>
                </a:r>
                <a:endParaRPr lang="it-IT" dirty="0">
                  <a:ea typeface="Cambria Math" panose="02040503050406030204" pitchFamily="18" charset="0"/>
                </a:endParaRPr>
              </a:p>
              <a:p>
                <a:r>
                  <a:rPr lang="it-IT" dirty="0"/>
                  <a:t>For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dirty="0"/>
                  <a:t>: minimum </a:t>
                </a:r>
                <a:r>
                  <a:rPr lang="it-IT" dirty="0" err="1"/>
                  <a:t>energy</a:t>
                </a:r>
                <a:r>
                  <a:rPr lang="it-IT" dirty="0"/>
                  <a:t>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:r>
                  <a:rPr lang="it-IT" dirty="0" err="1"/>
                  <a:t>all</a:t>
                </a:r>
                <a:r>
                  <a:rPr lang="it-IT" dirty="0"/>
                  <a:t> spins </a:t>
                </a:r>
                <a:r>
                  <a:rPr lang="it-IT" dirty="0" err="1"/>
                  <a:t>aligned</a:t>
                </a:r>
                <a:r>
                  <a:rPr lang="it-IT" dirty="0"/>
                  <a:t> (in X),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dirty="0"/>
                  <a:t>: first </a:t>
                </a:r>
                <a:r>
                  <a:rPr lang="it-IT" dirty="0" err="1"/>
                  <a:t>term</a:t>
                </a:r>
                <a:r>
                  <a:rPr lang="it-IT" dirty="0"/>
                  <a:t> </a:t>
                </a:r>
                <a:r>
                  <a:rPr lang="it-IT" dirty="0" err="1"/>
                  <a:t>dominates</a:t>
                </a:r>
                <a:r>
                  <a:rPr lang="it-IT" dirty="0"/>
                  <a:t> and </a:t>
                </a:r>
                <a:r>
                  <a:rPr lang="it-IT" dirty="0" err="1"/>
                  <a:t>minimal</a:t>
                </a:r>
                <a:r>
                  <a:rPr lang="it-IT" dirty="0"/>
                  <a:t> </a:t>
                </a:r>
                <a:r>
                  <a:rPr lang="it-IT" dirty="0" err="1"/>
                  <a:t>energy</a:t>
                </a:r>
                <a:r>
                  <a:rPr lang="it-IT" dirty="0"/>
                  <a:t> for </a:t>
                </a:r>
                <a:r>
                  <a:rPr lang="it-IT" dirty="0" err="1"/>
                  <a:t>all</a:t>
                </a:r>
                <a:r>
                  <a:rPr lang="it-IT" dirty="0"/>
                  <a:t> spins </a:t>
                </a:r>
                <a:r>
                  <a:rPr lang="it-IT" dirty="0" err="1"/>
                  <a:t>along</a:t>
                </a:r>
                <a:r>
                  <a:rPr lang="it-IT" dirty="0"/>
                  <a:t> </a:t>
                </a:r>
                <a:r>
                  <a:rPr lang="it-IT" dirty="0" err="1"/>
                  <a:t>Z</a:t>
                </a:r>
                <a:endParaRPr lang="it-IT" dirty="0"/>
              </a:p>
              <a:p>
                <a:r>
                  <a:rPr lang="it-IT" dirty="0"/>
                  <a:t>To </a:t>
                </a:r>
                <a:r>
                  <a:rPr lang="it-IT" dirty="0" err="1"/>
                  <a:t>enhance</a:t>
                </a:r>
                <a:r>
                  <a:rPr lang="it-IT" dirty="0"/>
                  <a:t> </a:t>
                </a:r>
                <a:r>
                  <a:rPr lang="it-IT" dirty="0" err="1"/>
                  <a:t>programming</a:t>
                </a:r>
                <a:r>
                  <a:rPr lang="it-IT" dirty="0"/>
                  <a:t>, </a:t>
                </a:r>
                <a:r>
                  <a:rPr lang="it-IT" dirty="0" err="1"/>
                  <a:t>recall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it-IT" dirty="0"/>
              </a:p>
              <a:p>
                <a:r>
                  <a:rPr lang="it-IT" dirty="0" err="1"/>
                  <a:t>Enlarging</a:t>
                </a:r>
                <a:r>
                  <a:rPr lang="it-IT" dirty="0"/>
                  <a:t> </a:t>
                </a:r>
                <a:r>
                  <a:rPr lang="it-IT" dirty="0" err="1"/>
                  <a:t>system</a:t>
                </a:r>
                <a:r>
                  <a:rPr lang="it-IT" dirty="0"/>
                  <a:t> </a:t>
                </a:r>
                <a:r>
                  <a:rPr lang="it-IT" dirty="0" err="1"/>
                  <a:t>size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hard: H </a:t>
                </a:r>
                <a:r>
                  <a:rPr lang="it-IT" dirty="0" err="1"/>
                  <a:t>scales</a:t>
                </a:r>
                <a:r>
                  <a:rPr lang="it-IT" dirty="0"/>
                  <a:t> </a:t>
                </a:r>
                <a:r>
                  <a:rPr lang="it-IT" dirty="0" err="1"/>
                  <a:t>exponentially</a:t>
                </a:r>
                <a:r>
                  <a:rPr lang="it-IT" dirty="0"/>
                  <a:t> with </a:t>
                </a:r>
                <a:r>
                  <a:rPr lang="it-IT" dirty="0" err="1"/>
                  <a:t>N</a:t>
                </a: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EE08BDD-A435-3E4F-A156-4ACA16E2D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6442" y="2123089"/>
                <a:ext cx="10394730" cy="4004441"/>
              </a:xfrm>
              <a:blipFill>
                <a:blip r:embed="rId2"/>
                <a:stretch>
                  <a:fillRect l="-1221" t="-22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14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C82078-0B98-E84A-94CA-8226FCC63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25709"/>
            <a:ext cx="9905998" cy="1478570"/>
          </a:xfrm>
        </p:spPr>
        <p:txBody>
          <a:bodyPr/>
          <a:lstStyle/>
          <a:p>
            <a:r>
              <a:rPr lang="en-GB" dirty="0"/>
              <a:t>CODE DEVELOPMENT: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DD9FC9D-AF0D-BC45-8A6F-07DC96C10846}"/>
              </a:ext>
            </a:extLst>
          </p:cNvPr>
          <p:cNvSpPr txBox="1"/>
          <p:nvPr/>
        </p:nvSpPr>
        <p:spPr>
          <a:xfrm>
            <a:off x="6143119" y="318498"/>
            <a:ext cx="50268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Diagonalization via ZHEEV (LAPACK)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Computational time bearable (O(s)) up to </a:t>
            </a:r>
            <a:br>
              <a:rPr lang="en-GB" sz="2000" dirty="0"/>
            </a:br>
            <a:r>
              <a:rPr lang="en-GB" sz="2000" dirty="0"/>
              <a:t>N = 12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For N = 13, time = O(min); N = 16 implies memory error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FF15572F-4257-AC42-9AC7-F16FC6899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54" y="2078263"/>
            <a:ext cx="9738731" cy="445602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A52002E-3AC7-D147-8C35-B6C0BD7F2126}"/>
              </a:ext>
            </a:extLst>
          </p:cNvPr>
          <p:cNvSpPr txBox="1"/>
          <p:nvPr/>
        </p:nvSpPr>
        <p:spPr>
          <a:xfrm>
            <a:off x="9506128" y="2078263"/>
            <a:ext cx="141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TFI generator</a:t>
            </a:r>
          </a:p>
        </p:txBody>
      </p:sp>
    </p:spTree>
    <p:extLst>
      <p:ext uri="{BB962C8B-B14F-4D97-AF65-F5344CB8AC3E}">
        <p14:creationId xmlns:p14="http://schemas.microsoft.com/office/powerpoint/2010/main" val="73424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2">
            <a:extLst>
              <a:ext uri="{FF2B5EF4-FFF2-40B4-BE49-F238E27FC236}">
                <a16:creationId xmlns:a16="http://schemas.microsoft.com/office/drawing/2014/main" id="{E99A004A-E705-4ADD-99EC-C47A5FE61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8C296DD9-4920-4569-A4D3-BFB4C975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7" name="Rectangle 5">
              <a:extLst>
                <a:ext uri="{FF2B5EF4-FFF2-40B4-BE49-F238E27FC236}">
                  <a16:creationId xmlns:a16="http://schemas.microsoft.com/office/drawing/2014/main" id="{616290DB-0B0E-40CC-B718-62D60944A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60AFE2A3-7936-482E-B022-F90A13276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7">
              <a:extLst>
                <a:ext uri="{FF2B5EF4-FFF2-40B4-BE49-F238E27FC236}">
                  <a16:creationId xmlns:a16="http://schemas.microsoft.com/office/drawing/2014/main" id="{C4EECE49-D85D-4373-B180-9F4F1635E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Rectangle 8">
              <a:extLst>
                <a:ext uri="{FF2B5EF4-FFF2-40B4-BE49-F238E27FC236}">
                  <a16:creationId xmlns:a16="http://schemas.microsoft.com/office/drawing/2014/main" id="{3D0A269C-DD6E-470E-9789-7A5C88C1B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1" name="Freeform 9">
              <a:extLst>
                <a:ext uri="{FF2B5EF4-FFF2-40B4-BE49-F238E27FC236}">
                  <a16:creationId xmlns:a16="http://schemas.microsoft.com/office/drawing/2014/main" id="{9D9EF577-980B-4C3D-AA79-FB1A8FB37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0">
              <a:extLst>
                <a:ext uri="{FF2B5EF4-FFF2-40B4-BE49-F238E27FC236}">
                  <a16:creationId xmlns:a16="http://schemas.microsoft.com/office/drawing/2014/main" id="{F2A6B6D2-9443-4421-91CA-3EF1A6DD4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1">
              <a:extLst>
                <a:ext uri="{FF2B5EF4-FFF2-40B4-BE49-F238E27FC236}">
                  <a16:creationId xmlns:a16="http://schemas.microsoft.com/office/drawing/2014/main" id="{3D9A14BB-7BAE-487D-8843-05CB9B9DF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2">
              <a:extLst>
                <a:ext uri="{FF2B5EF4-FFF2-40B4-BE49-F238E27FC236}">
                  <a16:creationId xmlns:a16="http://schemas.microsoft.com/office/drawing/2014/main" id="{9C16B978-EFFC-4AEC-AE66-80FE210C3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1931730E-419A-48BE-97F4-27E6EE59D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4">
              <a:extLst>
                <a:ext uri="{FF2B5EF4-FFF2-40B4-BE49-F238E27FC236}">
                  <a16:creationId xmlns:a16="http://schemas.microsoft.com/office/drawing/2014/main" id="{CC364B3A-B9AB-4106-AD76-6E94319BE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5">
              <a:extLst>
                <a:ext uri="{FF2B5EF4-FFF2-40B4-BE49-F238E27FC236}">
                  <a16:creationId xmlns:a16="http://schemas.microsoft.com/office/drawing/2014/main" id="{B24328AB-A466-4E19-9885-4196A1EB0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6">
              <a:extLst>
                <a:ext uri="{FF2B5EF4-FFF2-40B4-BE49-F238E27FC236}">
                  <a16:creationId xmlns:a16="http://schemas.microsoft.com/office/drawing/2014/main" id="{00D28C03-0D41-4319-8BA1-C804D0806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5469D8E9-8C72-400D-B415-D628A6271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8">
              <a:extLst>
                <a:ext uri="{FF2B5EF4-FFF2-40B4-BE49-F238E27FC236}">
                  <a16:creationId xmlns:a16="http://schemas.microsoft.com/office/drawing/2014/main" id="{2465C93D-2544-415D-9709-B07094E1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9">
              <a:extLst>
                <a:ext uri="{FF2B5EF4-FFF2-40B4-BE49-F238E27FC236}">
                  <a16:creationId xmlns:a16="http://schemas.microsoft.com/office/drawing/2014/main" id="{E1FF1E02-7B4D-4B28-B3DF-F3A1B4654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0">
              <a:extLst>
                <a:ext uri="{FF2B5EF4-FFF2-40B4-BE49-F238E27FC236}">
                  <a16:creationId xmlns:a16="http://schemas.microsoft.com/office/drawing/2014/main" id="{335B903E-D719-406D-BDE9-BB8D50D0A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1">
              <a:extLst>
                <a:ext uri="{FF2B5EF4-FFF2-40B4-BE49-F238E27FC236}">
                  <a16:creationId xmlns:a16="http://schemas.microsoft.com/office/drawing/2014/main" id="{E1C1E720-A438-4A6D-91B3-9AA0D5CB3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2">
              <a:extLst>
                <a:ext uri="{FF2B5EF4-FFF2-40B4-BE49-F238E27FC236}">
                  <a16:creationId xmlns:a16="http://schemas.microsoft.com/office/drawing/2014/main" id="{3FF14E1F-9A5F-47ED-B5A5-D0E84A75A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3">
              <a:extLst>
                <a:ext uri="{FF2B5EF4-FFF2-40B4-BE49-F238E27FC236}">
                  <a16:creationId xmlns:a16="http://schemas.microsoft.com/office/drawing/2014/main" id="{58537895-7597-4E34-A82E-DB80E3522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4">
              <a:extLst>
                <a:ext uri="{FF2B5EF4-FFF2-40B4-BE49-F238E27FC236}">
                  <a16:creationId xmlns:a16="http://schemas.microsoft.com/office/drawing/2014/main" id="{40BC1D92-9853-4629-92CF-EB397B773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5">
              <a:extLst>
                <a:ext uri="{FF2B5EF4-FFF2-40B4-BE49-F238E27FC236}">
                  <a16:creationId xmlns:a16="http://schemas.microsoft.com/office/drawing/2014/main" id="{2F46138B-3BB1-433D-9FC5-FFB446DA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6">
              <a:extLst>
                <a:ext uri="{FF2B5EF4-FFF2-40B4-BE49-F238E27FC236}">
                  <a16:creationId xmlns:a16="http://schemas.microsoft.com/office/drawing/2014/main" id="{705F8668-DED9-4E70-B012-F96EA8230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7">
              <a:extLst>
                <a:ext uri="{FF2B5EF4-FFF2-40B4-BE49-F238E27FC236}">
                  <a16:creationId xmlns:a16="http://schemas.microsoft.com/office/drawing/2014/main" id="{E0B76A71-CCB8-48C1-B58D-9F8BCC642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8">
              <a:extLst>
                <a:ext uri="{FF2B5EF4-FFF2-40B4-BE49-F238E27FC236}">
                  <a16:creationId xmlns:a16="http://schemas.microsoft.com/office/drawing/2014/main" id="{840BFA44-4BF2-4009-B96F-25A3174A8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9">
              <a:extLst>
                <a:ext uri="{FF2B5EF4-FFF2-40B4-BE49-F238E27FC236}">
                  <a16:creationId xmlns:a16="http://schemas.microsoft.com/office/drawing/2014/main" id="{8E3B9AA2-5D9A-45DB-9EB2-16EF74057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0">
              <a:extLst>
                <a:ext uri="{FF2B5EF4-FFF2-40B4-BE49-F238E27FC236}">
                  <a16:creationId xmlns:a16="http://schemas.microsoft.com/office/drawing/2014/main" id="{24896DDB-3C81-493E-A789-BF769468E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1">
              <a:extLst>
                <a:ext uri="{FF2B5EF4-FFF2-40B4-BE49-F238E27FC236}">
                  <a16:creationId xmlns:a16="http://schemas.microsoft.com/office/drawing/2014/main" id="{4462B258-CAFC-4734-9312-6F569E538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2">
              <a:extLst>
                <a:ext uri="{FF2B5EF4-FFF2-40B4-BE49-F238E27FC236}">
                  <a16:creationId xmlns:a16="http://schemas.microsoft.com/office/drawing/2014/main" id="{BE8B517B-551B-4525-A281-F5F8B85B2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Rectangle 33">
              <a:extLst>
                <a:ext uri="{FF2B5EF4-FFF2-40B4-BE49-F238E27FC236}">
                  <a16:creationId xmlns:a16="http://schemas.microsoft.com/office/drawing/2014/main" id="{AF26DF84-45AD-4F87-9DC7-12E4CEF8A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6" name="Freeform 34">
              <a:extLst>
                <a:ext uri="{FF2B5EF4-FFF2-40B4-BE49-F238E27FC236}">
                  <a16:creationId xmlns:a16="http://schemas.microsoft.com/office/drawing/2014/main" id="{D5ED6F7A-06FF-4699-9524-4AD60D4A0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35">
              <a:extLst>
                <a:ext uri="{FF2B5EF4-FFF2-40B4-BE49-F238E27FC236}">
                  <a16:creationId xmlns:a16="http://schemas.microsoft.com/office/drawing/2014/main" id="{46C063AD-6A18-4523-A63F-E683F88AE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36">
              <a:extLst>
                <a:ext uri="{FF2B5EF4-FFF2-40B4-BE49-F238E27FC236}">
                  <a16:creationId xmlns:a16="http://schemas.microsoft.com/office/drawing/2014/main" id="{77414834-7414-4CCF-8C1E-3D9A10025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37">
              <a:extLst>
                <a:ext uri="{FF2B5EF4-FFF2-40B4-BE49-F238E27FC236}">
                  <a16:creationId xmlns:a16="http://schemas.microsoft.com/office/drawing/2014/main" id="{16AF7EB8-CB66-4BD3-8606-3B72A1C3F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38">
              <a:extLst>
                <a:ext uri="{FF2B5EF4-FFF2-40B4-BE49-F238E27FC236}">
                  <a16:creationId xmlns:a16="http://schemas.microsoft.com/office/drawing/2014/main" id="{0D458FB2-B97D-48B2-B54A-DFB471491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39">
              <a:extLst>
                <a:ext uri="{FF2B5EF4-FFF2-40B4-BE49-F238E27FC236}">
                  <a16:creationId xmlns:a16="http://schemas.microsoft.com/office/drawing/2014/main" id="{81012E75-1279-46A3-BFEF-45390429D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0">
              <a:extLst>
                <a:ext uri="{FF2B5EF4-FFF2-40B4-BE49-F238E27FC236}">
                  <a16:creationId xmlns:a16="http://schemas.microsoft.com/office/drawing/2014/main" id="{2AE95D31-F453-4CA1-B61E-470B516A7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1">
              <a:extLst>
                <a:ext uri="{FF2B5EF4-FFF2-40B4-BE49-F238E27FC236}">
                  <a16:creationId xmlns:a16="http://schemas.microsoft.com/office/drawing/2014/main" id="{8CCD1BC5-D101-4C01-81C1-7FF8742A9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2">
              <a:extLst>
                <a:ext uri="{FF2B5EF4-FFF2-40B4-BE49-F238E27FC236}">
                  <a16:creationId xmlns:a16="http://schemas.microsoft.com/office/drawing/2014/main" id="{A17E8AE7-5402-4272-B835-4D7737FB9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43">
              <a:extLst>
                <a:ext uri="{FF2B5EF4-FFF2-40B4-BE49-F238E27FC236}">
                  <a16:creationId xmlns:a16="http://schemas.microsoft.com/office/drawing/2014/main" id="{A70BA0F0-662B-400D-96F0-856775AD8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44">
              <a:extLst>
                <a:ext uri="{FF2B5EF4-FFF2-40B4-BE49-F238E27FC236}">
                  <a16:creationId xmlns:a16="http://schemas.microsoft.com/office/drawing/2014/main" id="{6237128A-850A-48F0-B2BD-75F22AB96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Rectangle 45">
              <a:extLst>
                <a:ext uri="{FF2B5EF4-FFF2-40B4-BE49-F238E27FC236}">
                  <a16:creationId xmlns:a16="http://schemas.microsoft.com/office/drawing/2014/main" id="{2B197E08-8492-4A4E-B361-F87B18AA8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8" name="Freeform 46">
              <a:extLst>
                <a:ext uri="{FF2B5EF4-FFF2-40B4-BE49-F238E27FC236}">
                  <a16:creationId xmlns:a16="http://schemas.microsoft.com/office/drawing/2014/main" id="{4B13D97A-EA45-4023-B87C-42D1A2C2F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47">
              <a:extLst>
                <a:ext uri="{FF2B5EF4-FFF2-40B4-BE49-F238E27FC236}">
                  <a16:creationId xmlns:a16="http://schemas.microsoft.com/office/drawing/2014/main" id="{2F7138EF-D76C-4BF2-8432-A1EABFC15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48">
              <a:extLst>
                <a:ext uri="{FF2B5EF4-FFF2-40B4-BE49-F238E27FC236}">
                  <a16:creationId xmlns:a16="http://schemas.microsoft.com/office/drawing/2014/main" id="{F43FE86F-2580-40CA-9851-CE60402D0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49">
              <a:extLst>
                <a:ext uri="{FF2B5EF4-FFF2-40B4-BE49-F238E27FC236}">
                  <a16:creationId xmlns:a16="http://schemas.microsoft.com/office/drawing/2014/main" id="{76E94030-098A-4B0D-B7BD-D1F73DC91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0">
              <a:extLst>
                <a:ext uri="{FF2B5EF4-FFF2-40B4-BE49-F238E27FC236}">
                  <a16:creationId xmlns:a16="http://schemas.microsoft.com/office/drawing/2014/main" id="{DFCB050E-19EC-4CFF-83D8-FDA88BE8C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1">
              <a:extLst>
                <a:ext uri="{FF2B5EF4-FFF2-40B4-BE49-F238E27FC236}">
                  <a16:creationId xmlns:a16="http://schemas.microsoft.com/office/drawing/2014/main" id="{0892EE70-B2D4-487F-945A-B01FFFCAA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52">
              <a:extLst>
                <a:ext uri="{FF2B5EF4-FFF2-40B4-BE49-F238E27FC236}">
                  <a16:creationId xmlns:a16="http://schemas.microsoft.com/office/drawing/2014/main" id="{964C8FC1-25EC-4D77-816B-89FFB96AF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53">
              <a:extLst>
                <a:ext uri="{FF2B5EF4-FFF2-40B4-BE49-F238E27FC236}">
                  <a16:creationId xmlns:a16="http://schemas.microsoft.com/office/drawing/2014/main" id="{A2B48E43-E761-478E-9E44-78D0B5EBD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54">
              <a:extLst>
                <a:ext uri="{FF2B5EF4-FFF2-40B4-BE49-F238E27FC236}">
                  <a16:creationId xmlns:a16="http://schemas.microsoft.com/office/drawing/2014/main" id="{E8F56C10-368E-446A-9DB9-32DAD9A75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55">
              <a:extLst>
                <a:ext uri="{FF2B5EF4-FFF2-40B4-BE49-F238E27FC236}">
                  <a16:creationId xmlns:a16="http://schemas.microsoft.com/office/drawing/2014/main" id="{0F48D8AD-0D3C-4717-A781-3E158CBF1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56">
              <a:extLst>
                <a:ext uri="{FF2B5EF4-FFF2-40B4-BE49-F238E27FC236}">
                  <a16:creationId xmlns:a16="http://schemas.microsoft.com/office/drawing/2014/main" id="{E8F033A8-FACE-4212-853A-D7325618F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57">
              <a:extLst>
                <a:ext uri="{FF2B5EF4-FFF2-40B4-BE49-F238E27FC236}">
                  <a16:creationId xmlns:a16="http://schemas.microsoft.com/office/drawing/2014/main" id="{C7DDDBB4-AE52-4223-BE94-FA238EAAF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58">
              <a:extLst>
                <a:ext uri="{FF2B5EF4-FFF2-40B4-BE49-F238E27FC236}">
                  <a16:creationId xmlns:a16="http://schemas.microsoft.com/office/drawing/2014/main" id="{C00175D9-DBCB-40AD-B791-5D9DD885E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3745943C-EC71-2F42-86CD-E94971E6AD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852955" y="912814"/>
                <a:ext cx="3834220" cy="1795462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4400" dirty="0"/>
                  <a:t>SPECTRA FOR DIFFERENT N,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4400" dirty="0"/>
                  <a:t>:</a:t>
                </a:r>
              </a:p>
            </p:txBody>
          </p:sp>
        </mc:Choice>
        <mc:Fallback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3745943C-EC71-2F42-86CD-E94971E6AD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852955" y="912814"/>
                <a:ext cx="3834220" cy="1795462"/>
              </a:xfrm>
              <a:blipFill>
                <a:blip r:embed="rId4"/>
                <a:stretch>
                  <a:fillRect l="-6271" r="-3960" b="-16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ound Single Corner Rectangle 26">
            <a:extLst>
              <a:ext uri="{FF2B5EF4-FFF2-40B4-BE49-F238E27FC236}">
                <a16:creationId xmlns:a16="http://schemas.microsoft.com/office/drawing/2014/main" id="{60DDA88A-8E06-4A68-98C1-2518CE621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8949" y="808057"/>
            <a:ext cx="3281362" cy="2536764"/>
          </a:xfrm>
          <a:prstGeom prst="round1Rect">
            <a:avLst>
              <a:gd name="adj" fmla="val 6363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12DBC919-A046-3A46-9294-966904CE52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322" y="1134811"/>
            <a:ext cx="2642616" cy="1864587"/>
          </a:xfrm>
          <a:prstGeom prst="rect">
            <a:avLst/>
          </a:prstGeom>
        </p:spPr>
      </p:pic>
      <p:sp>
        <p:nvSpPr>
          <p:cNvPr id="144" name="Round Diagonal Corner Rectangle 25">
            <a:extLst>
              <a:ext uri="{FF2B5EF4-FFF2-40B4-BE49-F238E27FC236}">
                <a16:creationId xmlns:a16="http://schemas.microsoft.com/office/drawing/2014/main" id="{4FBB5987-75C4-42FA-B1A5-F321CC39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2176" y="808056"/>
            <a:ext cx="3282696" cy="2536765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478CA0D6-7DF1-1E44-A1D2-9B8B4A1AFD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2216" y="1144144"/>
            <a:ext cx="2642616" cy="1864587"/>
          </a:xfrm>
          <a:prstGeom prst="rect">
            <a:avLst/>
          </a:prstGeom>
        </p:spPr>
      </p:pic>
      <p:sp>
        <p:nvSpPr>
          <p:cNvPr id="146" name="Round Diagonal Corner Rectangle 12">
            <a:extLst>
              <a:ext uri="{FF2B5EF4-FFF2-40B4-BE49-F238E27FC236}">
                <a16:creationId xmlns:a16="http://schemas.microsoft.com/office/drawing/2014/main" id="{A77CD59B-DC5B-4792-8D83-AD4C90713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326" y="3505685"/>
            <a:ext cx="3282696" cy="2536765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ound Single Corner Rectangle 27">
            <a:extLst>
              <a:ext uri="{FF2B5EF4-FFF2-40B4-BE49-F238E27FC236}">
                <a16:creationId xmlns:a16="http://schemas.microsoft.com/office/drawing/2014/main" id="{0B95FD45-BF6D-4CD6-9734-A4CC77310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251677" y="3505687"/>
            <a:ext cx="3281238" cy="2536763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6" name="Immagine 75">
            <a:extLst>
              <a:ext uri="{FF2B5EF4-FFF2-40B4-BE49-F238E27FC236}">
                <a16:creationId xmlns:a16="http://schemas.microsoft.com/office/drawing/2014/main" id="{B29D126F-AA20-0E4F-9C6E-4EEB9D7087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5025" y="3772626"/>
            <a:ext cx="2642616" cy="1864587"/>
          </a:xfrm>
          <a:prstGeom prst="rect">
            <a:avLst/>
          </a:prstGeom>
        </p:spPr>
      </p:pic>
      <p:pic>
        <p:nvPicPr>
          <p:cNvPr id="79" name="Immagine 78">
            <a:extLst>
              <a:ext uri="{FF2B5EF4-FFF2-40B4-BE49-F238E27FC236}">
                <a16:creationId xmlns:a16="http://schemas.microsoft.com/office/drawing/2014/main" id="{37D99BC3-A7C2-8340-9842-638A6C613A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0988" y="3772625"/>
            <a:ext cx="2642616" cy="18645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4D97A7BA-83FD-CD49-8A36-119654BE3898}"/>
                  </a:ext>
                </a:extLst>
              </p:cNvPr>
              <p:cNvSpPr txBox="1"/>
              <p:nvPr/>
            </p:nvSpPr>
            <p:spPr>
              <a:xfrm>
                <a:off x="7752558" y="3105833"/>
                <a:ext cx="3934618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Large degeneracy for smaller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dirty="0"/>
                  <a:t> values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Spectrum is symmetric in energy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Larger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dirty="0"/>
                  <a:t> allows to reach lower energy per spin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Neat jump in energy for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=1: first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eigenvals</a:t>
                </a:r>
                <a:r>
                  <a:rPr lang="en-GB" dirty="0"/>
                  <a:t> are in degenerate ground state,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GB" dirty="0"/>
                  <a:t> degenerate in an higher energy state (no similar trends for other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dirty="0"/>
                  <a:t>).</a:t>
                </a:r>
              </a:p>
            </p:txBody>
          </p:sp>
        </mc:Choice>
        <mc:Fallback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4D97A7BA-83FD-CD49-8A36-119654BE3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558" y="3105833"/>
                <a:ext cx="3934618" cy="2862322"/>
              </a:xfrm>
              <a:prstGeom prst="rect">
                <a:avLst/>
              </a:prstGeom>
              <a:blipFill>
                <a:blip r:embed="rId9"/>
                <a:stretch>
                  <a:fillRect l="-965" t="-885" b="-2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40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03BF66-2042-2741-9039-C864A6AA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16429"/>
            <a:ext cx="9906000" cy="1477961"/>
          </a:xfrm>
        </p:spPr>
        <p:txBody>
          <a:bodyPr/>
          <a:lstStyle/>
          <a:p>
            <a:r>
              <a:rPr lang="en-GB" dirty="0"/>
              <a:t>Numerical Ground state eigenvectors (N=3):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675D1A5E-3C44-4E43-A5DE-69AF90204FFF}"/>
                  </a:ext>
                </a:extLst>
              </p:cNvPr>
              <p:cNvSpPr txBox="1"/>
              <p:nvPr/>
            </p:nvSpPr>
            <p:spPr>
              <a:xfrm>
                <a:off x="1143000" y="2372459"/>
                <a:ext cx="802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675D1A5E-3C44-4E43-A5DE-69AF90204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372459"/>
                <a:ext cx="80259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591BD8A4-2AB0-B047-BA37-169CEBA51CA2}"/>
                  </a:ext>
                </a:extLst>
              </p:cNvPr>
              <p:cNvSpPr txBox="1"/>
              <p:nvPr/>
            </p:nvSpPr>
            <p:spPr>
              <a:xfrm>
                <a:off x="6510528" y="2372459"/>
                <a:ext cx="802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591BD8A4-2AB0-B047-BA37-169CEBA51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528" y="2372459"/>
                <a:ext cx="80259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68ED52C7-1587-4A43-B11E-8E7CADEC615D}"/>
                  </a:ext>
                </a:extLst>
              </p:cNvPr>
              <p:cNvSpPr txBox="1"/>
              <p:nvPr/>
            </p:nvSpPr>
            <p:spPr>
              <a:xfrm>
                <a:off x="1143000" y="4178977"/>
                <a:ext cx="802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68ED52C7-1587-4A43-B11E-8E7CADEC6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178977"/>
                <a:ext cx="80259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5DFA7BC2-470F-3146-8C38-7D7AF651A5D2}"/>
                  </a:ext>
                </a:extLst>
              </p:cNvPr>
              <p:cNvSpPr txBox="1"/>
              <p:nvPr/>
            </p:nvSpPr>
            <p:spPr>
              <a:xfrm>
                <a:off x="6510528" y="4178977"/>
                <a:ext cx="802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5DFA7BC2-470F-3146-8C38-7D7AF651A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528" y="4178977"/>
                <a:ext cx="8025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6847892A-5855-C049-AAD7-0439B67A58D9}"/>
                  </a:ext>
                </a:extLst>
              </p:cNvPr>
              <p:cNvSpPr txBox="1"/>
              <p:nvPr/>
            </p:nvSpPr>
            <p:spPr>
              <a:xfrm>
                <a:off x="2429517" y="2204710"/>
                <a:ext cx="2643608" cy="5654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= 0.35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4 ∙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6847892A-5855-C049-AAD7-0439B67A5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517" y="2204710"/>
                <a:ext cx="2643608" cy="565411"/>
              </a:xfrm>
              <a:prstGeom prst="rect">
                <a:avLst/>
              </a:prstGeom>
              <a:blipFill>
                <a:blip r:embed="rId6"/>
                <a:stretch>
                  <a:fillRect l="-2392" t="-173333" r="-957" b="-26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ttangolo 25">
                <a:extLst>
                  <a:ext uri="{FF2B5EF4-FFF2-40B4-BE49-F238E27FC236}">
                    <a16:creationId xmlns:a16="http://schemas.microsoft.com/office/drawing/2014/main" id="{82BA3C90-C706-2546-A780-201C822A5034}"/>
                  </a:ext>
                </a:extLst>
              </p:cNvPr>
              <p:cNvSpPr/>
              <p:nvPr/>
            </p:nvSpPr>
            <p:spPr>
              <a:xfrm>
                <a:off x="2045851" y="3607787"/>
                <a:ext cx="3609706" cy="175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=</m:t>
                      </m:r>
                    </m:oMath>
                  </m:oMathPara>
                </a14:m>
                <a:endParaRPr lang="it-IT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577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(|000&gt; + </m:t>
                      </m:r>
                      <m:d>
                        <m:dPr>
                          <m:begChr m:val="|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111&gt;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0.382 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∙(|001&gt; + </m:t>
                      </m:r>
                      <m:d>
                        <m:dPr>
                          <m:begChr m:val="|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110&gt;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.130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∙(|0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+ </m:t>
                      </m:r>
                      <m:d>
                        <m:dPr>
                          <m:begChr m:val="|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065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∙(|0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1&gt; + </m:t>
                      </m:r>
                      <m:d>
                        <m:dPr>
                          <m:begChr m:val="|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0&gt;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pPr/>
                <a:endParaRPr lang="en-GB" dirty="0"/>
              </a:p>
            </p:txBody>
          </p:sp>
        </mc:Choice>
        <mc:Fallback>
          <p:sp>
            <p:nvSpPr>
              <p:cNvPr id="26" name="Rettangolo 25">
                <a:extLst>
                  <a:ext uri="{FF2B5EF4-FFF2-40B4-BE49-F238E27FC236}">
                    <a16:creationId xmlns:a16="http://schemas.microsoft.com/office/drawing/2014/main" id="{82BA3C90-C706-2546-A780-201C822A5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851" y="3607787"/>
                <a:ext cx="3609706" cy="17543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52770733-C3BA-7B43-8489-A93103846E8E}"/>
                  </a:ext>
                </a:extLst>
              </p:cNvPr>
              <p:cNvSpPr/>
              <p:nvPr/>
            </p:nvSpPr>
            <p:spPr>
              <a:xfrm>
                <a:off x="6279329" y="3607787"/>
                <a:ext cx="6096000" cy="175432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= </m:t>
                      </m:r>
                    </m:oMath>
                  </m:oMathPara>
                </a14:m>
                <a:endParaRPr lang="it-IT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(|000&gt; + </m:t>
                      </m:r>
                      <m:d>
                        <m:dPr>
                          <m:begChr m:val="|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111&gt;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0.3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∙(|001&gt; + </m:t>
                      </m:r>
                      <m:d>
                        <m:dPr>
                          <m:begChr m:val="|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110&gt;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t-IT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.1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55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∙(|0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+ </m:t>
                      </m:r>
                      <m:d>
                        <m:dPr>
                          <m:begChr m:val="|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117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∙(|0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1&gt; + </m:t>
                      </m:r>
                      <m:d>
                        <m:dPr>
                          <m:begChr m:val="|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0&gt;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52770733-C3BA-7B43-8489-A93103846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329" y="3607787"/>
                <a:ext cx="6096000" cy="17543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AAB0A1A0-5316-2347-9A0C-8F39C83EE22D}"/>
                  </a:ext>
                </a:extLst>
              </p:cNvPr>
              <p:cNvSpPr/>
              <p:nvPr/>
            </p:nvSpPr>
            <p:spPr>
              <a:xfrm>
                <a:off x="6279329" y="1742532"/>
                <a:ext cx="6096000" cy="147732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= </m:t>
                      </m:r>
                    </m:oMath>
                  </m:oMathPara>
                </a14:m>
                <a:endParaRPr lang="it-IT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0.493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(|000&gt; + </m:t>
                      </m:r>
                      <m:d>
                        <m:dPr>
                          <m:begChr m:val="|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111&gt;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0.085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∙(|001&gt; + </m:t>
                      </m:r>
                      <m:d>
                        <m:dPr>
                          <m:begChr m:val="|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110&gt;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t-IT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0.085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∙(|010&gt; + </m:t>
                      </m:r>
                      <m:d>
                        <m:dPr>
                          <m:begChr m:val="|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101&gt;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0.493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∙(|011&gt; + </m:t>
                      </m:r>
                      <m:d>
                        <m:dPr>
                          <m:begChr m:val="|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100&gt;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AAB0A1A0-5316-2347-9A0C-8F39C83EE2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329" y="1742532"/>
                <a:ext cx="6096000" cy="1477328"/>
              </a:xfrm>
              <a:prstGeom prst="rect">
                <a:avLst/>
              </a:prstGeom>
              <a:blipFill>
                <a:blip r:embed="rId9"/>
                <a:stretch>
                  <a:fillRect b="-34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669FB641-D47B-0D46-A46A-87AB6A4BFE4B}"/>
                  </a:ext>
                </a:extLst>
              </p:cNvPr>
              <p:cNvSpPr txBox="1"/>
              <p:nvPr/>
            </p:nvSpPr>
            <p:spPr>
              <a:xfrm>
                <a:off x="1290720" y="5547835"/>
                <a:ext cx="997721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F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or</m:t>
                    </m:r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 the behaviour is greatly different from others, but a general symmetry is respected for all </a:t>
                </a:r>
              </a:p>
              <a:p>
                <a:r>
                  <a:rPr lang="en-GB" dirty="0"/>
                  <a:t>Runs (in particular, amplitude probabilities are not affected by global bit flips). For large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dirty="0"/>
                  <a:t> changes in the </a:t>
                </a:r>
              </a:p>
              <a:p>
                <a:r>
                  <a:rPr lang="en-GB" dirty="0" err="1"/>
                  <a:t>absolut</a:t>
                </a:r>
                <a:r>
                  <a:rPr lang="en-GB" dirty="0"/>
                  <a:t> value of </a:t>
                </a:r>
                <a:r>
                  <a:rPr lang="en-GB" dirty="0" err="1"/>
                  <a:t>coeffs</a:t>
                </a:r>
                <a:r>
                  <a:rPr lang="en-GB" dirty="0"/>
                  <a:t> is minimal. </a:t>
                </a:r>
              </a:p>
              <a:p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669FB641-D47B-0D46-A46A-87AB6A4BF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720" y="5547835"/>
                <a:ext cx="9977218" cy="1200329"/>
              </a:xfrm>
              <a:prstGeom prst="rect">
                <a:avLst/>
              </a:prstGeom>
              <a:blipFill>
                <a:blip r:embed="rId10"/>
                <a:stretch>
                  <a:fillRect l="-508" t="-20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735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2502</TotalTime>
  <Words>484</Words>
  <Application>Microsoft Macintosh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Tw Cen MT</vt:lpstr>
      <vt:lpstr>Circuito</vt:lpstr>
      <vt:lpstr>Exercise 7 TRASVERSE-FIELD ISING MODEL</vt:lpstr>
      <vt:lpstr>Exercise goals</vt:lpstr>
      <vt:lpstr>IN THEORY…</vt:lpstr>
      <vt:lpstr>CODE DEVELOPMENT:</vt:lpstr>
      <vt:lpstr>SPECTRA FOR DIFFERENT N, λ:</vt:lpstr>
      <vt:lpstr>Numerical Ground state eigenvectors (N=3):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3 matrix – matrix multiplication &amp; random matrix theory</dc:title>
  <dc:creator>Marcomini Alessandro</dc:creator>
  <cp:lastModifiedBy>Marcomini Alessandro</cp:lastModifiedBy>
  <cp:revision>15</cp:revision>
  <dcterms:created xsi:type="dcterms:W3CDTF">2021-11-20T10:23:50Z</dcterms:created>
  <dcterms:modified xsi:type="dcterms:W3CDTF">2021-12-21T00:03:34Z</dcterms:modified>
</cp:coreProperties>
</file>