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09D1-3DD1-594C-8A0E-57BF22CB2E0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BA3-2EC9-C740-A654-B9853BD0B3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harvard.edu/media/feier.pdf" TargetMode="External"/><Relationship Id="rId2" Type="http://schemas.openxmlformats.org/officeDocument/2006/relationships/hyperlink" Target="http://web.math.princeton.edu/mathlab/jr02spring/rmt/banddia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essandro.marcomini.1@studenti.unipd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941A3-8E24-7D4C-B2C5-2647047DB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br>
              <a:rPr lang="en-US" dirty="0"/>
            </a:br>
            <a:r>
              <a:rPr lang="en-US" sz="4000" dirty="0"/>
              <a:t>matrix – matrix multiplication &amp;</a:t>
            </a:r>
            <a:br>
              <a:rPr lang="en-US" sz="4000" dirty="0"/>
            </a:br>
            <a:r>
              <a:rPr lang="en-US" sz="4000" dirty="0"/>
              <a:t>random matrix theory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10084C-EA81-8A46-8515-682CBD192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QUANTUM INFORMATION AND COMPUTING </a:t>
            </a:r>
            <a:r>
              <a:rPr lang="it-IT" dirty="0" err="1"/>
              <a:t>course</a:t>
            </a:r>
            <a:r>
              <a:rPr lang="it-IT" dirty="0"/>
              <a:t> 2021/2022</a:t>
            </a:r>
          </a:p>
          <a:p>
            <a:r>
              <a:rPr lang="it-IT" dirty="0"/>
              <a:t>Alessandro </a:t>
            </a:r>
            <a:r>
              <a:rPr lang="it-IT" dirty="0" err="1"/>
              <a:t>marcomini</a:t>
            </a:r>
            <a:r>
              <a:rPr lang="it-IT" dirty="0"/>
              <a:t> (2024286)</a:t>
            </a:r>
          </a:p>
          <a:p>
            <a:r>
              <a:rPr lang="it-IT" dirty="0"/>
              <a:t>Prof. Simone </a:t>
            </a:r>
            <a:r>
              <a:rPr lang="it-IT" dirty="0" err="1"/>
              <a:t>montangero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C18AC-C2F9-6449-BA15-51D3FA4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11/23/21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9596A-2A75-D748-A065-C405DD53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65BF8B-EB6D-4742-B50A-0221A8EE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I</a:t>
            </a:r>
          </a:p>
          <a:p>
            <a:r>
              <a:rPr lang="en-US" dirty="0"/>
              <a:t>Investigate the scaling of different matrix – matrix multiplication subroutines in FORTRAN via PYTHON interface</a:t>
            </a:r>
          </a:p>
          <a:p>
            <a:pPr marL="0" indent="0">
              <a:buNone/>
            </a:pPr>
            <a:r>
              <a:rPr lang="en-US" dirty="0"/>
              <a:t>PART II</a:t>
            </a:r>
          </a:p>
          <a:p>
            <a:r>
              <a:rPr lang="en-US" dirty="0"/>
              <a:t>Generate large random Hermitian matrices and diagonal real matrices</a:t>
            </a:r>
          </a:p>
          <a:p>
            <a:r>
              <a:rPr lang="en-US" dirty="0"/>
              <a:t>Investigate the statistical distribution of eigenvalues spacings of these matrices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9DE9E-980C-F645-881F-8E629BFF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720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PART I – Matrix matrix multiplication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7C0F124-ACF9-734E-8912-5A1225A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84970"/>
            <a:ext cx="4713861" cy="35353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3DD32A-C7FB-5D43-B1AA-1BFB1E2D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8" y="5124959"/>
            <a:ext cx="2960913" cy="12879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174ADD-F56A-C748-BD64-F2088F017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187" y="5124959"/>
            <a:ext cx="2960913" cy="12879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7580084-6C14-5C4D-A04F-53935395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4806" y="1004193"/>
                <a:ext cx="4710683" cy="56027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Three methods under investigation: most external loop on output’s rows, on output’s columns, built-in (optimized) multiplication method MATMUL</a:t>
                </a:r>
              </a:p>
              <a:p>
                <a:r>
                  <a:rPr lang="en-US" dirty="0"/>
                  <a:t>Verification of compatibility among methods (sum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Interfaced via F2PY</a:t>
                </a:r>
              </a:p>
              <a:p>
                <a:pPr lvl="1"/>
                <a:r>
                  <a:rPr lang="en-US" dirty="0"/>
                  <a:t>Does not work with allocatable variables…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Fit – </a:t>
                </a:r>
                <a:r>
                  <a:rPr lang="en-US" dirty="0" err="1"/>
                  <a:t>scipy.polyfit</a:t>
                </a:r>
                <a:r>
                  <a:rPr lang="en-US" dirty="0"/>
                  <a:t>(order = 3)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7580084-6C14-5C4D-A04F-53935395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4806" y="1004193"/>
                <a:ext cx="4710683" cy="5602753"/>
              </a:xfrm>
              <a:blipFill>
                <a:blip r:embed="rId6"/>
                <a:stretch>
                  <a:fillRect l="-2151" t="-2036" b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B80081-D37A-5E4B-9D1B-7E7026B64E4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6887510" y="4738715"/>
            <a:ext cx="4365273" cy="1300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033AD-5384-9245-B61E-60F43190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1431"/>
            <a:ext cx="9905998" cy="1478570"/>
          </a:xfrm>
        </p:spPr>
        <p:txBody>
          <a:bodyPr/>
          <a:lstStyle/>
          <a:p>
            <a:r>
              <a:rPr lang="en-US" dirty="0"/>
              <a:t>PART II – RANDOM matrix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7EF925-2716-6946-99C9-5BAA33C64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0881" y="1405299"/>
                <a:ext cx="5769665" cy="3534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Implementation of Hermitian case in the user defined type</a:t>
                </a:r>
              </a:p>
              <a:p>
                <a:r>
                  <a:rPr lang="en-US" dirty="0"/>
                  <a:t>Generation of 2k random Hermitian matrices of size (1k x 1k)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uniformly in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−1,1)</m:t>
                    </m:r>
                  </m:oMath>
                </a14:m>
                <a:r>
                  <a:rPr lang="en-US" dirty="0"/>
                  <a:t> and random real diagonal matrices</a:t>
                </a:r>
              </a:p>
              <a:p>
                <a:r>
                  <a:rPr lang="en-US" dirty="0" err="1"/>
                  <a:t>Eigenvals</a:t>
                </a:r>
                <a:r>
                  <a:rPr lang="en-US" dirty="0"/>
                  <a:t> calculation via ZHEEV</a:t>
                </a:r>
              </a:p>
              <a:p>
                <a:r>
                  <a:rPr lang="en-US" dirty="0"/>
                  <a:t>Visualization and test (compatibility with trace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7EF925-2716-6946-99C9-5BAA33C64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0881" y="1405299"/>
                <a:ext cx="5769665" cy="3534563"/>
              </a:xfrm>
              <a:blipFill>
                <a:blip r:embed="rId2"/>
                <a:stretch>
                  <a:fillRect l="-1758" t="-2509" r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D35BB0A1-C983-8A4D-B5AC-439EFB08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9" y="729673"/>
            <a:ext cx="3993535" cy="276862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AE4706A-3036-FE4D-B1C1-D17661EC94D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143001" y="5232005"/>
            <a:ext cx="6099169" cy="647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7AE050-D380-5042-A27D-A90744AB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1" y="3757745"/>
            <a:ext cx="3993534" cy="2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033AD-5384-9245-B61E-60F43190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11144"/>
            <a:ext cx="9905998" cy="1478570"/>
          </a:xfrm>
        </p:spPr>
        <p:txBody>
          <a:bodyPr/>
          <a:lstStyle/>
          <a:p>
            <a:r>
              <a:rPr lang="en-US" dirty="0"/>
              <a:t>PART II – RANDOM matrix THEORY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7EF925-2716-6946-99C9-5BAA33C6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80315"/>
            <a:ext cx="5101557" cy="5304568"/>
          </a:xfrm>
        </p:spPr>
        <p:txBody>
          <a:bodyPr>
            <a:normAutofit/>
          </a:bodyPr>
          <a:lstStyle/>
          <a:p>
            <a:r>
              <a:rPr lang="en-US" dirty="0"/>
              <a:t>Calculation of spacings and global average normalization: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Histograms and interpolations</a:t>
            </a:r>
          </a:p>
          <a:p>
            <a:pPr lvl="1"/>
            <a:r>
              <a:rPr lang="en-US" dirty="0"/>
              <a:t>Overflow encountered </a:t>
            </a:r>
          </a:p>
          <a:p>
            <a:pPr lvl="1"/>
            <a:r>
              <a:rPr lang="en-US" dirty="0" err="1"/>
              <a:t>Rebinning</a:t>
            </a:r>
            <a:endParaRPr lang="en-US" dirty="0"/>
          </a:p>
          <a:p>
            <a:pPr lvl="1"/>
            <a:r>
              <a:rPr lang="en-US" dirty="0" err="1"/>
              <a:t>Scipy</a:t>
            </a:r>
            <a:r>
              <a:rPr lang="en-US" dirty="0"/>
              <a:t> problems in fitting negative numbers with real exponent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42969C8-6209-324B-85C0-0E0C3B03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386" y="247670"/>
            <a:ext cx="3192424" cy="2369265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50330A90-96DB-634E-A2EB-F9CAD20BDDC6}"/>
              </a:ext>
            </a:extLst>
          </p:cNvPr>
          <p:cNvGrpSpPr/>
          <p:nvPr/>
        </p:nvGrpSpPr>
        <p:grpSpPr>
          <a:xfrm>
            <a:off x="6294522" y="2762840"/>
            <a:ext cx="5101557" cy="3865103"/>
            <a:chOff x="6551575" y="3429000"/>
            <a:chExt cx="4294563" cy="303470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896291F-A580-004E-946F-F31336FE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1575" y="3429000"/>
              <a:ext cx="4294563" cy="30347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F7EE55F6-B98D-7D4C-83AF-A3F39882E1D3}"/>
                    </a:ext>
                  </a:extLst>
                </p:cNvPr>
                <p:cNvSpPr txBox="1"/>
                <p:nvPr/>
              </p:nvSpPr>
              <p:spPr>
                <a:xfrm>
                  <a:off x="8128845" y="4584215"/>
                  <a:ext cx="1687069" cy="34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13.2 </m:t>
                        </m:r>
                        <m:sSup>
                          <m:sSupPr>
                            <m:ctrlPr>
                              <a:rPr lang="it-IT" sz="16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6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2.57</m:t>
                            </m:r>
                          </m:sup>
                        </m:sSup>
                        <m:func>
                          <m:funcPr>
                            <m:ctrlPr>
                              <a:rPr lang="it-IT" sz="16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600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−2.78</m:t>
                                </m:r>
                                <m:sSup>
                                  <m:sSupPr>
                                    <m:ctrlPr>
                                      <a:rPr lang="it-IT" sz="16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1.33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F7EE55F6-B98D-7D4C-83AF-A3F39882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845" y="4584215"/>
                  <a:ext cx="1687069" cy="341376"/>
                </a:xfrm>
                <a:prstGeom prst="rect">
                  <a:avLst/>
                </a:prstGeom>
                <a:blipFill>
                  <a:blip r:embed="rId4"/>
                  <a:stretch>
                    <a:fillRect r="-278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CBBA9B1B-A944-E942-A112-15EA22D850FE}"/>
                    </a:ext>
                  </a:extLst>
                </p:cNvPr>
                <p:cNvSpPr txBox="1"/>
                <p:nvPr/>
              </p:nvSpPr>
              <p:spPr>
                <a:xfrm>
                  <a:off x="8128845" y="4927755"/>
                  <a:ext cx="1687069" cy="34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0.99 </m:t>
                        </m:r>
                        <m:sSup>
                          <m:sSupPr>
                            <m:ctrlPr>
                              <a:rPr lang="it-IT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−0.01</m:t>
                            </m:r>
                          </m:sup>
                        </m:sSup>
                        <m:func>
                          <m:funcPr>
                            <m:ctrlPr>
                              <a:rPr lang="it-IT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−0.98 </m:t>
                                </m:r>
                                <m:sSup>
                                  <m:sSupPr>
                                    <m:ctrlPr>
                                      <a:rPr lang="it-IT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CBBA9B1B-A944-E942-A112-15EA22D850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845" y="4927755"/>
                  <a:ext cx="1687069" cy="341376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4177EDF9-8760-644B-AB68-4A514462EC4B}"/>
                    </a:ext>
                  </a:extLst>
                </p:cNvPr>
                <p:cNvSpPr txBox="1"/>
                <p:nvPr/>
              </p:nvSpPr>
              <p:spPr>
                <a:xfrm>
                  <a:off x="8461868" y="5192010"/>
                  <a:ext cx="16870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4177EDF9-8760-644B-AB68-4A514462E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868" y="5192010"/>
                  <a:ext cx="1687069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3CBCCF-A4AB-0046-873D-7777631BD730}"/>
                  </a:ext>
                </a:extLst>
              </p:cNvPr>
              <p:cNvSpPr txBox="1"/>
              <p:nvPr/>
            </p:nvSpPr>
            <p:spPr>
              <a:xfrm>
                <a:off x="4367264" y="1727219"/>
                <a:ext cx="1250471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3CBCCF-A4AB-0046-873D-7777631B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64" y="1727219"/>
                <a:ext cx="1250471" cy="283154"/>
              </a:xfrm>
              <a:prstGeom prst="rect">
                <a:avLst/>
              </a:prstGeom>
              <a:blipFill>
                <a:blip r:embed="rId7"/>
                <a:stretch>
                  <a:fillRect l="-1000" r="-3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2A1D5072-70BE-8445-9DDB-7ABA05C1A38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252526"/>
              </a:clrFrom>
              <a:clrTo>
                <a:srgbClr val="252526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377535" y="2277775"/>
            <a:ext cx="44196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78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9221C-8282-1046-8645-7D27092D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have expected?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96813-EB9D-694E-88D5-7D3EA0695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EC4BE67-4B79-DD48-BD53-52348F6BD43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Expected scaling order: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Fortran stores matrix elements </a:t>
                </a:r>
                <a:r>
                  <a:rPr lang="en-US" dirty="0" err="1"/>
                  <a:t>columnwise</a:t>
                </a:r>
                <a:r>
                  <a:rPr lang="en-US" dirty="0"/>
                  <a:t>: impact on computational time</a:t>
                </a:r>
              </a:p>
              <a:p>
                <a:r>
                  <a:rPr lang="en-US" dirty="0"/>
                  <a:t>Built-in method optimized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EC4BE67-4B79-DD48-BD53-52348F6BD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591" t="-3704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7BBD48-ED36-AA4D-A9E8-AFA0928C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matrix theory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343B0E-E652-B848-817A-F0814C83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3165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Wigner theory:</a:t>
            </a:r>
          </a:p>
          <a:p>
            <a:pPr lvl="1"/>
            <a:r>
              <a:rPr lang="en-US" dirty="0"/>
              <a:t>Semicircle law</a:t>
            </a:r>
          </a:p>
          <a:p>
            <a:pPr lvl="1"/>
            <a:r>
              <a:rPr lang="en-US" dirty="0"/>
              <a:t>Wigner’s surmise</a:t>
            </a:r>
          </a:p>
          <a:p>
            <a:r>
              <a:rPr lang="en-US" dirty="0"/>
              <a:t>Random real values:</a:t>
            </a:r>
          </a:p>
          <a:p>
            <a:pPr lvl="1"/>
            <a:r>
              <a:rPr lang="en-US" dirty="0"/>
              <a:t>Uniformly distributed values</a:t>
            </a:r>
          </a:p>
          <a:p>
            <a:pPr lvl="1"/>
            <a:r>
              <a:rPr lang="en-US" dirty="0"/>
              <a:t>Exponential (</a:t>
            </a:r>
            <a:r>
              <a:rPr lang="en-US" dirty="0" err="1"/>
              <a:t>Poissonian</a:t>
            </a:r>
            <a:r>
              <a:rPr lang="en-US" dirty="0"/>
              <a:t>) distribution of spacings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2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CD70E-6408-DD4B-B4D7-3983EFDC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4645F-E32F-2F4B-9FDA-774F6490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Distribution of </a:t>
            </a:r>
            <a:r>
              <a:rPr lang="it-IT" dirty="0" err="1"/>
              <a:t>Eigenvalue</a:t>
            </a:r>
            <a:r>
              <a:rPr lang="it-IT" dirty="0"/>
              <a:t> </a:t>
            </a:r>
            <a:r>
              <a:rPr lang="it-IT" dirty="0" err="1"/>
              <a:t>Spacings</a:t>
            </a:r>
            <a:r>
              <a:rPr lang="it-IT" dirty="0"/>
              <a:t> for Band-</a:t>
            </a:r>
            <a:r>
              <a:rPr lang="it-IT" dirty="0" err="1"/>
              <a:t>Diagonal</a:t>
            </a:r>
            <a:r>
              <a:rPr lang="it-IT" dirty="0"/>
              <a:t> </a:t>
            </a:r>
            <a:r>
              <a:rPr lang="it-IT" dirty="0" err="1"/>
              <a:t>Matrices</a:t>
            </a:r>
            <a:r>
              <a:rPr lang="it-IT" dirty="0"/>
              <a:t> (N. Miller)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http://web.math.princeton.edu/mathlab/jr02spring/rmt/banddiag.pdf</a:t>
            </a:r>
            <a:endParaRPr lang="en-US" dirty="0"/>
          </a:p>
          <a:p>
            <a:r>
              <a:rPr lang="en-US" dirty="0"/>
              <a:t>Wigner’s theory &amp; Gaussian </a:t>
            </a:r>
            <a:r>
              <a:rPr lang="en-US" dirty="0" err="1"/>
              <a:t>Ensambles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https://www.math.harvard.edu/media/feier.pdf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full work on GitHub: </a:t>
            </a:r>
            <a:r>
              <a:rPr lang="en-US" sz="2000" dirty="0"/>
              <a:t>email </a:t>
            </a:r>
            <a:r>
              <a:rPr lang="en-US" sz="2000" dirty="0">
                <a:hlinkClick r:id="rId4"/>
              </a:rPr>
              <a:t>alessandro.marcomini.1@studenti.unipd.it  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7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2153</TotalTime>
  <Words>360</Words>
  <Application>Microsoft Macintosh PowerPoint</Application>
  <PresentationFormat>Widescreen</PresentationFormat>
  <Paragraphs>57</Paragraphs>
  <Slides>7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Tw Cen MT</vt:lpstr>
      <vt:lpstr>Circuito</vt:lpstr>
      <vt:lpstr>Exercise 3 matrix – matrix multiplication &amp; random matrix theory</vt:lpstr>
      <vt:lpstr>Exercise goals</vt:lpstr>
      <vt:lpstr>PART I – Matrix matrix multiplication</vt:lpstr>
      <vt:lpstr>PART II – RANDOM matrix THEORY</vt:lpstr>
      <vt:lpstr>PART II – RANDOM matrix THEORY</vt:lpstr>
      <vt:lpstr>What should I have expected?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 matrix – matrix multiplication &amp; random matrix theory</dc:title>
  <dc:creator>Marcomini Alessandro</dc:creator>
  <cp:lastModifiedBy>Marcomini Alessandro</cp:lastModifiedBy>
  <cp:revision>2</cp:revision>
  <dcterms:created xsi:type="dcterms:W3CDTF">2021-11-20T10:23:50Z</dcterms:created>
  <dcterms:modified xsi:type="dcterms:W3CDTF">2021-11-23T09:35:53Z</dcterms:modified>
</cp:coreProperties>
</file>