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4" r:id="rId4"/>
    <p:sldId id="265" r:id="rId5"/>
    <p:sldId id="266" r:id="rId6"/>
    <p:sldId id="26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327"/>
  </p:normalViewPr>
  <p:slideViewPr>
    <p:cSldViewPr snapToGrid="0" snapToObjects="1">
      <p:cViewPr varScale="1">
        <p:scale>
          <a:sx n="121" d="100"/>
          <a:sy n="121" d="100"/>
        </p:scale>
        <p:origin x="20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609D1-3DD1-594C-8A0E-57BF22CB2E08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31BA3-2EC9-C740-A654-B9853BD0B3B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5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A941A3-8E24-7D4C-B2C5-2647047DB7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 6</a:t>
            </a:r>
            <a:br>
              <a:rPr lang="en-US" dirty="0"/>
            </a:br>
            <a:r>
              <a:rPr lang="it-IT" dirty="0"/>
              <a:t>DENSITY MATRICES FORMALISM</a:t>
            </a:r>
            <a:endParaRPr lang="en-US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B10084C-EA81-8A46-8515-682CBD192D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QUANTUM INFORMATION AND COMPUTING </a:t>
            </a:r>
            <a:r>
              <a:rPr lang="it-IT" dirty="0" err="1"/>
              <a:t>course</a:t>
            </a:r>
            <a:r>
              <a:rPr lang="it-IT" dirty="0"/>
              <a:t> 2021/2022</a:t>
            </a:r>
          </a:p>
          <a:p>
            <a:r>
              <a:rPr lang="it-IT" dirty="0"/>
              <a:t>Alessandro </a:t>
            </a:r>
            <a:r>
              <a:rPr lang="it-IT" dirty="0" err="1"/>
              <a:t>marcomini</a:t>
            </a:r>
            <a:r>
              <a:rPr lang="it-IT" dirty="0"/>
              <a:t> (2024286)</a:t>
            </a:r>
          </a:p>
          <a:p>
            <a:r>
              <a:rPr lang="it-IT" dirty="0"/>
              <a:t>Prof. Simone </a:t>
            </a:r>
            <a:r>
              <a:rPr lang="it-IT" dirty="0" err="1"/>
              <a:t>montangero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2C18AC-C2F9-6449-BA15-51D3FA4BB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12/13/21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336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79596A-2A75-D748-A065-C405DD53F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3511"/>
            <a:ext cx="9905998" cy="1478570"/>
          </a:xfrm>
        </p:spPr>
        <p:txBody>
          <a:bodyPr/>
          <a:lstStyle/>
          <a:p>
            <a:r>
              <a:rPr lang="en-US" dirty="0"/>
              <a:t>Exercise goals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165BF8B-EB6D-4742-B50A-0221A8EE41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51034" y="1366345"/>
                <a:ext cx="10457794" cy="5087007"/>
              </a:xfrm>
            </p:spPr>
            <p:txBody>
              <a:bodyPr>
                <a:normAutofit fontScale="92500"/>
              </a:bodyPr>
              <a:lstStyle/>
              <a:p>
                <a:r>
                  <a:rPr lang="it-IT" dirty="0"/>
                  <a:t>Consider a quantum </a:t>
                </a:r>
                <a:r>
                  <a:rPr lang="it-IT" dirty="0" err="1"/>
                  <a:t>system</a:t>
                </a:r>
                <a:r>
                  <a:rPr lang="it-IT" dirty="0"/>
                  <a:t> </a:t>
                </a:r>
                <a:r>
                  <a:rPr lang="it-IT" dirty="0" err="1"/>
                  <a:t>formed</a:t>
                </a:r>
                <a:r>
                  <a:rPr lang="it-IT" dirty="0"/>
                  <a:t> by </a:t>
                </a:r>
                <a:r>
                  <a:rPr lang="it-IT" dirty="0" err="1"/>
                  <a:t>N</a:t>
                </a:r>
                <a:r>
                  <a:rPr lang="it-IT" dirty="0"/>
                  <a:t> </a:t>
                </a:r>
                <a:r>
                  <a:rPr lang="it-IT" dirty="0" err="1"/>
                  <a:t>subsystems</a:t>
                </a:r>
                <a:r>
                  <a:rPr lang="it-IT" dirty="0"/>
                  <a:t> (spins, </a:t>
                </a:r>
                <a:r>
                  <a:rPr lang="it-IT" dirty="0" err="1"/>
                  <a:t>atoms</a:t>
                </a:r>
                <a:r>
                  <a:rPr lang="it-IT" dirty="0"/>
                  <a:t>, </a:t>
                </a:r>
                <a:r>
                  <a:rPr lang="it-IT" dirty="0" err="1"/>
                  <a:t>particles</a:t>
                </a:r>
                <a:r>
                  <a:rPr lang="it-IT" dirty="0"/>
                  <a:t> etc..) </a:t>
                </a:r>
                <a:r>
                  <a:rPr lang="it-IT" dirty="0" err="1"/>
                  <a:t>each</a:t>
                </a:r>
                <a:r>
                  <a:rPr lang="it-IT" dirty="0"/>
                  <a:t> </a:t>
                </a:r>
                <a:r>
                  <a:rPr lang="it-IT" dirty="0" err="1"/>
                  <a:t>described</a:t>
                </a:r>
                <a:r>
                  <a:rPr lang="it-IT" dirty="0"/>
                  <a:t> by </a:t>
                </a:r>
                <a:r>
                  <a:rPr lang="it-IT" dirty="0" err="1"/>
                  <a:t>its</a:t>
                </a:r>
                <a:r>
                  <a:rPr lang="it-IT" dirty="0"/>
                  <a:t> </a:t>
                </a:r>
                <a:r>
                  <a:rPr lang="it-IT" dirty="0" err="1"/>
                  <a:t>wave</a:t>
                </a:r>
                <a:r>
                  <a:rPr lang="it-IT" dirty="0"/>
                  <a:t> </a:t>
                </a:r>
                <a:r>
                  <a:rPr lang="it-IT" dirty="0" err="1"/>
                  <a:t>function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/>
                  <a:t> 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it-IT" dirty="0" err="1"/>
                  <a:t>where</a:t>
                </a:r>
                <a:r>
                  <a:rPr lang="it-IT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a D-</a:t>
                </a:r>
                <a:r>
                  <a:rPr lang="it-IT" dirty="0" err="1"/>
                  <a:t>dimensional</a:t>
                </a:r>
                <a:r>
                  <a:rPr lang="it-IT" dirty="0"/>
                  <a:t> </a:t>
                </a:r>
                <a:r>
                  <a:rPr lang="it-IT" dirty="0" err="1"/>
                  <a:t>Hilbert</a:t>
                </a:r>
                <a:r>
                  <a:rPr lang="it-IT" dirty="0"/>
                  <a:t> </a:t>
                </a:r>
                <a:r>
                  <a:rPr lang="it-IT" dirty="0" err="1"/>
                  <a:t>space</a:t>
                </a:r>
                <a:r>
                  <a:rPr lang="it-IT" dirty="0"/>
                  <a:t>. </a:t>
                </a:r>
              </a:p>
              <a:p>
                <a:r>
                  <a:rPr lang="it-IT" dirty="0"/>
                  <a:t>Write a Fortran code to </a:t>
                </a:r>
                <a:r>
                  <a:rPr lang="it-IT" dirty="0" err="1"/>
                  <a:t>describe</a:t>
                </a:r>
                <a:r>
                  <a:rPr lang="it-IT" dirty="0"/>
                  <a:t> </a:t>
                </a:r>
                <a:r>
                  <a:rPr lang="it-IT" dirty="0" err="1"/>
                  <a:t>such</a:t>
                </a:r>
                <a:r>
                  <a:rPr lang="it-IT" dirty="0"/>
                  <a:t> a </a:t>
                </a:r>
                <a:r>
                  <a:rPr lang="it-IT" dirty="0" err="1"/>
                  <a:t>system</a:t>
                </a:r>
                <a:r>
                  <a:rPr lang="it-IT" dirty="0"/>
                  <a:t> (</a:t>
                </a:r>
                <a:r>
                  <a:rPr lang="it-IT" dirty="0" err="1"/>
                  <a:t>N</a:t>
                </a:r>
                <a:r>
                  <a:rPr lang="it-IT" dirty="0"/>
                  <a:t>-body non </a:t>
                </a:r>
                <a:r>
                  <a:rPr lang="it-IT" dirty="0" err="1"/>
                  <a:t>interacting</a:t>
                </a:r>
                <a:r>
                  <a:rPr lang="it-IT" dirty="0"/>
                  <a:t>, </a:t>
                </a:r>
                <a:r>
                  <a:rPr lang="it-IT" dirty="0" err="1"/>
                  <a:t>separable</a:t>
                </a:r>
                <a:r>
                  <a:rPr lang="it-IT" dirty="0"/>
                  <a:t> pure state) and a general </a:t>
                </a:r>
                <a:r>
                  <a:rPr lang="it-IT" dirty="0" err="1"/>
                  <a:t>N</a:t>
                </a:r>
                <a:r>
                  <a:rPr lang="it-IT" dirty="0"/>
                  <a:t>-body pure </a:t>
                </a:r>
                <a:r>
                  <a:rPr lang="it-IT" dirty="0" err="1"/>
                  <a:t>wave</a:t>
                </a:r>
                <a:r>
                  <a:rPr lang="it-IT" dirty="0"/>
                  <a:t> </a:t>
                </a:r>
                <a:r>
                  <a:rPr lang="it-IT" dirty="0" err="1"/>
                  <a:t>function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p>
                        <m:sSup>
                          <m:sSupPr>
                            <m:ctrlPr>
                              <a:rPr lang="it-IT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sup>
                    </m:sSup>
                    <m:r>
                      <a:rPr lang="it-IT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it-IT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it-IT" dirty="0"/>
                      <m:t>omment</m:t>
                    </m:r>
                    <m:r>
                      <m:rPr>
                        <m:nor/>
                      </m:rPr>
                      <a:rPr lang="it-IT" b="0" i="0" dirty="0" smtClean="0"/>
                      <m:t>ing</m:t>
                    </m:r>
                    <m:r>
                      <m:rPr>
                        <m:nor/>
                      </m:rPr>
                      <a:rPr lang="it-IT" dirty="0"/>
                      <m:t> </m:t>
                    </m:r>
                    <m:r>
                      <m:rPr>
                        <m:nor/>
                      </m:rPr>
                      <a:rPr lang="it-IT" dirty="0"/>
                      <m:t>their</m:t>
                    </m:r>
                    <m:r>
                      <m:rPr>
                        <m:nor/>
                      </m:rPr>
                      <a:rPr lang="it-IT" dirty="0"/>
                      <m:t> </m:t>
                    </m:r>
                    <m:r>
                      <m:rPr>
                        <m:nor/>
                      </m:rPr>
                      <a:rPr lang="it-IT" dirty="0"/>
                      <m:t>efficiency</m:t>
                    </m:r>
                    <m:r>
                      <m:rPr>
                        <m:nor/>
                      </m:rPr>
                      <a:rPr lang="it-IT" dirty="0"/>
                      <m:t>. </m:t>
                    </m:r>
                  </m:oMath>
                </a14:m>
                <a:endParaRPr lang="it-IT" dirty="0"/>
              </a:p>
              <a:p>
                <a:r>
                  <a:rPr lang="it-IT" dirty="0" err="1"/>
                  <a:t>Given</a:t>
                </a:r>
                <a:r>
                  <a:rPr lang="it-IT" dirty="0"/>
                  <a:t> </a:t>
                </a:r>
                <a:r>
                  <a:rPr lang="it-IT" dirty="0" err="1"/>
                  <a:t>N</a:t>
                </a:r>
                <a:r>
                  <a:rPr lang="it-IT" dirty="0"/>
                  <a:t> = 2, </a:t>
                </a:r>
                <a:r>
                  <a:rPr lang="it-IT" dirty="0" err="1"/>
                  <a:t>write</a:t>
                </a:r>
                <a:r>
                  <a:rPr lang="it-IT" dirty="0"/>
                  <a:t> the </a:t>
                </a:r>
                <a:r>
                  <a:rPr lang="it-IT" dirty="0" err="1"/>
                  <a:t>density</a:t>
                </a:r>
                <a:r>
                  <a:rPr lang="it-IT" dirty="0"/>
                  <a:t> </a:t>
                </a:r>
                <a:r>
                  <a:rPr lang="it-IT" dirty="0" err="1"/>
                  <a:t>matrix</a:t>
                </a:r>
                <a:r>
                  <a:rPr lang="it-IT" dirty="0"/>
                  <a:t> of a pure state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l-GR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ρ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=|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&gt;&lt;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l-GR" dirty="0"/>
              </a:p>
              <a:p>
                <a:r>
                  <a:rPr lang="it-IT" dirty="0" err="1"/>
                  <a:t>Given</a:t>
                </a:r>
                <a:r>
                  <a:rPr lang="it-IT" dirty="0"/>
                  <a:t> a </a:t>
                </a:r>
                <a:r>
                  <a:rPr lang="it-IT" dirty="0" err="1"/>
                  <a:t>generic</a:t>
                </a:r>
                <a:r>
                  <a:rPr lang="it-IT" dirty="0"/>
                  <a:t> </a:t>
                </a:r>
                <a:r>
                  <a:rPr lang="it-IT" dirty="0" err="1"/>
                  <a:t>density</a:t>
                </a:r>
                <a:r>
                  <a:rPr lang="it-IT" dirty="0"/>
                  <a:t> </a:t>
                </a:r>
                <a:r>
                  <a:rPr lang="it-IT" dirty="0" err="1"/>
                  <a:t>matrix</a:t>
                </a:r>
                <a:r>
                  <a:rPr lang="it-IT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p>
                        <m:sSup>
                          <m:sSup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it-IT" dirty="0"/>
                  <a:t> compute the reduce </a:t>
                </a:r>
                <a:r>
                  <a:rPr lang="it-IT" dirty="0" err="1"/>
                  <a:t>density</a:t>
                </a:r>
                <a:r>
                  <a:rPr lang="it-IT" dirty="0"/>
                  <a:t> </a:t>
                </a:r>
                <a:r>
                  <a:rPr lang="it-IT" dirty="0" err="1"/>
                  <a:t>matrix</a:t>
                </a:r>
                <a:r>
                  <a:rPr lang="it-IT" dirty="0"/>
                  <a:t> of </a:t>
                </a:r>
                <a:r>
                  <a:rPr lang="it-IT" dirty="0" err="1"/>
                  <a:t>either</a:t>
                </a:r>
                <a:r>
                  <a:rPr lang="it-IT" dirty="0"/>
                  <a:t> the </a:t>
                </a:r>
                <a:r>
                  <a:rPr lang="it-IT" dirty="0" err="1"/>
                  <a:t>left</a:t>
                </a:r>
                <a:r>
                  <a:rPr lang="it-IT" dirty="0"/>
                  <a:t> or the right </a:t>
                </a:r>
                <a:r>
                  <a:rPr lang="it-IT" dirty="0" err="1"/>
                  <a:t>system</a:t>
                </a:r>
                <a:r>
                  <a:rPr lang="it-IT" dirty="0"/>
                  <a:t>, 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l-GR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𝑇𝑟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/>
                  <a:t> </a:t>
                </a:r>
                <a:r>
                  <a:rPr lang="el-GR" dirty="0"/>
                  <a:t>ρ. </a:t>
                </a:r>
                <a:endParaRPr lang="it-IT" dirty="0"/>
              </a:p>
              <a:p>
                <a:r>
                  <a:rPr lang="it-IT" dirty="0"/>
                  <a:t>Test the </a:t>
                </a:r>
                <a:r>
                  <a:rPr lang="it-IT" dirty="0" err="1"/>
                  <a:t>functions</a:t>
                </a:r>
                <a:r>
                  <a:rPr lang="it-IT" dirty="0"/>
                  <a:t> </a:t>
                </a:r>
                <a:r>
                  <a:rPr lang="it-IT" dirty="0" err="1"/>
                  <a:t>described</a:t>
                </a:r>
                <a:r>
                  <a:rPr lang="it-IT" dirty="0"/>
                  <a:t> </a:t>
                </a:r>
                <a:r>
                  <a:rPr lang="it-IT" dirty="0" err="1"/>
                  <a:t>before</a:t>
                </a:r>
                <a:r>
                  <a:rPr lang="it-IT" dirty="0"/>
                  <a:t> (and </a:t>
                </a:r>
                <a:r>
                  <a:rPr lang="it-IT" dirty="0" err="1"/>
                  <a:t>all</a:t>
                </a:r>
                <a:r>
                  <a:rPr lang="it-IT" dirty="0"/>
                  <a:t> </a:t>
                </a:r>
                <a:r>
                  <a:rPr lang="it-IT" dirty="0" err="1"/>
                  <a:t>others</a:t>
                </a:r>
                <a:r>
                  <a:rPr lang="it-IT" dirty="0"/>
                  <a:t> </a:t>
                </a:r>
                <a:r>
                  <a:rPr lang="it-IT" dirty="0" err="1"/>
                  <a:t>needed</a:t>
                </a:r>
                <a:r>
                  <a:rPr lang="it-IT" dirty="0"/>
                  <a:t>) on </a:t>
                </a:r>
                <a:r>
                  <a:rPr lang="it-IT" dirty="0" err="1"/>
                  <a:t>two</a:t>
                </a:r>
                <a:r>
                  <a:rPr lang="it-IT" dirty="0"/>
                  <a:t>-spin </a:t>
                </a:r>
                <a:r>
                  <a:rPr lang="it-IT" dirty="0" err="1"/>
                  <a:t>one-half</a:t>
                </a:r>
                <a:r>
                  <a:rPr lang="it-IT" dirty="0"/>
                  <a:t> (</a:t>
                </a:r>
                <a:r>
                  <a:rPr lang="it-IT" dirty="0" err="1"/>
                  <a:t>qubits</a:t>
                </a:r>
                <a:r>
                  <a:rPr lang="it-IT" dirty="0"/>
                  <a:t>) with </a:t>
                </a:r>
                <a:r>
                  <a:rPr lang="it-IT" dirty="0" err="1"/>
                  <a:t>different</a:t>
                </a:r>
                <a:r>
                  <a:rPr lang="it-IT" dirty="0"/>
                  <a:t> </a:t>
                </a:r>
                <a:r>
                  <a:rPr lang="it-IT" dirty="0" err="1"/>
                  <a:t>states</a:t>
                </a:r>
                <a:r>
                  <a:rPr lang="it-IT" dirty="0"/>
                  <a:t>. </a:t>
                </a:r>
                <a:endParaRPr lang="it-IT" dirty="0">
                  <a:effectLst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165BF8B-EB6D-4742-B50A-0221A8EE41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1034" y="1366345"/>
                <a:ext cx="10457794" cy="5087007"/>
              </a:xfrm>
              <a:blipFill>
                <a:blip r:embed="rId2"/>
                <a:stretch>
                  <a:fillRect l="-970" t="-12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3801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691047-1C74-BF4D-9109-E5747AD28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808" y="145552"/>
            <a:ext cx="9905998" cy="1478570"/>
          </a:xfrm>
        </p:spPr>
        <p:txBody>
          <a:bodyPr/>
          <a:lstStyle/>
          <a:p>
            <a:r>
              <a:rPr lang="en-GB" dirty="0"/>
              <a:t>IN THEORY…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EE08BDD-A435-3E4F-A156-4ACA16E2DF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56442" y="1502979"/>
                <a:ext cx="10394730" cy="4624552"/>
              </a:xfrm>
            </p:spPr>
            <p:txBody>
              <a:bodyPr>
                <a:normAutofit/>
              </a:bodyPr>
              <a:lstStyle/>
              <a:p>
                <a:r>
                  <a:rPr lang="it-IT" dirty="0"/>
                  <a:t>Many-body quantum state: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⊗</m:t>
                    </m:r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it-IT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d>
                      <m:dPr>
                        <m:ctrlP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⊗|</m:t>
                    </m:r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≡</m:t>
                    </m:r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it-IT" dirty="0">
                  <a:ea typeface="Cambria Math" panose="02040503050406030204" pitchFamily="18" charset="0"/>
                </a:endParaRPr>
              </a:p>
              <a:p>
                <a:r>
                  <a:rPr lang="it-IT" dirty="0" err="1"/>
                  <a:t>Since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=0,1,…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it-IT" dirty="0"/>
                  <a:t>, </a:t>
                </a:r>
                <a:r>
                  <a:rPr lang="it-IT" dirty="0" err="1"/>
                  <a:t>integer</a:t>
                </a:r>
                <a:r>
                  <a:rPr lang="it-IT" dirty="0"/>
                  <a:t> </a:t>
                </a:r>
                <a:r>
                  <a:rPr lang="it-IT" dirty="0" err="1"/>
                  <a:t>notation</a:t>
                </a:r>
                <a:r>
                  <a:rPr lang="it-IT" dirty="0"/>
                  <a:t>: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it-IT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it-IT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it-IT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it-IT" dirty="0"/>
              </a:p>
              <a:p>
                <a:r>
                  <a:rPr lang="it-IT" dirty="0"/>
                  <a:t>For a bipartite </a:t>
                </a:r>
                <a:r>
                  <a:rPr lang="it-IT" dirty="0" err="1"/>
                  <a:t>system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it-I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𝛼𝛽</m:t>
                    </m:r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</m:oMath>
                </a14:m>
                <a:r>
                  <a:rPr lang="it-IT" dirty="0"/>
                  <a:t>:</a:t>
                </a:r>
                <a:br>
                  <a:rPr lang="it-IT" dirty="0"/>
                </a:b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ρ</m:t>
                            </m:r>
                          </m:e>
                          <m:sub>
                            <m: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l-GR" sz="20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it-IT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𝑇𝑟</m:t>
                            </m:r>
                          </m:e>
                          <m:sub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it-IT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ρ</m:t>
                        </m:r>
                        <m:r>
                          <a:rPr lang="it-IT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it-IT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it-IT" sz="20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it-IT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it-IT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it-IT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it-IT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ρ</m:t>
                    </m:r>
                    <m:r>
                      <a:rPr lang="it-IT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it-IT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it-IT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it-IT" sz="2000" dirty="0"/>
                  <a:t> where </a:t>
                </a:r>
                <a14:m>
                  <m:oMath xmlns:m="http://schemas.openxmlformats.org/officeDocument/2006/math">
                    <m:r>
                      <a:rPr lang="it-IT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it-IT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it-IT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=|</m:t>
                    </m:r>
                    <m:sSub>
                      <m:sSubPr>
                        <m:ctrlPr>
                          <a:rPr lang="it-IT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it-IT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it-IT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it-IT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it-IT" sz="2000" b="0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it-IT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it-IT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=0,…</m:t>
                    </m:r>
                    <m:r>
                      <m:rPr>
                        <m:sty m:val="p"/>
                      </m:rPr>
                      <a:rPr lang="it-IT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it-IT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br>
                  <a:rPr lang="it-IT" b="0" dirty="0">
                    <a:ea typeface="Cambria Math" panose="02040503050406030204" pitchFamily="18" charset="0"/>
                  </a:rPr>
                </a:br>
                <a:r>
                  <a:rPr lang="it-IT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ρ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l-GR" sz="20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it-IT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𝑇𝑟</m:t>
                            </m:r>
                          </m:e>
                          <m:sub>
                            <m:r>
                              <a:rPr lang="it-IT" sz="20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it-IT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ρ</m:t>
                        </m:r>
                        <m:r>
                          <a:rPr lang="it-IT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it-IT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it-IT" sz="20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l-G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it-IT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it-IT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it-IT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it-IT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ρ</m:t>
                    </m:r>
                    <m:r>
                      <a:rPr lang="it-IT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it-IT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it-IT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it-IT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it-IT" sz="2000" dirty="0"/>
                  <a:t> where </a:t>
                </a:r>
                <a14:m>
                  <m:oMath xmlns:m="http://schemas.openxmlformats.org/officeDocument/2006/math">
                    <m:r>
                      <a:rPr lang="it-IT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it-IT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𝛼𝛽</m:t>
                        </m:r>
                      </m:e>
                      <m:sub>
                        <m:r>
                          <a:rPr lang="it-IT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=|</m:t>
                    </m:r>
                    <m:r>
                      <a:rPr lang="it-IT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it-IT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it-IT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it-IT" sz="2000" dirty="0"/>
                  <a:t>, </a:t>
                </a:r>
                <a14:m>
                  <m:oMath xmlns:m="http://schemas.openxmlformats.org/officeDocument/2006/math">
                    <m:r>
                      <a:rPr lang="it-IT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=0,…</m:t>
                    </m:r>
                    <m:r>
                      <m:rPr>
                        <m:sty m:val="p"/>
                      </m:rPr>
                      <a:rPr lang="it-IT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it-IT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br>
                  <a:rPr lang="it-IT" dirty="0"/>
                </a:br>
                <a:r>
                  <a:rPr lang="it-IT" dirty="0" err="1"/>
                  <a:t>Therefore</a:t>
                </a:r>
                <a:r>
                  <a:rPr lang="it-IT" dirty="0"/>
                  <a:t>, easy </a:t>
                </a:r>
                <a:r>
                  <a:rPr lang="it-IT" dirty="0" err="1"/>
                  <a:t>access</a:t>
                </a:r>
                <a:r>
                  <a:rPr lang="it-IT" dirty="0"/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ρ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elements</a:t>
                </a:r>
                <a:r>
                  <a:rPr lang="it-IT" dirty="0"/>
                  <a:t> </a:t>
                </a:r>
                <a:r>
                  <a:rPr lang="it-IT" dirty="0" err="1"/>
                  <a:t>according</a:t>
                </a:r>
                <a:r>
                  <a:rPr lang="it-IT" dirty="0"/>
                  <a:t> to </a:t>
                </a:r>
                <a:r>
                  <a:rPr lang="it-IT" dirty="0" err="1"/>
                  <a:t>integer</a:t>
                </a:r>
                <a:r>
                  <a:rPr lang="it-IT" dirty="0"/>
                  <a:t> </a:t>
                </a:r>
                <a:r>
                  <a:rPr lang="it-IT" dirty="0" err="1"/>
                  <a:t>index</a:t>
                </a:r>
                <a:r>
                  <a:rPr lang="it-IT" dirty="0"/>
                  <a:t> to sum </a:t>
                </a:r>
                <a:r>
                  <a:rPr lang="it-IT" dirty="0" err="1"/>
                  <a:t>onto</a:t>
                </a:r>
                <a:endParaRPr lang="it-IT" dirty="0"/>
              </a:p>
              <a:p>
                <a:r>
                  <a:rPr lang="it-IT" dirty="0"/>
                  <a:t>To </a:t>
                </a:r>
                <a:r>
                  <a:rPr lang="it-IT" dirty="0" err="1"/>
                  <a:t>define</a:t>
                </a:r>
                <a:r>
                  <a:rPr lang="it-IT" dirty="0"/>
                  <a:t> a </a:t>
                </a:r>
                <a:r>
                  <a:rPr lang="it-IT" dirty="0" err="1"/>
                  <a:t>generic</a:t>
                </a:r>
                <a:r>
                  <a:rPr lang="it-IT" dirty="0"/>
                  <a:t> </a:t>
                </a:r>
                <a:r>
                  <a:rPr lang="it-IT" dirty="0" err="1"/>
                  <a:t>many</a:t>
                </a:r>
                <a:r>
                  <a:rPr lang="it-IT" dirty="0"/>
                  <a:t>-body quantum state: </a:t>
                </a:r>
                <a:r>
                  <a:rPr lang="it-IT" dirty="0" err="1"/>
                  <a:t>need</a:t>
                </a:r>
                <a:r>
                  <a:rPr lang="it-IT" dirty="0"/>
                  <a:t> to </a:t>
                </a:r>
                <a:r>
                  <a:rPr lang="it-IT" dirty="0" err="1"/>
                  <a:t>specify</a:t>
                </a:r>
                <a:r>
                  <a:rPr lang="it-IT" dirty="0"/>
                  <a:t> </a:t>
                </a:r>
                <a:r>
                  <a:rPr lang="it-IT" dirty="0" err="1"/>
                  <a:t>all</a:t>
                </a:r>
                <a:r>
                  <a:rPr lang="it-IT" dirty="0"/>
                  <a:t> the </a:t>
                </a:r>
                <a:r>
                  <a:rPr lang="it-IT" dirty="0" err="1"/>
                  <a:t>density</a:t>
                </a:r>
                <a:r>
                  <a:rPr lang="it-IT" dirty="0"/>
                  <a:t> </a:t>
                </a:r>
                <a:r>
                  <a:rPr lang="it-IT" dirty="0" err="1"/>
                  <a:t>matrix</a:t>
                </a:r>
                <a:r>
                  <a:rPr lang="it-IT" dirty="0"/>
                  <a:t>: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  <a:p>
                <a:r>
                  <a:rPr lang="it-IT" dirty="0"/>
                  <a:t>To </a:t>
                </a:r>
                <a:r>
                  <a:rPr lang="it-IT" dirty="0" err="1"/>
                  <a:t>define</a:t>
                </a:r>
                <a:r>
                  <a:rPr lang="it-IT" dirty="0"/>
                  <a:t> a </a:t>
                </a:r>
                <a:r>
                  <a:rPr lang="it-IT" dirty="0" err="1"/>
                  <a:t>separable</a:t>
                </a:r>
                <a:r>
                  <a:rPr lang="it-IT" dirty="0"/>
                  <a:t> state: </a:t>
                </a:r>
                <a:r>
                  <a:rPr lang="it-IT" dirty="0" err="1"/>
                  <a:t>need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coefficients</a:t>
                </a:r>
                <a:r>
                  <a:rPr lang="it-IT" dirty="0"/>
                  <a:t> per </a:t>
                </a:r>
                <a:r>
                  <a:rPr lang="it-IT" dirty="0" err="1"/>
                  <a:t>subsystem</a:t>
                </a:r>
                <a:r>
                  <a:rPr lang="it-IT" dirty="0"/>
                  <a:t> (</a:t>
                </a:r>
                <a:r>
                  <a:rPr lang="it-IT" dirty="0" err="1"/>
                  <a:t>total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𝐷𝑁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)</a:t>
                </a:r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EE08BDD-A435-3E4F-A156-4ACA16E2DF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6442" y="1502979"/>
                <a:ext cx="10394730" cy="4624552"/>
              </a:xfrm>
              <a:blipFill>
                <a:blip r:embed="rId2"/>
                <a:stretch>
                  <a:fillRect l="-1221" t="-1644" b="-13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0145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19C82078-0B98-E84A-94CA-8226FCC6376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CODE DEVELOPMENT: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19C82078-0B98-E84A-94CA-8226FCC637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942CAF07-DB15-7D4A-A603-57D2735738F4}"/>
                  </a:ext>
                </a:extLst>
              </p:cNvPr>
              <p:cNvSpPr txBox="1"/>
              <p:nvPr/>
            </p:nvSpPr>
            <p:spPr>
              <a:xfrm>
                <a:off x="8794676" y="1007380"/>
                <a:ext cx="2394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Note: variable D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942CAF07-DB15-7D4A-A603-57D273573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4676" y="1007380"/>
                <a:ext cx="2394758" cy="369332"/>
              </a:xfrm>
              <a:prstGeom prst="rect">
                <a:avLst/>
              </a:prstGeom>
              <a:blipFill>
                <a:blip r:embed="rId3"/>
                <a:stretch>
                  <a:fillRect l="-2105" t="-6667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2DD9FC9D-AF0D-BC45-8A6F-07DC96C10846}"/>
                  </a:ext>
                </a:extLst>
              </p:cNvPr>
              <p:cNvSpPr txBox="1"/>
              <p:nvPr/>
            </p:nvSpPr>
            <p:spPr>
              <a:xfrm>
                <a:off x="1067576" y="2644170"/>
                <a:ext cx="502683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400" dirty="0"/>
                  <a:t>Define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400" dirty="0"/>
                  <a:t>as projector of pure state</a:t>
                </a:r>
                <a:br>
                  <a:rPr lang="en-GB" sz="2400" dirty="0"/>
                </a:br>
                <a:r>
                  <a:rPr lang="en-GB" sz="2400" dirty="0"/>
                  <a:t>(outer product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p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GB" sz="2400" dirty="0"/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400" dirty="0"/>
                  <a:t>Check purity: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d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GB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40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2DD9FC9D-AF0D-BC45-8A6F-07DC96C108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576" y="2644170"/>
                <a:ext cx="5026836" cy="1569660"/>
              </a:xfrm>
              <a:prstGeom prst="rect">
                <a:avLst/>
              </a:prstGeom>
              <a:blipFill>
                <a:blip r:embed="rId4"/>
                <a:stretch>
                  <a:fillRect l="-1763" t="-32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60F11D7D-2709-624D-9B70-C96ECA5DBB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8156" y="1626038"/>
            <a:ext cx="4813300" cy="336550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4093712E-0F2B-564F-B628-2FBA59E4E5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9271" y="5425530"/>
            <a:ext cx="7174405" cy="81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246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3745943C-EC71-2F42-86CD-E94971E6AD0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CODE DEVELOPMENT: reduced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GB" dirty="0"/>
                  <a:t>, N=2, large D*</a:t>
                </a:r>
              </a:p>
            </p:txBody>
          </p:sp>
        </mc:Choice>
        <mc:Fallback xmlns="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3745943C-EC71-2F42-86CD-E94971E6AD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63BFAC09-2AFE-B348-B793-003616088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322" y="2097088"/>
            <a:ext cx="8122180" cy="18272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0EC6C7A0-1A72-9740-9C3A-F0BDA2830586}"/>
                  </a:ext>
                </a:extLst>
              </p:cNvPr>
              <p:cNvSpPr txBox="1"/>
              <p:nvPr/>
            </p:nvSpPr>
            <p:spPr>
              <a:xfrm>
                <a:off x="8944303" y="249186"/>
                <a:ext cx="22364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*up to 100, time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0EC6C7A0-1A72-9740-9C3A-F0BDA2830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4303" y="249186"/>
                <a:ext cx="2236446" cy="369332"/>
              </a:xfrm>
              <a:prstGeom prst="rect">
                <a:avLst/>
              </a:prstGeom>
              <a:blipFill>
                <a:blip r:embed="rId4"/>
                <a:stretch>
                  <a:fillRect l="-2260" t="-6667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magine 8">
            <a:extLst>
              <a:ext uri="{FF2B5EF4-FFF2-40B4-BE49-F238E27FC236}">
                <a16:creationId xmlns:a16="http://schemas.microsoft.com/office/drawing/2014/main" id="{02886A2D-C8B9-144C-B637-8AB8DCE30C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2" y="4738696"/>
            <a:ext cx="5254317" cy="116479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475CE6E4-D3B6-FA4C-9E0C-6F4B330C3B13}"/>
                  </a:ext>
                </a:extLst>
              </p:cNvPr>
              <p:cNvSpPr txBox="1"/>
              <p:nvPr/>
            </p:nvSpPr>
            <p:spPr>
              <a:xfrm>
                <a:off x="987973" y="4443929"/>
                <a:ext cx="510644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Generate random density matrix for whole system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Update each reduced density matrix element</a:t>
                </a:r>
                <a:br>
                  <a:rPr lang="en-GB" dirty="0"/>
                </a:br>
                <a:r>
                  <a:rPr lang="en-GB" dirty="0"/>
                  <a:t>summing al suitable indexes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Check on reduced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GB" dirty="0"/>
                  <a:t>: expected unitary trace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In general, non-pure states: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𝑇𝑟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≠1</m:t>
                    </m:r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Try for different values of size for system </a:t>
                </a:r>
              </a:p>
            </p:txBody>
          </p:sp>
        </mc:Choice>
        <mc:Fallback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475CE6E4-D3B6-FA4C-9E0C-6F4B330C3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973" y="4443929"/>
                <a:ext cx="5106440" cy="1754326"/>
              </a:xfrm>
              <a:prstGeom prst="rect">
                <a:avLst/>
              </a:prstGeom>
              <a:blipFill>
                <a:blip r:embed="rId6"/>
                <a:stretch>
                  <a:fillRect l="-743" t="-714" b="-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9409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405B0E3F-D175-5241-BF9F-F7C6F94B9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249" y="4596604"/>
            <a:ext cx="4152900" cy="1651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EB03BF66-2042-2741-9039-C864A6AAC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-144403"/>
            <a:ext cx="9906000" cy="1477961"/>
          </a:xfrm>
        </p:spPr>
        <p:txBody>
          <a:bodyPr/>
          <a:lstStyle/>
          <a:p>
            <a:r>
              <a:rPr lang="en-GB" dirty="0"/>
              <a:t>CODE DEVELOPMENT: known qubit states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1315C4F9-E2DC-9742-94F1-35F7F1A2468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178720" y="1066005"/>
                <a:ext cx="4649783" cy="823912"/>
              </a:xfrm>
            </p:spPr>
            <p:txBody>
              <a:bodyPr>
                <a:normAutofit lnSpcReduction="10000"/>
              </a:bodyPr>
              <a:lstStyle/>
              <a:p>
                <a:pPr algn="ctr"/>
                <a:r>
                  <a:rPr lang="en-GB" dirty="0"/>
                  <a:t>PURE, separable state: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it-IT" dirty="0"/>
                  <a:t> =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|00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1315C4F9-E2DC-9742-94F1-35F7F1A246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78720" y="1066005"/>
                <a:ext cx="4649783" cy="823912"/>
              </a:xfrm>
              <a:blipFill>
                <a:blip r:embed="rId3"/>
                <a:stretch>
                  <a:fillRect t="-13846" b="-169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egnaposto testo 4">
                <a:extLst>
                  <a:ext uri="{FF2B5EF4-FFF2-40B4-BE49-F238E27FC236}">
                    <a16:creationId xmlns:a16="http://schemas.microsoft.com/office/drawing/2014/main" id="{C7991249-52D6-5141-9983-CA469A571270}"/>
                  </a:ext>
                </a:extLst>
              </p:cNvPr>
              <p:cNvSpPr>
                <a:spLocks noGrp="1"/>
              </p:cNvSpPr>
              <p:nvPr>
                <p:ph type="body" sz="quarter" idx="3"/>
              </p:nvPr>
            </p:nvSpPr>
            <p:spPr>
              <a:xfrm>
                <a:off x="6134899" y="1069144"/>
                <a:ext cx="4914101" cy="823912"/>
              </a:xfrm>
            </p:spPr>
            <p:txBody>
              <a:bodyPr>
                <a:normAutofit lnSpcReduction="10000"/>
              </a:bodyPr>
              <a:lstStyle/>
              <a:p>
                <a:pPr algn="ctr"/>
                <a:r>
                  <a:rPr lang="en-GB" dirty="0"/>
                  <a:t>Pure, MAXIMALLY entangled state: 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it-IT" dirty="0"/>
                  <a:t> 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|00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11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Segnaposto testo 4">
                <a:extLst>
                  <a:ext uri="{FF2B5EF4-FFF2-40B4-BE49-F238E27FC236}">
                    <a16:creationId xmlns:a16="http://schemas.microsoft.com/office/drawing/2014/main" id="{C7991249-52D6-5141-9983-CA469A5712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xfrm>
                <a:off x="6134899" y="1069144"/>
                <a:ext cx="4914101" cy="823912"/>
              </a:xfrm>
              <a:blipFill>
                <a:blip r:embed="rId4"/>
                <a:stretch>
                  <a:fillRect l="-1542" t="-53030" r="-3342" b="-1363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70627204-BF42-034C-B446-A55C0023A2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6490" y="1977753"/>
            <a:ext cx="3858416" cy="1674407"/>
          </a:xfrm>
          <a:prstGeom prst="rect">
            <a:avLst/>
          </a:prstGeom>
        </p:spPr>
      </p:pic>
      <p:pic>
        <p:nvPicPr>
          <p:cNvPr id="14" name="Immagine 13" descr="Immagine che contiene testo&#10;&#10;Descrizione generata automaticamente">
            <a:extLst>
              <a:ext uri="{FF2B5EF4-FFF2-40B4-BE49-F238E27FC236}">
                <a16:creationId xmlns:a16="http://schemas.microsoft.com/office/drawing/2014/main" id="{0AF47E24-782D-624F-9232-3FA47E1715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0064" y="2014874"/>
            <a:ext cx="4687092" cy="1600163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28EB608-3D29-C341-B7A9-0149C7EC112A}"/>
              </a:ext>
            </a:extLst>
          </p:cNvPr>
          <p:cNvSpPr txBox="1"/>
          <p:nvPr/>
        </p:nvSpPr>
        <p:spPr>
          <a:xfrm>
            <a:off x="2588937" y="3984737"/>
            <a:ext cx="18293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Expected pure state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872F3AA-74A7-C94D-8B42-8A8A8ABB67B6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1427161" y="4596604"/>
            <a:ext cx="4152900" cy="1651000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F282118-0142-524D-AC92-16102C472F4E}"/>
              </a:ext>
            </a:extLst>
          </p:cNvPr>
          <p:cNvSpPr txBox="1"/>
          <p:nvPr/>
        </p:nvSpPr>
        <p:spPr>
          <a:xfrm>
            <a:off x="7302520" y="3984737"/>
            <a:ext cx="2846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Expected maximally mixed state</a:t>
            </a:r>
          </a:p>
        </p:txBody>
      </p:sp>
    </p:spTree>
    <p:extLst>
      <p:ext uri="{BB962C8B-B14F-4D97-AF65-F5344CB8AC3E}">
        <p14:creationId xmlns:p14="http://schemas.microsoft.com/office/powerpoint/2010/main" val="26387359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2439</TotalTime>
  <Words>484</Words>
  <Application>Microsoft Macintosh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Arial</vt:lpstr>
      <vt:lpstr>Calibri</vt:lpstr>
      <vt:lpstr>Cambria Math</vt:lpstr>
      <vt:lpstr>Tw Cen MT</vt:lpstr>
      <vt:lpstr>Circuito</vt:lpstr>
      <vt:lpstr>Exercise 6 DENSITY MATRICES FORMALISM</vt:lpstr>
      <vt:lpstr>Exercise goals</vt:lpstr>
      <vt:lpstr>IN THEORY…</vt:lpstr>
      <vt:lpstr>CODE DEVELOPMENT: ρ</vt:lpstr>
      <vt:lpstr>CODE DEVELOPMENT: reduced ρ, N=2, large D*</vt:lpstr>
      <vt:lpstr>CODE DEVELOPMENT: known qubit states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3 matrix – matrix multiplication &amp; random matrix theory</dc:title>
  <dc:creator>Marcomini Alessandro</dc:creator>
  <cp:lastModifiedBy>Marcomini Alessandro</cp:lastModifiedBy>
  <cp:revision>12</cp:revision>
  <dcterms:created xsi:type="dcterms:W3CDTF">2021-11-20T10:23:50Z</dcterms:created>
  <dcterms:modified xsi:type="dcterms:W3CDTF">2021-12-12T09:34:25Z</dcterms:modified>
</cp:coreProperties>
</file>