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2"/>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4" r:id="rId17"/>
    <p:sldId id="287"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p:restoredTop sz="96327"/>
  </p:normalViewPr>
  <p:slideViewPr>
    <p:cSldViewPr snapToGrid="0" snapToObjects="1" showGuides="1">
      <p:cViewPr varScale="1">
        <p:scale>
          <a:sx n="114" d="100"/>
          <a:sy n="114" d="100"/>
        </p:scale>
        <p:origin x="744" y="10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ngular.i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cloud/learn/etl#:~:text=ETL%2C%20which%20stands%20for%20extract,warehouse%20or%20other%20target%20syste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rawio-app.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3055620"/>
            <a:ext cx="6202095" cy="746760"/>
          </a:xfrm>
        </p:spPr>
        <p:txBody>
          <a:bodyPr/>
          <a:lstStyle/>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Usando la tecnología de </a:t>
            </a:r>
            <a:r>
              <a:rPr lang="es-ES">
                <a:hlinkClick r:id="rId2"/>
              </a:rPr>
              <a:t>Docker</a:t>
            </a:r>
            <a:r>
              <a:rPr lang="es-ES"/>
              <a:t>, se han dockerizado todos los components de nuestro entorno.</a:t>
            </a:r>
          </a:p>
          <a:p>
            <a:pPr algn="just"/>
            <a:r>
              <a:rPr lang="es-ES"/>
              <a:t>Se ha descargado una imagen de SQL Server, de la cual se ha instanciado un contenedor de prueba. </a:t>
            </a:r>
          </a:p>
          <a:p>
            <a:pPr algn="just"/>
            <a:r>
              <a:rPr lang="es-ES"/>
              <a:t>Se ha configurado un </a:t>
            </a:r>
            <a:r>
              <a:rPr lang="es-ES">
                <a:hlinkClick r:id="rId3"/>
              </a:rPr>
              <a:t>Dockerfile</a:t>
            </a:r>
            <a:r>
              <a:rPr lang="es-ES"/>
              <a:t> en nuestro servicio API y se ha instanciado un contenedor de prueba.</a:t>
            </a:r>
          </a:p>
          <a:p>
            <a:pPr algn="just"/>
            <a:r>
              <a:rPr lang="es-ES"/>
              <a:t>Se ha configurado una Private Virtual Network entre ambos contenedores.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41CC29C4-065F-4A12-96B3-5A92F849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43" y="1802960"/>
            <a:ext cx="6657975" cy="2781300"/>
          </a:xfrm>
          <a:prstGeom prst="rect">
            <a:avLst/>
          </a:prstGeom>
        </p:spPr>
      </p:pic>
      <p:sp>
        <p:nvSpPr>
          <p:cNvPr id="10" name="TextBox 9">
            <a:extLst>
              <a:ext uri="{FF2B5EF4-FFF2-40B4-BE49-F238E27FC236}">
                <a16:creationId xmlns:a16="http://schemas.microsoft.com/office/drawing/2014/main" id="{810E525B-2BE9-4E04-8A90-22C687B065BA}"/>
              </a:ext>
            </a:extLst>
          </p:cNvPr>
          <p:cNvSpPr txBox="1"/>
          <p:nvPr/>
        </p:nvSpPr>
        <p:spPr>
          <a:xfrm>
            <a:off x="3993026" y="5119555"/>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a:t>Front de </a:t>
            </a:r>
            <a:r>
              <a:rPr lang="en-GB" dirty="0" err="1"/>
              <a:t>Ángular</a:t>
            </a:r>
            <a:r>
              <a:rPr lang="en-GB" dirty="0"/>
              <a:t> </a:t>
            </a:r>
            <a:r>
              <a:rPr lang="en-GB" dirty="0" err="1"/>
              <a:t>dockerizado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n-US" dirty="0"/>
              <a:t>Se ha </a:t>
            </a:r>
            <a:r>
              <a:rPr lang="en-US" dirty="0" err="1"/>
              <a:t>inicializado</a:t>
            </a:r>
            <a:r>
              <a:rPr lang="en-US" dirty="0"/>
              <a:t> </a:t>
            </a:r>
            <a:r>
              <a:rPr lang="en-US" dirty="0" err="1"/>
              <a:t>una</a:t>
            </a:r>
            <a:r>
              <a:rPr lang="en-US" dirty="0"/>
              <a:t> </a:t>
            </a:r>
            <a:r>
              <a:rPr lang="es-ES" dirty="0"/>
              <a:t>aplicación base de </a:t>
            </a:r>
            <a:r>
              <a:rPr lang="es-ES" dirty="0" err="1">
                <a:hlinkClick r:id="rId2"/>
              </a:rPr>
              <a:t>Ángular</a:t>
            </a:r>
            <a:r>
              <a:rPr lang="es-ES" dirty="0"/>
              <a:t>, la cual consta de un </a:t>
            </a:r>
            <a:r>
              <a:rPr lang="es-ES" dirty="0" err="1"/>
              <a:t>login</a:t>
            </a:r>
            <a:r>
              <a:rPr lang="es-ES" dirty="0"/>
              <a:t> sencillo que no tiene funcionalidad alguna por el momento.</a:t>
            </a:r>
          </a:p>
          <a:p>
            <a:pPr algn="just"/>
            <a:r>
              <a:rPr lang="es-ES" dirty="0"/>
              <a:t>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a:t>
            </a:r>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9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7- </a:t>
            </a:r>
            <a:r>
              <a:rPr lang="en-GB" dirty="0"/>
              <a:t>Proyecto </a:t>
            </a:r>
            <a:r>
              <a:rPr lang="en-GB" dirty="0" err="1"/>
              <a:t>completo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una aplicación web completa. Esta tendrá una temática concreta, un servicio de renting para una empresa. </a:t>
            </a:r>
          </a:p>
          <a:p>
            <a:pPr algn="just"/>
            <a:r>
              <a:rPr lang="es-ES" dirty="0"/>
              <a:t>Se planea que un usuario administrador ponga en oferta de renting coches que estén registrados en la DGT. Por ello, y para que según en código VIN del coche se puedan obtener todos los datos exactos de este, la base de datos tendrá que contemplar la implementación de todos los datos importados de la página oficial de la DGT</a:t>
            </a:r>
            <a:r>
              <a:rPr lang="en-US" dirty="0"/>
              <a:t>.</a:t>
            </a:r>
          </a:p>
          <a:p>
            <a:pPr algn="just"/>
            <a:r>
              <a:rPr lang="es-ES" dirty="0"/>
              <a:t>Por último, se automatizará la lectura de los datos y generación de una base de datos a partir de un fichero XML que especifica los archivos de descarga de comprimidos de datos. Para esta tarea, se utilizará el proceso </a:t>
            </a:r>
            <a:r>
              <a:rPr lang="es-ES" dirty="0">
                <a:hlinkClick r:id="rId2"/>
              </a:rPr>
              <a:t>ETL</a:t>
            </a:r>
            <a:r>
              <a:rPr lang="es-ES" dirty="0"/>
              <a:t>(</a:t>
            </a:r>
            <a:r>
              <a:rPr lang="es-ES" dirty="0" err="1"/>
              <a:t>Extract</a:t>
            </a:r>
            <a:r>
              <a:rPr lang="es-ES" dirty="0"/>
              <a:t>, </a:t>
            </a:r>
            <a:r>
              <a:rPr lang="es-ES" dirty="0" err="1"/>
              <a:t>Transform</a:t>
            </a:r>
            <a:r>
              <a:rPr lang="es-ES" dirty="0"/>
              <a:t>, Load).</a:t>
            </a:r>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r>
              <a:rPr lang="es-ES" dirty="0"/>
              <a:t>Se ha diseñado un diagrama de casos de uso en </a:t>
            </a:r>
            <a:r>
              <a:rPr lang="es-ES" dirty="0">
                <a:hlinkClick r:id="rId2"/>
              </a:rPr>
              <a:t>draw.io</a:t>
            </a:r>
            <a:r>
              <a:rPr lang="es-ES" dirty="0"/>
              <a:t> para cubrir todas las acciones que puedan llegar a hacer los usuarios:</a:t>
            </a:r>
          </a:p>
          <a:p>
            <a:pPr lvl="1"/>
            <a:r>
              <a:rPr lang="es-ES" dirty="0"/>
              <a:t>Como usuario cliente:</a:t>
            </a:r>
          </a:p>
          <a:p>
            <a:pPr lvl="2"/>
            <a:r>
              <a:rPr lang="es-ES" dirty="0"/>
              <a:t>Puedo iniciar sesión con mi perfil</a:t>
            </a:r>
          </a:p>
          <a:p>
            <a:pPr lvl="2"/>
            <a:r>
              <a:rPr lang="es-ES" dirty="0"/>
              <a:t>Puedo registrarme en la página</a:t>
            </a:r>
          </a:p>
          <a:p>
            <a:pPr lvl="2"/>
            <a:r>
              <a:rPr lang="es-ES" dirty="0"/>
              <a:t>Puedo ver una pantalla de bienvenida con coches en oferta de alquiler</a:t>
            </a:r>
          </a:p>
          <a:p>
            <a:pPr lvl="2"/>
            <a:r>
              <a:rPr lang="es-ES" dirty="0"/>
              <a:t>Puedo ver más información sobre un coche concreto</a:t>
            </a:r>
          </a:p>
          <a:p>
            <a:pPr lvl="2"/>
            <a:r>
              <a:rPr lang="es-ES" dirty="0"/>
              <a:t>Puedo añadir un coche en concreto a mi lista de alquiler</a:t>
            </a:r>
          </a:p>
          <a:p>
            <a:pPr lvl="2"/>
            <a:r>
              <a:rPr lang="es-ES" dirty="0"/>
              <a:t>Puedo modificar un coche en concreto de mi lista de alquiler</a:t>
            </a:r>
          </a:p>
          <a:p>
            <a:pPr lvl="2"/>
            <a:r>
              <a:rPr lang="es-ES" dirty="0"/>
              <a:t>Puedo eliminar un coche en concreto de mi lista de alquiler</a:t>
            </a:r>
          </a:p>
          <a:p>
            <a:pPr lvl="2"/>
            <a:r>
              <a:rPr lang="es-ES" dirty="0"/>
              <a:t>Puedo buscar un coche en concreto disponible para alquilar</a:t>
            </a:r>
          </a:p>
          <a:p>
            <a:pPr lvl="2"/>
            <a:r>
              <a:rPr lang="es-ES" dirty="0"/>
              <a:t>Puedo ver mi lista de coches en alquiler</a:t>
            </a:r>
          </a:p>
          <a:p>
            <a:pPr lvl="2"/>
            <a:endParaRPr lang="es-ES" dirty="0"/>
          </a:p>
          <a:p>
            <a:pPr lvl="2"/>
            <a:endParaRPr lang="es-ES" dirty="0"/>
          </a:p>
        </p:txBody>
      </p:sp>
      <p:pic>
        <p:nvPicPr>
          <p:cNvPr id="4" name="Picture 2" descr="Universidad de La Laguna (ULL) – 9º Encuentro BID">
            <a:extLst>
              <a:ext uri="{FF2B5EF4-FFF2-40B4-BE49-F238E27FC236}">
                <a16:creationId xmlns:a16="http://schemas.microsoft.com/office/drawing/2014/main" id="{23F2EA15-5455-464B-9C93-C7B23D2DD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pPr lvl="1"/>
            <a:r>
              <a:rPr lang="es-ES" dirty="0"/>
              <a:t>Como usuario administrador:</a:t>
            </a:r>
          </a:p>
          <a:p>
            <a:pPr lvl="2"/>
            <a:r>
              <a:rPr lang="es-ES" dirty="0"/>
              <a:t>Puedo iniciar sesión con mi perfil</a:t>
            </a:r>
          </a:p>
          <a:p>
            <a:pPr lvl="2"/>
            <a:r>
              <a:rPr lang="es-ES" dirty="0"/>
              <a:t>Puedo ver una pantalla de bienvenida con coches en oferta de alquiler</a:t>
            </a:r>
          </a:p>
          <a:p>
            <a:pPr lvl="2"/>
            <a:r>
              <a:rPr lang="es-ES" dirty="0"/>
              <a:t>Puedo ver más información sobre un coche concreto</a:t>
            </a:r>
          </a:p>
          <a:p>
            <a:pPr lvl="2"/>
            <a:r>
              <a:rPr lang="es-ES" dirty="0"/>
              <a:t>Puedo añadir un coche en concreto a la lista general de coches en alquiler</a:t>
            </a:r>
          </a:p>
          <a:p>
            <a:pPr lvl="2"/>
            <a:r>
              <a:rPr lang="es-ES" dirty="0"/>
              <a:t>Puedo modificar un coche en concreto en la lista general de coches en alquiler</a:t>
            </a:r>
          </a:p>
          <a:p>
            <a:pPr lvl="2"/>
            <a:r>
              <a:rPr lang="es-ES" dirty="0"/>
              <a:t>Puedo eliminar un coche en concreto en la lista general de coches en alquiler </a:t>
            </a:r>
          </a:p>
          <a:p>
            <a:pPr lvl="2"/>
            <a:r>
              <a:rPr lang="es-ES" dirty="0"/>
              <a:t>Puedo buscar un coche en concreto disponible para alquilar</a:t>
            </a:r>
          </a:p>
          <a:p>
            <a:pPr lvl="2"/>
            <a:r>
              <a:rPr lang="es-ES" dirty="0"/>
              <a:t>Puedo ver todos los usuarios registrados</a:t>
            </a:r>
          </a:p>
          <a:p>
            <a:pPr lvl="2"/>
            <a:r>
              <a:rPr lang="es-ES" dirty="0"/>
              <a:t>Puedo ver todos los perfiles de usuario</a:t>
            </a:r>
          </a:p>
          <a:p>
            <a:pPr marL="914400" lvl="2" indent="0">
              <a:buNone/>
            </a:pPr>
            <a:endParaRPr lang="es-ES" dirty="0"/>
          </a:p>
          <a:p>
            <a:pPr lvl="2"/>
            <a:endParaRPr lang="es-ES" dirty="0"/>
          </a:p>
          <a:p>
            <a:pPr lvl="2"/>
            <a:endParaRPr lang="es-ES" dirty="0"/>
          </a:p>
        </p:txBody>
      </p:sp>
      <p:pic>
        <p:nvPicPr>
          <p:cNvPr id="4" name="Picture 2" descr="Universidad de La Laguna (ULL) – 9º Encuentro BID">
            <a:extLst>
              <a:ext uri="{FF2B5EF4-FFF2-40B4-BE49-F238E27FC236}">
                <a16:creationId xmlns:a16="http://schemas.microsoft.com/office/drawing/2014/main" id="{14AA323D-A637-4151-BA3E-5FF61BDE0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53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pic>
        <p:nvPicPr>
          <p:cNvPr id="7" name="Picture 6" descr="Diagram&#10;&#10;Description automatically generated">
            <a:extLst>
              <a:ext uri="{FF2B5EF4-FFF2-40B4-BE49-F238E27FC236}">
                <a16:creationId xmlns:a16="http://schemas.microsoft.com/office/drawing/2014/main" id="{53594F7B-CBA5-4D61-B79D-FB5AA83A1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620" y="529817"/>
            <a:ext cx="5080540" cy="6079739"/>
          </a:xfrm>
          <a:prstGeom prst="rect">
            <a:avLst/>
          </a:prstGeom>
        </p:spPr>
      </p:pic>
      <p:pic>
        <p:nvPicPr>
          <p:cNvPr id="8" name="Picture 2" descr="Universidad de La Laguna (ULL) – 9º Encuentro BID">
            <a:extLst>
              <a:ext uri="{FF2B5EF4-FFF2-40B4-BE49-F238E27FC236}">
                <a16:creationId xmlns:a16="http://schemas.microsoft.com/office/drawing/2014/main" id="{9CEE50E6-6600-451F-B2CA-9A8EEF250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El objetivo general de estas prácticas externas es pasar por todas las fases del desarrollo de una aplicación web para familiarizarse con todas las tecnologías que se encuentran en este dentro de una empresa.</a:t>
            </a:r>
          </a:p>
          <a:p>
            <a:pPr algn="just"/>
            <a:r>
              <a:rPr lang="es-ES" dirty="0"/>
              <a:t>La temática de la aplicación a realizar será una página con autentificación que consulte una base de datos sobre vehículos y el objetivo final será construir una infraestructura destinada al alquiler de estos.  </a:t>
            </a:r>
          </a:p>
          <a:p>
            <a:pPr algn="just"/>
            <a:r>
              <a:rPr lang="es-ES" dirty="0"/>
              <a:t>Se tendrá en cuenta dos vistas: </a:t>
            </a:r>
          </a:p>
          <a:p>
            <a:pPr lvl="1" algn="just"/>
            <a:r>
              <a:rPr lang="es-ES" dirty="0"/>
              <a:t>Usuario común.</a:t>
            </a:r>
          </a:p>
          <a:p>
            <a:pPr lvl="1" algn="just"/>
            <a:r>
              <a:rPr lang="es-ES" dirty="0"/>
              <a:t>Usuario administrador.</a:t>
            </a:r>
          </a:p>
          <a:p>
            <a:pPr algn="just"/>
            <a:r>
              <a:rPr lang="es-ES" dirty="0"/>
              <a:t>Antes de comenzar el proyecto completo, se trabajará con las tecnologías que se van a utilizar con el objetivo de llevar un </a:t>
            </a:r>
            <a:r>
              <a:rPr lang="es-ES"/>
              <a:t>aprendizaje de </a:t>
            </a:r>
            <a:r>
              <a:rPr lang="es-ES" dirty="0"/>
              <a:t>estas.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Contenidos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 </a:t>
            </a:r>
            <a:r>
              <a:rPr lang="en-GB" dirty="0" err="1"/>
              <a:t>inicializada</a:t>
            </a:r>
            <a:endParaRPr lang="en-GB" dirty="0"/>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a:t>SQL Server</a:t>
            </a:r>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endParaRPr lang="en-GB" dirty="0"/>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a:t>Front de </a:t>
            </a:r>
            <a:r>
              <a:rPr lang="en-GB" dirty="0" err="1"/>
              <a:t>Ángular</a:t>
            </a:r>
            <a:r>
              <a:rPr lang="en-GB" dirty="0"/>
              <a:t> </a:t>
            </a:r>
            <a:r>
              <a:rPr lang="en-GB" dirty="0" err="1"/>
              <a:t>dockerizado</a:t>
            </a:r>
            <a:endParaRPr lang="en-GB" dirty="0"/>
          </a:p>
          <a:p>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Proyecto </a:t>
            </a:r>
            <a:r>
              <a:rPr lang="en-GB" dirty="0" err="1"/>
              <a:t>completo</a:t>
            </a:r>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r>
              <a:rPr lang="en-GB" dirty="0"/>
              <a:t>Casos de </a:t>
            </a:r>
            <a:r>
              <a:rPr lang="en-GB" dirty="0" err="1"/>
              <a:t>uso</a:t>
            </a:r>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 </a:t>
            </a:r>
            <a:r>
              <a:rPr lang="es-ES" dirty="0"/>
              <a:t>inicializada</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 han empezado por un proceso de aprendizaje básico sobre C# y </a:t>
            </a:r>
            <a:r>
              <a:rPr lang="es-ES" dirty="0" err="1"/>
              <a:t>.Net</a:t>
            </a:r>
            <a:r>
              <a:rPr lang="es-ES" dirty="0"/>
              <a:t> Core para empezar a trabajar con la definición de la API. Para ello se han consultado recursos en </a:t>
            </a:r>
            <a:r>
              <a:rPr lang="es-ES" dirty="0" err="1">
                <a:hlinkClick r:id="rId2"/>
              </a:rPr>
              <a:t>Pluralsight</a:t>
            </a:r>
            <a:r>
              <a:rPr lang="es-ES" dirty="0"/>
              <a:t>.</a:t>
            </a:r>
          </a:p>
          <a:p>
            <a:pPr algn="just"/>
            <a:r>
              <a:rPr lang="es-ES" dirty="0"/>
              <a:t>Se ha implementado un </a:t>
            </a:r>
            <a:r>
              <a:rPr lang="es-ES" dirty="0" err="1"/>
              <a:t>login</a:t>
            </a:r>
            <a:r>
              <a:rPr lang="es-ES" dirty="0"/>
              <a:t> sencillo sin usar aun la base de datos, en el que los únicos atributos de los usuarios son:</a:t>
            </a:r>
          </a:p>
          <a:p>
            <a:pPr lvl="1" algn="just"/>
            <a:r>
              <a:rPr lang="es-ES" dirty="0"/>
              <a:t>Nombre de usuario</a:t>
            </a:r>
          </a:p>
          <a:p>
            <a:pPr lvl="1" algn="just"/>
            <a:r>
              <a:rPr lang="es-ES" dirty="0"/>
              <a:t>Contraseña </a:t>
            </a:r>
          </a:p>
          <a:p>
            <a:pPr lvl="1" algn="just"/>
            <a:r>
              <a:rPr lang="es-ES" dirty="0"/>
              <a:t>Rol</a:t>
            </a:r>
          </a:p>
          <a:p>
            <a:pPr algn="just"/>
            <a:r>
              <a:rPr lang="es-ES" dirty="0"/>
              <a:t>Se ha añadido la funcionalidad de generar </a:t>
            </a:r>
            <a:r>
              <a:rPr lang="es-ES" dirty="0">
                <a:hlinkClick r:id="rId3"/>
              </a:rPr>
              <a:t>JSON Web Token</a:t>
            </a:r>
            <a:r>
              <a:rPr lang="es-ES" dirty="0"/>
              <a:t> para la autentificación de la aplicación.</a:t>
            </a:r>
          </a:p>
          <a:p>
            <a:pPr algn="just"/>
            <a:r>
              <a:rPr lang="es-ES" dirty="0"/>
              <a:t>Se han implementado controladores que tengan en cuenta las peticiones de inicio de sesión y consultas de coches.</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(localhost:[</a:t>
            </a:r>
            <a:r>
              <a:rPr lang="es-ES" dirty="0" err="1"/>
              <a:t>port</a:t>
            </a:r>
            <a:r>
              <a:rPr lang="es-ES" dirty="0"/>
              <a:t>]/</a:t>
            </a:r>
            <a:r>
              <a:rPr lang="es-ES" dirty="0" err="1"/>
              <a:t>swagger</a:t>
            </a:r>
            <a:r>
              <a:rPr lang="es-ES" dirty="0"/>
              <a:t>),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mencionada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t>myCars</a:t>
            </a:r>
            <a:r>
              <a:rPr lang="es-ES" dirty="0"/>
              <a:t>: Devuelve los coches registrados en la base de datos a nombre del usuario. Hay que mandar el JWT válido previo para que sea una petición permitida</a:t>
            </a:r>
          </a:p>
          <a:p>
            <a:pPr lvl="1" algn="just"/>
            <a:r>
              <a:rPr lang="es-ES" dirty="0"/>
              <a:t>GET /api/</a:t>
            </a:r>
            <a:r>
              <a:rPr lang="es-ES" dirty="0" err="1"/>
              <a:t>allCars</a:t>
            </a:r>
            <a:r>
              <a:rPr lang="es-ES" dirty="0"/>
              <a:t>: Devuelve todos los coches registrados. Esta petición solo la puede realizar un administrador aportando su JTW en el </a:t>
            </a:r>
            <a:r>
              <a:rPr lang="es-ES" dirty="0" err="1"/>
              <a:t>header</a:t>
            </a:r>
            <a:r>
              <a:rPr lang="es-ES" dirty="0"/>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a:t>
            </a:r>
            <a:r>
              <a:rPr lang="en-GB" dirty="0"/>
              <a:t>SQL Server</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Para poner en práctica todos los apartados anteriores se ha realizado una prueba de forma local en SQL Server.</a:t>
            </a:r>
          </a:p>
          <a:p>
            <a:pPr algn="just"/>
            <a:r>
              <a:rPr lang="es-ES" dirty="0"/>
              <a:t>Solo se ha realizado por el momento una tabla “Coches”, ya que los usuarios, por este momento, se encuentra alojado en la propia API de forma momentánea. Los atributos de prueba que tiene esta tabla son :</a:t>
            </a:r>
          </a:p>
          <a:p>
            <a:pPr lvl="1" algn="just"/>
            <a:r>
              <a:rPr lang="es-ES" dirty="0"/>
              <a:t>Id</a:t>
            </a:r>
          </a:p>
          <a:p>
            <a:pPr lvl="1" algn="just"/>
            <a:r>
              <a:rPr lang="es-ES" dirty="0"/>
              <a:t>Nombre de usuario</a:t>
            </a:r>
          </a:p>
          <a:p>
            <a:pPr lvl="1" algn="just"/>
            <a:r>
              <a:rPr lang="es-ES" dirty="0"/>
              <a:t>Matrícula</a:t>
            </a:r>
          </a:p>
          <a:p>
            <a:pPr lvl="1" algn="just"/>
            <a:r>
              <a:rPr lang="es-ES" dirty="0"/>
              <a:t>Año de fabricación</a:t>
            </a:r>
          </a:p>
          <a:p>
            <a:pPr lvl="1" algn="just"/>
            <a:r>
              <a:rPr lang="es-ES" dirty="0"/>
              <a:t>Siguiente ITV</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2D3F007-E527-40F2-825C-916613B331E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0</TotalTime>
  <Words>1165</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Inter</vt:lpstr>
      <vt:lpstr>Arial</vt:lpstr>
      <vt:lpstr>Calibri</vt:lpstr>
      <vt:lpstr>Roboto</vt:lpstr>
      <vt:lpstr>Wingdings</vt:lpstr>
      <vt:lpstr>TecAlliance</vt:lpstr>
      <vt:lpstr>Prácticas externas</vt:lpstr>
      <vt:lpstr>Objetivo</vt:lpstr>
      <vt:lpstr>Contenidos</vt:lpstr>
      <vt:lpstr>1- .Net Core API inicializada </vt:lpstr>
      <vt:lpstr>2- Documentación de Swagger  </vt:lpstr>
      <vt:lpstr>2- Documentación de Swagger</vt:lpstr>
      <vt:lpstr>3- Peticiones en Postman y Swagger   </vt:lpstr>
      <vt:lpstr>3- Peticiones en Postman y Swagger   </vt:lpstr>
      <vt:lpstr>4- SQL Server   </vt:lpstr>
      <vt:lpstr>5- Dockerización   </vt:lpstr>
      <vt:lpstr>5- Dockerización   </vt:lpstr>
      <vt:lpstr>6- Front de Ángular dockerizado    </vt:lpstr>
      <vt:lpstr>7- Proyecto completo    </vt:lpstr>
      <vt:lpstr>8- Casos de uso</vt:lpstr>
      <vt:lpstr>8- Casos de uso</vt:lpstr>
      <vt:lpstr>8-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Medina, Alejandro</cp:lastModifiedBy>
  <cp:revision>14</cp:revision>
  <dcterms:created xsi:type="dcterms:W3CDTF">2022-03-28T08:21:50Z</dcterms:created>
  <dcterms:modified xsi:type="dcterms:W3CDTF">2022-03-31T10:05:03Z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