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1"/>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7"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6327"/>
  </p:normalViewPr>
  <p:slideViewPr>
    <p:cSldViewPr snapToGrid="0" snapToObjects="1" showGuides="1">
      <p:cViewPr varScale="1">
        <p:scale>
          <a:sx n="114" d="100"/>
          <a:sy n="114" d="100"/>
        </p:scale>
        <p:origin x="1068" y="10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docs.microsoft.com/en-us/sql/linux/quickstart-install-connect-docker?view=sql-server-ver15&amp;pivots=cs1-powershell" TargetMode="Externa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hyperlink" Target="https://angular.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cloud/learn/etl#:~:text=ETL%2C%20which%20stands%20for%20extract,warehouse%20or%20other%20target%20syste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rawio-app.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2407069"/>
            <a:ext cx="6202095" cy="1373767"/>
          </a:xfrm>
        </p:spPr>
        <p:txBody>
          <a:bodyPr>
            <a:normAutofit fontScale="92500" lnSpcReduction="10000"/>
          </a:bodyPr>
          <a:lstStyle/>
          <a:p>
            <a:r>
              <a:rPr lang="de-DE" dirty="0"/>
              <a:t>@TecAlliance</a:t>
            </a:r>
          </a:p>
          <a:p>
            <a:endParaRPr lang="de-DE" dirty="0"/>
          </a:p>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Usando la tecnología de contenedores, se han </a:t>
            </a:r>
            <a:r>
              <a:rPr lang="es-ES" dirty="0" err="1"/>
              <a:t>dockerizado</a:t>
            </a:r>
            <a:r>
              <a:rPr lang="es-ES" dirty="0"/>
              <a:t> todos los componentes de nuestro entorno.</a:t>
            </a:r>
          </a:p>
          <a:p>
            <a:pPr algn="just"/>
            <a:r>
              <a:rPr lang="es-ES" dirty="0"/>
              <a:t>Se ha creado un contenedor de la </a:t>
            </a:r>
            <a:r>
              <a:rPr lang="es-ES" dirty="0">
                <a:hlinkClick r:id="rId2"/>
              </a:rPr>
              <a:t>imagen oficial</a:t>
            </a:r>
            <a:r>
              <a:rPr lang="es-ES" dirty="0"/>
              <a:t> de Microsoft SQL Server. </a:t>
            </a:r>
          </a:p>
          <a:p>
            <a:pPr algn="just"/>
            <a:r>
              <a:rPr lang="es-ES" dirty="0"/>
              <a:t>Se ha configurado un </a:t>
            </a:r>
            <a:r>
              <a:rPr lang="es-ES" dirty="0" err="1">
                <a:hlinkClick r:id="rId3"/>
              </a:rPr>
              <a:t>Dockerfile</a:t>
            </a:r>
            <a:r>
              <a:rPr lang="es-ES" dirty="0"/>
              <a:t> en nuestro servicio API y se ha instanciado un contenedor de prueba.</a:t>
            </a:r>
          </a:p>
          <a:p>
            <a:pPr algn="just"/>
            <a:r>
              <a:rPr lang="es-ES" dirty="0"/>
              <a:t>Se ha configurado una </a:t>
            </a:r>
            <a:r>
              <a:rPr lang="es-ES" dirty="0" err="1"/>
              <a:t>Private</a:t>
            </a:r>
            <a:r>
              <a:rPr lang="es-ES" dirty="0"/>
              <a:t> Virtual Network entre ambos contenedores.</a:t>
            </a:r>
          </a:p>
          <a:p>
            <a:pPr algn="just"/>
            <a:r>
              <a:rPr lang="en-US" dirty="0"/>
              <a:t>Se ha </a:t>
            </a:r>
            <a:r>
              <a:rPr lang="es-ES" dirty="0"/>
              <a:t>inicializado</a:t>
            </a:r>
            <a:r>
              <a:rPr lang="en-US" dirty="0"/>
              <a:t> una </a:t>
            </a:r>
            <a:r>
              <a:rPr lang="es-ES" dirty="0"/>
              <a:t>aplicación base de </a:t>
            </a:r>
            <a:r>
              <a:rPr lang="es-ES" dirty="0" err="1">
                <a:hlinkClick r:id="rId4"/>
              </a:rPr>
              <a:t>Ángular</a:t>
            </a:r>
            <a:r>
              <a:rPr lang="es-ES" dirty="0"/>
              <a:t>. 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 desde el contenedor de </a:t>
            </a:r>
            <a:r>
              <a:rPr lang="es-ES" dirty="0" err="1"/>
              <a:t>Ángular</a:t>
            </a:r>
            <a:r>
              <a:rPr lang="es-ES" dirty="0"/>
              <a:t>.</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0E525B-2BE9-4E04-8A90-22C687B065BA}"/>
              </a:ext>
            </a:extLst>
          </p:cNvPr>
          <p:cNvSpPr txBox="1"/>
          <p:nvPr/>
        </p:nvSpPr>
        <p:spPr>
          <a:xfrm>
            <a:off x="3993026" y="5799064"/>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pic>
        <p:nvPicPr>
          <p:cNvPr id="6" name="Picture 5" descr="Diagram&#10;&#10;Description automatically generated">
            <a:extLst>
              <a:ext uri="{FF2B5EF4-FFF2-40B4-BE49-F238E27FC236}">
                <a16:creationId xmlns:a16="http://schemas.microsoft.com/office/drawing/2014/main" id="{9AF442D8-7CF7-4E60-988F-43BC2870E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43" y="1228725"/>
            <a:ext cx="7324725" cy="4400550"/>
          </a:xfrm>
          <a:prstGeom prst="rect">
            <a:avLst/>
          </a:prstGeom>
        </p:spPr>
      </p:pic>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err="1"/>
              <a:t>Próximamente</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 portal completo. Este tendrá una temática concreta, gestionar la flota de vehículos de una empresa. </a:t>
            </a:r>
          </a:p>
          <a:p>
            <a:pPr algn="just"/>
            <a:r>
              <a:rPr lang="es-ES" dirty="0"/>
              <a:t>Se planea que un usuario administrador ponga en disponibilidad coches que estén registrados en la DGT. Por ello, y para que según en código VIN del coche se puedan obtener todos los datos exactos de este, la base de datos tendrá que contemplar la implementación de todos los datos importados de la página oficial de la DGT</a:t>
            </a:r>
            <a:r>
              <a:rPr lang="en-US" dirty="0"/>
              <a:t>.</a:t>
            </a:r>
          </a:p>
          <a:p>
            <a:pPr algn="just"/>
            <a:r>
              <a:rPr lang="es-ES" dirty="0"/>
              <a:t>Para esta tarea, se utilizará el proceso </a:t>
            </a:r>
            <a:r>
              <a:rPr lang="es-ES" dirty="0">
                <a:hlinkClick r:id="rId2"/>
              </a:rPr>
              <a:t>ETL</a:t>
            </a:r>
            <a:r>
              <a:rPr lang="es-ES" dirty="0"/>
              <a:t>(</a:t>
            </a:r>
            <a:r>
              <a:rPr lang="es-ES" dirty="0" err="1"/>
              <a:t>Extract</a:t>
            </a:r>
            <a:r>
              <a:rPr lang="es-ES" dirty="0"/>
              <a:t>, </a:t>
            </a:r>
            <a:r>
              <a:rPr lang="es-ES" dirty="0" err="1"/>
              <a:t>Transform</a:t>
            </a:r>
            <a:r>
              <a:rPr lang="es-ES" dirty="0"/>
              <a:t>, Load) de forma que se puedan extraer los datos ofrecidos por un servicio, transformarlos y cargarlos en la base de datos.</a:t>
            </a:r>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r>
              <a:rPr lang="es-ES" dirty="0"/>
              <a:t>Se ha diseñado un diagrama de casos de uso en </a:t>
            </a:r>
            <a:r>
              <a:rPr lang="es-ES" dirty="0">
                <a:hlinkClick r:id="rId2"/>
              </a:rPr>
              <a:t>draw.io</a:t>
            </a:r>
            <a:r>
              <a:rPr lang="es-ES" dirty="0"/>
              <a:t> para cubrir todas las acciones que puedan llegar a hacer los usuarios:</a:t>
            </a:r>
          </a:p>
          <a:p>
            <a:pPr lvl="1"/>
            <a:r>
              <a:rPr lang="es-ES" dirty="0"/>
              <a:t>Como usuario cliente:</a:t>
            </a:r>
          </a:p>
          <a:p>
            <a:pPr lvl="2"/>
            <a:r>
              <a:rPr lang="es-ES" dirty="0"/>
              <a:t>Puedo iniciar sesión con mi perfil</a:t>
            </a:r>
          </a:p>
          <a:p>
            <a:pPr lvl="2"/>
            <a:r>
              <a:rPr lang="es-ES" dirty="0"/>
              <a:t>Puedo registrarme en la página</a:t>
            </a:r>
          </a:p>
          <a:p>
            <a:pPr lvl="2"/>
            <a:r>
              <a:rPr lang="es-ES" dirty="0"/>
              <a:t>Puedo ver una pantalla de bienvenida con coches disponibles</a:t>
            </a:r>
          </a:p>
          <a:p>
            <a:pPr lvl="2"/>
            <a:r>
              <a:rPr lang="es-ES" dirty="0"/>
              <a:t>Puedo ver más información sobre un coche concreto</a:t>
            </a:r>
          </a:p>
          <a:p>
            <a:pPr lvl="2"/>
            <a:r>
              <a:rPr lang="es-ES" dirty="0"/>
              <a:t>Puedo añadir un coche en concreto a mi lista</a:t>
            </a:r>
          </a:p>
          <a:p>
            <a:pPr lvl="2"/>
            <a:r>
              <a:rPr lang="es-ES" dirty="0"/>
              <a:t>Puedo modificar un coche en concreto de mi lista de alquiler</a:t>
            </a:r>
          </a:p>
          <a:p>
            <a:pPr lvl="2"/>
            <a:r>
              <a:rPr lang="es-ES" dirty="0"/>
              <a:t>Puedo eliminar un coche en concreto de mi lista </a:t>
            </a:r>
          </a:p>
          <a:p>
            <a:pPr lvl="2"/>
            <a:r>
              <a:rPr lang="es-ES" dirty="0"/>
              <a:t>Puedo buscar un coche en concreto disponible </a:t>
            </a:r>
          </a:p>
          <a:p>
            <a:pPr lvl="2"/>
            <a:r>
              <a:rPr lang="es-ES" dirty="0"/>
              <a:t>Puedo ver mi lista de coches</a:t>
            </a:r>
          </a:p>
          <a:p>
            <a:pPr lvl="2"/>
            <a:endParaRPr lang="es-ES" dirty="0"/>
          </a:p>
        </p:txBody>
      </p:sp>
      <p:pic>
        <p:nvPicPr>
          <p:cNvPr id="4" name="Picture 2" descr="Universidad de La Laguna (ULL) – 9º Encuentro BID">
            <a:extLst>
              <a:ext uri="{FF2B5EF4-FFF2-40B4-BE49-F238E27FC236}">
                <a16:creationId xmlns:a16="http://schemas.microsoft.com/office/drawing/2014/main" id="{23F2EA15-5455-464B-9C93-C7B23D2DD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pPr lvl="1"/>
            <a:r>
              <a:rPr lang="es-ES" dirty="0"/>
              <a:t>Como usuario administrador:</a:t>
            </a:r>
          </a:p>
          <a:p>
            <a:pPr lvl="2"/>
            <a:r>
              <a:rPr lang="es-ES" dirty="0"/>
              <a:t>Puedo iniciar sesión con mi perfil</a:t>
            </a:r>
          </a:p>
          <a:p>
            <a:pPr lvl="2"/>
            <a:r>
              <a:rPr lang="es-ES" dirty="0"/>
              <a:t>Puedo ver una pantalla de bienvenida con coches en oferta </a:t>
            </a:r>
          </a:p>
          <a:p>
            <a:pPr lvl="2"/>
            <a:r>
              <a:rPr lang="es-ES" dirty="0"/>
              <a:t>Puedo ver más información sobre un coche concreto</a:t>
            </a:r>
          </a:p>
          <a:p>
            <a:pPr lvl="2"/>
            <a:r>
              <a:rPr lang="es-ES" dirty="0"/>
              <a:t>Puedo añadir un coche en concreto a la lista general de coches </a:t>
            </a:r>
          </a:p>
          <a:p>
            <a:pPr lvl="2"/>
            <a:r>
              <a:rPr lang="es-ES" dirty="0"/>
              <a:t>Puedo modificar un coche en concreto de la lista general de coches </a:t>
            </a:r>
          </a:p>
          <a:p>
            <a:pPr lvl="2"/>
            <a:r>
              <a:rPr lang="es-ES" dirty="0"/>
              <a:t>Puedo eliminar un coche en concreto de la lista general de coches</a:t>
            </a:r>
          </a:p>
          <a:p>
            <a:pPr lvl="2"/>
            <a:r>
              <a:rPr lang="es-ES" dirty="0"/>
              <a:t>Puedo buscar un coche en concreto disponible </a:t>
            </a:r>
          </a:p>
          <a:p>
            <a:pPr lvl="2"/>
            <a:r>
              <a:rPr lang="es-ES" dirty="0"/>
              <a:t>Puedo ver todos los usuarios registrados</a:t>
            </a:r>
          </a:p>
          <a:p>
            <a:pPr lvl="2"/>
            <a:r>
              <a:rPr lang="es-ES" dirty="0"/>
              <a:t>Puedo ver todos los perfiles de usuario</a:t>
            </a:r>
          </a:p>
          <a:p>
            <a:pPr marL="914400" lvl="2" indent="0">
              <a:buNone/>
            </a:pPr>
            <a:endParaRPr lang="es-ES" dirty="0"/>
          </a:p>
          <a:p>
            <a:pPr lvl="2"/>
            <a:endParaRPr lang="es-ES" dirty="0"/>
          </a:p>
          <a:p>
            <a:pPr lvl="2"/>
            <a:endParaRPr lang="es-ES" dirty="0"/>
          </a:p>
        </p:txBody>
      </p:sp>
      <p:pic>
        <p:nvPicPr>
          <p:cNvPr id="4" name="Picture 2" descr="Universidad de La Laguna (ULL) – 9º Encuentro BID">
            <a:extLst>
              <a:ext uri="{FF2B5EF4-FFF2-40B4-BE49-F238E27FC236}">
                <a16:creationId xmlns:a16="http://schemas.microsoft.com/office/drawing/2014/main" id="{14AA323D-A637-4151-BA3E-5FF61BDE0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53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pic>
        <p:nvPicPr>
          <p:cNvPr id="8" name="Picture 2" descr="Universidad de La Laguna (ULL) – 9º Encuentro BID">
            <a:extLst>
              <a:ext uri="{FF2B5EF4-FFF2-40B4-BE49-F238E27FC236}">
                <a16:creationId xmlns:a16="http://schemas.microsoft.com/office/drawing/2014/main" id="{9CEE50E6-6600-451F-B2CA-9A8EEF250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A0C5D774-1A2F-4615-905E-B67CA332C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873" y="207659"/>
            <a:ext cx="5206230" cy="6230148"/>
          </a:xfrm>
          <a:prstGeom prst="rect">
            <a:avLst/>
          </a:prstGeom>
        </p:spPr>
      </p:pic>
    </p:spTree>
    <p:extLst>
      <p:ext uri="{BB962C8B-B14F-4D97-AF65-F5344CB8AC3E}">
        <p14:creationId xmlns:p14="http://schemas.microsoft.com/office/powerpoint/2010/main" val="2163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El objetivo general de estas prácticas externas es pasar por todas las fases del desarrollo de un sistema IT para familiarizarse con tecnologías que se encuentran dentro de una empresa.</a:t>
            </a:r>
          </a:p>
          <a:p>
            <a:pPr algn="just"/>
            <a:r>
              <a:rPr lang="es-ES" dirty="0"/>
              <a:t>La temática a realizar será crear un portal que gestione la flota de vehículos de una empresa. Dicho portal estará vinculado con la DTG y hará uso de los microdatos que proporciona.</a:t>
            </a:r>
          </a:p>
          <a:p>
            <a:pPr algn="just"/>
            <a:r>
              <a:rPr lang="es-ES" dirty="0"/>
              <a:t>Previamente al proyecto completo, se profundizará con las tecnologías disponibles que se pueden utilizar con el objetivo de llevar un aprendizaje de estas.</a:t>
            </a:r>
          </a:p>
          <a:p>
            <a:pPr algn="just"/>
            <a:r>
              <a:rPr lang="es-ES" dirty="0"/>
              <a:t>También se planea entrar en contacto con los Principios de Desarrollo de Software(KISS, DRY, SOLID).</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Estudios</a:t>
            </a:r>
            <a:r>
              <a:rPr lang="en-GB" dirty="0"/>
              <a:t> </a:t>
            </a:r>
            <a:r>
              <a:rPr lang="en-GB" dirty="0" err="1"/>
              <a:t>previos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a:t>
            </a:r>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err="1"/>
              <a:t>Selección</a:t>
            </a:r>
            <a:r>
              <a:rPr lang="en-GB" dirty="0"/>
              <a:t> de bases de </a:t>
            </a:r>
            <a:r>
              <a:rPr lang="en-GB" dirty="0" err="1"/>
              <a:t>datos</a:t>
            </a:r>
            <a:endParaRPr lang="en-GB" dirty="0"/>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r>
              <a:rPr lang="en-GB" dirty="0"/>
              <a:t> / deployment</a:t>
            </a:r>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err="1"/>
              <a:t>Próximamente</a:t>
            </a:r>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Casos de </a:t>
            </a:r>
            <a:r>
              <a:rPr lang="en-GB" dirty="0" err="1"/>
              <a:t>uso</a:t>
            </a:r>
            <a:endParaRPr lang="en-GB" dirty="0"/>
          </a:p>
          <a:p>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dirty="0"/>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 han empezado por un proceso de aprendizaje básico sobre C# y </a:t>
            </a:r>
            <a:r>
              <a:rPr lang="es-ES" dirty="0" err="1"/>
              <a:t>.Net</a:t>
            </a:r>
            <a:r>
              <a:rPr lang="es-ES" dirty="0"/>
              <a:t> Core para empezar a trabajar con la definición de la API. Para ello se han consultado recursos en </a:t>
            </a:r>
            <a:r>
              <a:rPr lang="es-ES" dirty="0" err="1">
                <a:hlinkClick r:id="rId2"/>
              </a:rPr>
              <a:t>Pluralsight</a:t>
            </a:r>
            <a:r>
              <a:rPr lang="es-ES" dirty="0"/>
              <a:t>.</a:t>
            </a:r>
          </a:p>
          <a:p>
            <a:pPr algn="just"/>
            <a:r>
              <a:rPr lang="es-ES" dirty="0"/>
              <a:t>Se ha implementado un </a:t>
            </a:r>
            <a:r>
              <a:rPr lang="es-ES" dirty="0" err="1"/>
              <a:t>login</a:t>
            </a:r>
            <a:r>
              <a:rPr lang="es-ES" dirty="0"/>
              <a:t> sencillo sin usar aun la base de datos, en el que los únicos atributos de los usuarios son:</a:t>
            </a:r>
          </a:p>
          <a:p>
            <a:pPr lvl="1" algn="just"/>
            <a:r>
              <a:rPr lang="es-ES" dirty="0"/>
              <a:t>Nombre de usuario</a:t>
            </a:r>
          </a:p>
          <a:p>
            <a:pPr lvl="1" algn="just"/>
            <a:r>
              <a:rPr lang="es-ES" dirty="0"/>
              <a:t>Contraseña </a:t>
            </a:r>
          </a:p>
          <a:p>
            <a:pPr lvl="1" algn="just"/>
            <a:r>
              <a:rPr lang="es-ES" dirty="0"/>
              <a:t>Rol</a:t>
            </a:r>
          </a:p>
          <a:p>
            <a:pPr algn="just"/>
            <a:r>
              <a:rPr lang="es-ES" dirty="0"/>
              <a:t>Se ha añadido la funcionalidad de generar </a:t>
            </a:r>
            <a:r>
              <a:rPr lang="es-ES" dirty="0">
                <a:hlinkClick r:id="rId3"/>
              </a:rPr>
              <a:t>JSON Web Token</a:t>
            </a:r>
            <a:r>
              <a:rPr lang="es-ES" dirty="0"/>
              <a:t> para la autentificación de la aplicación.</a:t>
            </a:r>
          </a:p>
          <a:p>
            <a:pPr algn="just"/>
            <a:r>
              <a:rPr lang="es-ES" dirty="0"/>
              <a:t>Se han implementado controladores que tengan en cuenta las peticiones de inicio de sesión y consultas de coches.</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(localhost:[</a:t>
            </a:r>
            <a:r>
              <a:rPr lang="es-ES" dirty="0" err="1"/>
              <a:t>port</a:t>
            </a:r>
            <a:r>
              <a:rPr lang="es-ES" dirty="0"/>
              <a:t>]/</a:t>
            </a:r>
            <a:r>
              <a:rPr lang="es-ES" dirty="0" err="1"/>
              <a:t>swagger</a:t>
            </a:r>
            <a:r>
              <a:rPr lang="es-ES" dirty="0"/>
              <a:t>),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mencionada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t>myCars</a:t>
            </a:r>
            <a:r>
              <a:rPr lang="es-ES" dirty="0"/>
              <a:t>: Devuelve los coches registrados en la base de datos a nombre del usuario. Hay que mandar el JWT válido previo para que sea una petición permitida</a:t>
            </a:r>
          </a:p>
          <a:p>
            <a:pPr lvl="1" algn="just"/>
            <a:r>
              <a:rPr lang="es-ES" dirty="0"/>
              <a:t>GET /api/</a:t>
            </a:r>
            <a:r>
              <a:rPr lang="es-ES" dirty="0" err="1"/>
              <a:t>allCars</a:t>
            </a:r>
            <a:r>
              <a:rPr lang="es-ES" dirty="0"/>
              <a:t>: Devuelve todos los coches registrados. Esta petición solo la puede realizar un administrador aportando su JTW en el </a:t>
            </a:r>
            <a:r>
              <a:rPr lang="es-ES" dirty="0" err="1"/>
              <a:t>header</a:t>
            </a:r>
            <a:r>
              <a:rPr lang="es-ES" dirty="0"/>
              <a:t>.</a:t>
            </a:r>
          </a:p>
          <a:p>
            <a:pPr algn="just"/>
            <a:r>
              <a:rPr lang="es-ES" dirty="0"/>
              <a:t>La decisión de también configurar </a:t>
            </a:r>
            <a:r>
              <a:rPr lang="es-ES" dirty="0" err="1"/>
              <a:t>Swagger</a:t>
            </a:r>
            <a:r>
              <a:rPr lang="es-ES" dirty="0"/>
              <a:t> para que funcionase de forma similar a la de </a:t>
            </a:r>
            <a:r>
              <a:rPr lang="es-ES" dirty="0" err="1"/>
              <a:t>Postman</a:t>
            </a:r>
            <a:r>
              <a:rPr lang="es-ES" dirty="0"/>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Selección de base de datos</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Para poner en práctica algunos apartados anteriores se ha realizado una prueba de forma local en SQL Server Express. </a:t>
            </a:r>
          </a:p>
          <a:p>
            <a:pPr algn="just"/>
            <a:r>
              <a:rPr lang="es-ES" dirty="0"/>
              <a:t>También se planea realizar una implementación de datos mantenidos en modo caché en una base de datos Redis de cara a trabajar con una gran base de datos.  </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C2D3F007-E527-40F2-825C-916613B331EC}">
  <ds:schemaRefs>
    <ds:schemaRef ds:uri="http://schemas.microsoft.com/sharepoint/events"/>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0</TotalTime>
  <Words>1090</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Roboto</vt:lpstr>
      <vt:lpstr>Wingdings</vt:lpstr>
      <vt:lpstr>TecAlliance</vt:lpstr>
      <vt:lpstr>Prácticas externas</vt:lpstr>
      <vt:lpstr>Objetivo</vt:lpstr>
      <vt:lpstr>Estudios previos</vt:lpstr>
      <vt:lpstr>1- .Net Core API </vt:lpstr>
      <vt:lpstr>2- Documentación de Swagger  </vt:lpstr>
      <vt:lpstr>2- Documentación de Swagger</vt:lpstr>
      <vt:lpstr>3- Peticiones en Postman y Swagger   </vt:lpstr>
      <vt:lpstr>3- Peticiones en Postman y Swagger   </vt:lpstr>
      <vt:lpstr>4- Selección de base de datos   </vt:lpstr>
      <vt:lpstr>5- Dockerización / deployment    </vt:lpstr>
      <vt:lpstr>5- Dockerización / deployment   </vt:lpstr>
      <vt:lpstr>6- Próximamente    </vt:lpstr>
      <vt:lpstr>7- Casos de uso</vt:lpstr>
      <vt:lpstr>7- Casos de uso</vt:lpstr>
      <vt:lpstr>7-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Medina, Alejandro</cp:lastModifiedBy>
  <cp:revision>18</cp:revision>
  <dcterms:created xsi:type="dcterms:W3CDTF">2022-03-28T08:21:50Z</dcterms:created>
  <dcterms:modified xsi:type="dcterms:W3CDTF">2022-04-01T10:08:27Z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