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4" r:id="rId6"/>
    <p:sldId id="262" r:id="rId7"/>
    <p:sldId id="263" r:id="rId8"/>
    <p:sldId id="260" r:id="rId9"/>
    <p:sldId id="261"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1" autoAdjust="0"/>
    <p:restoredTop sz="94660"/>
  </p:normalViewPr>
  <p:slideViewPr>
    <p:cSldViewPr snapToGrid="0">
      <p:cViewPr varScale="1">
        <p:scale>
          <a:sx n="86" d="100"/>
          <a:sy n="86" d="100"/>
        </p:scale>
        <p:origin x="5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935801-2C80-4443-A99E-6E55A199D03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3D08FCC-CB30-4121-9463-A1AF8F18B69C}">
      <dgm:prSet/>
      <dgm:spPr/>
      <dgm:t>
        <a:bodyPr/>
        <a:lstStyle/>
        <a:p>
          <a:r>
            <a:rPr lang="it-IT"/>
            <a:t>Nasce in America e in Russia.</a:t>
          </a:r>
          <a:endParaRPr lang="en-US"/>
        </a:p>
      </dgm:t>
    </dgm:pt>
    <dgm:pt modelId="{6ED0C6D0-F3BB-4805-91B7-02A7512E39C6}" type="parTrans" cxnId="{ECFAC51D-A165-4913-8633-0F803880ADDA}">
      <dgm:prSet/>
      <dgm:spPr/>
      <dgm:t>
        <a:bodyPr/>
        <a:lstStyle/>
        <a:p>
          <a:endParaRPr lang="en-US"/>
        </a:p>
      </dgm:t>
    </dgm:pt>
    <dgm:pt modelId="{1FBA2C31-CB16-4388-9E6F-1E8E060CB0CF}" type="sibTrans" cxnId="{ECFAC51D-A165-4913-8633-0F803880ADDA}">
      <dgm:prSet/>
      <dgm:spPr/>
      <dgm:t>
        <a:bodyPr/>
        <a:lstStyle/>
        <a:p>
          <a:endParaRPr lang="en-US"/>
        </a:p>
      </dgm:t>
    </dgm:pt>
    <dgm:pt modelId="{BC155119-ADFF-46CC-989A-B84FBB630474}">
      <dgm:prSet/>
      <dgm:spPr/>
      <dgm:t>
        <a:bodyPr/>
        <a:lstStyle/>
        <a:p>
          <a:r>
            <a:rPr lang="it-IT" dirty="0"/>
            <a:t>Presenta idee agrarie, progressiste e il ”popolo” come virtuoso, ma schiavo delle autorità.</a:t>
          </a:r>
          <a:endParaRPr lang="en-US" dirty="0"/>
        </a:p>
      </dgm:t>
    </dgm:pt>
    <dgm:pt modelId="{115CFC5C-4B04-4157-90E6-8528385564BB}" type="parTrans" cxnId="{668012E7-368B-41F9-BA5F-A814A5E1C37C}">
      <dgm:prSet/>
      <dgm:spPr/>
      <dgm:t>
        <a:bodyPr/>
        <a:lstStyle/>
        <a:p>
          <a:endParaRPr lang="en-US"/>
        </a:p>
      </dgm:t>
    </dgm:pt>
    <dgm:pt modelId="{93FB6DE9-0CA3-460E-BBE2-F1D6924ABAB0}" type="sibTrans" cxnId="{668012E7-368B-41F9-BA5F-A814A5E1C37C}">
      <dgm:prSet/>
      <dgm:spPr/>
      <dgm:t>
        <a:bodyPr/>
        <a:lstStyle/>
        <a:p>
          <a:endParaRPr lang="en-US"/>
        </a:p>
      </dgm:t>
    </dgm:pt>
    <dgm:pt modelId="{1FB5EFFD-16A4-4EF4-B9AB-75BDF24ABADF}">
      <dgm:prSet/>
      <dgm:spPr/>
      <dgm:t>
        <a:bodyPr/>
        <a:lstStyle/>
        <a:p>
          <a:r>
            <a:rPr lang="it-IT" dirty="0"/>
            <a:t>Propone idee ”semplici” e immediate per risolvere i problemi.</a:t>
          </a:r>
          <a:endParaRPr lang="en-US" dirty="0"/>
        </a:p>
      </dgm:t>
    </dgm:pt>
    <dgm:pt modelId="{2C681E79-DA02-476A-9101-B5523BA2A47F}" type="parTrans" cxnId="{EB92AD55-2065-4D56-B4AF-37256C2C4BFD}">
      <dgm:prSet/>
      <dgm:spPr/>
      <dgm:t>
        <a:bodyPr/>
        <a:lstStyle/>
        <a:p>
          <a:endParaRPr lang="en-US"/>
        </a:p>
      </dgm:t>
    </dgm:pt>
    <dgm:pt modelId="{1894C234-5DCF-4F59-8588-B1A8BC1A4F21}" type="sibTrans" cxnId="{EB92AD55-2065-4D56-B4AF-37256C2C4BFD}">
      <dgm:prSet/>
      <dgm:spPr/>
      <dgm:t>
        <a:bodyPr/>
        <a:lstStyle/>
        <a:p>
          <a:endParaRPr lang="en-US"/>
        </a:p>
      </dgm:t>
    </dgm:pt>
    <dgm:pt modelId="{898D45E7-5C02-422F-81F4-A5A020D5F551}">
      <dgm:prSet/>
      <dgm:spPr/>
      <dgm:t>
        <a:bodyPr/>
        <a:lstStyle/>
        <a:p>
          <a:r>
            <a:rPr lang="it-IT" dirty="0"/>
            <a:t>Crea l’immagine di un leader che guida, spesso utilizzando stereotipi sul suo carattere.</a:t>
          </a:r>
          <a:endParaRPr lang="en-US" dirty="0"/>
        </a:p>
      </dgm:t>
    </dgm:pt>
    <dgm:pt modelId="{D06EC274-120A-4904-B5A8-F51289487C29}" type="parTrans" cxnId="{71891C3F-3D84-4FB0-A362-FAC03A14200F}">
      <dgm:prSet/>
      <dgm:spPr/>
      <dgm:t>
        <a:bodyPr/>
        <a:lstStyle/>
        <a:p>
          <a:endParaRPr lang="en-US"/>
        </a:p>
      </dgm:t>
    </dgm:pt>
    <dgm:pt modelId="{376EA504-A568-4474-853E-808DD92FFB9D}" type="sibTrans" cxnId="{71891C3F-3D84-4FB0-A362-FAC03A14200F}">
      <dgm:prSet/>
      <dgm:spPr/>
      <dgm:t>
        <a:bodyPr/>
        <a:lstStyle/>
        <a:p>
          <a:endParaRPr lang="en-US"/>
        </a:p>
      </dgm:t>
    </dgm:pt>
    <dgm:pt modelId="{7B17BDF6-E74B-4D3B-9372-B86C799C1E9F}">
      <dgm:prSet/>
      <dgm:spPr/>
      <dgm:t>
        <a:bodyPr/>
        <a:lstStyle/>
        <a:p>
          <a:r>
            <a:rPr lang="it-IT"/>
            <a:t>Immagina un mondo diviso tra ”noi” e ”loro”.</a:t>
          </a:r>
          <a:endParaRPr lang="en-US"/>
        </a:p>
      </dgm:t>
    </dgm:pt>
    <dgm:pt modelId="{48B0CEC6-88D7-41D7-8202-8BA86C3118E5}" type="parTrans" cxnId="{F55E5AD2-E26E-48C6-8D65-9BCED68206F6}">
      <dgm:prSet/>
      <dgm:spPr/>
      <dgm:t>
        <a:bodyPr/>
        <a:lstStyle/>
        <a:p>
          <a:endParaRPr lang="en-US"/>
        </a:p>
      </dgm:t>
    </dgm:pt>
    <dgm:pt modelId="{F68C2939-1EB0-467B-A666-566537AA619B}" type="sibTrans" cxnId="{F55E5AD2-E26E-48C6-8D65-9BCED68206F6}">
      <dgm:prSet/>
      <dgm:spPr/>
      <dgm:t>
        <a:bodyPr/>
        <a:lstStyle/>
        <a:p>
          <a:endParaRPr lang="en-US"/>
        </a:p>
      </dgm:t>
    </dgm:pt>
    <dgm:pt modelId="{47BD58B4-B618-4EFF-A613-99101AE42DDA}" type="pres">
      <dgm:prSet presAssocID="{5F935801-2C80-4443-A99E-6E55A199D030}" presName="vert0" presStyleCnt="0">
        <dgm:presLayoutVars>
          <dgm:dir/>
          <dgm:animOne val="branch"/>
          <dgm:animLvl val="lvl"/>
        </dgm:presLayoutVars>
      </dgm:prSet>
      <dgm:spPr/>
    </dgm:pt>
    <dgm:pt modelId="{5868F00E-595C-4AB1-8BD9-23C8E4AFB133}" type="pres">
      <dgm:prSet presAssocID="{63D08FCC-CB30-4121-9463-A1AF8F18B69C}" presName="thickLine" presStyleLbl="alignNode1" presStyleIdx="0" presStyleCnt="5"/>
      <dgm:spPr/>
    </dgm:pt>
    <dgm:pt modelId="{8BE9C5C8-D72E-430D-B93D-DBA83F9A6D97}" type="pres">
      <dgm:prSet presAssocID="{63D08FCC-CB30-4121-9463-A1AF8F18B69C}" presName="horz1" presStyleCnt="0"/>
      <dgm:spPr/>
    </dgm:pt>
    <dgm:pt modelId="{C7EA892B-966F-4E3E-8A39-8D380B85E661}" type="pres">
      <dgm:prSet presAssocID="{63D08FCC-CB30-4121-9463-A1AF8F18B69C}" presName="tx1" presStyleLbl="revTx" presStyleIdx="0" presStyleCnt="5"/>
      <dgm:spPr/>
    </dgm:pt>
    <dgm:pt modelId="{818123B5-AF78-42D3-9FC4-58FD8985DC1C}" type="pres">
      <dgm:prSet presAssocID="{63D08FCC-CB30-4121-9463-A1AF8F18B69C}" presName="vert1" presStyleCnt="0"/>
      <dgm:spPr/>
    </dgm:pt>
    <dgm:pt modelId="{9E02F44C-4A4D-4837-8229-DCDADE8066FB}" type="pres">
      <dgm:prSet presAssocID="{BC155119-ADFF-46CC-989A-B84FBB630474}" presName="thickLine" presStyleLbl="alignNode1" presStyleIdx="1" presStyleCnt="5"/>
      <dgm:spPr/>
    </dgm:pt>
    <dgm:pt modelId="{F604B542-6990-4ADF-91FB-B468E435D71F}" type="pres">
      <dgm:prSet presAssocID="{BC155119-ADFF-46CC-989A-B84FBB630474}" presName="horz1" presStyleCnt="0"/>
      <dgm:spPr/>
    </dgm:pt>
    <dgm:pt modelId="{93628C0F-7B75-4B8A-BECB-EBDDEAD3EF36}" type="pres">
      <dgm:prSet presAssocID="{BC155119-ADFF-46CC-989A-B84FBB630474}" presName="tx1" presStyleLbl="revTx" presStyleIdx="1" presStyleCnt="5"/>
      <dgm:spPr/>
    </dgm:pt>
    <dgm:pt modelId="{BBD5B2DB-7E07-4038-BFB1-5DB2ED0D0817}" type="pres">
      <dgm:prSet presAssocID="{BC155119-ADFF-46CC-989A-B84FBB630474}" presName="vert1" presStyleCnt="0"/>
      <dgm:spPr/>
    </dgm:pt>
    <dgm:pt modelId="{F2CE8E38-D1F4-4496-AD97-2E16647E5D10}" type="pres">
      <dgm:prSet presAssocID="{1FB5EFFD-16A4-4EF4-B9AB-75BDF24ABADF}" presName="thickLine" presStyleLbl="alignNode1" presStyleIdx="2" presStyleCnt="5"/>
      <dgm:spPr/>
    </dgm:pt>
    <dgm:pt modelId="{D5B34B79-2D4B-4F8F-9A96-65820E149E8A}" type="pres">
      <dgm:prSet presAssocID="{1FB5EFFD-16A4-4EF4-B9AB-75BDF24ABADF}" presName="horz1" presStyleCnt="0"/>
      <dgm:spPr/>
    </dgm:pt>
    <dgm:pt modelId="{12BE5986-9DD0-4E59-942C-A26D149EDE39}" type="pres">
      <dgm:prSet presAssocID="{1FB5EFFD-16A4-4EF4-B9AB-75BDF24ABADF}" presName="tx1" presStyleLbl="revTx" presStyleIdx="2" presStyleCnt="5"/>
      <dgm:spPr/>
    </dgm:pt>
    <dgm:pt modelId="{E639AEFD-D37F-494B-B215-F475366879D1}" type="pres">
      <dgm:prSet presAssocID="{1FB5EFFD-16A4-4EF4-B9AB-75BDF24ABADF}" presName="vert1" presStyleCnt="0"/>
      <dgm:spPr/>
    </dgm:pt>
    <dgm:pt modelId="{55252B29-741D-4636-B8E3-63F63CC186CC}" type="pres">
      <dgm:prSet presAssocID="{898D45E7-5C02-422F-81F4-A5A020D5F551}" presName="thickLine" presStyleLbl="alignNode1" presStyleIdx="3" presStyleCnt="5"/>
      <dgm:spPr/>
    </dgm:pt>
    <dgm:pt modelId="{DC4D8726-7114-4182-A35F-D3499D376D43}" type="pres">
      <dgm:prSet presAssocID="{898D45E7-5C02-422F-81F4-A5A020D5F551}" presName="horz1" presStyleCnt="0"/>
      <dgm:spPr/>
    </dgm:pt>
    <dgm:pt modelId="{C9A2C9EA-BE3B-4CD1-A6BA-E052D4E07D13}" type="pres">
      <dgm:prSet presAssocID="{898D45E7-5C02-422F-81F4-A5A020D5F551}" presName="tx1" presStyleLbl="revTx" presStyleIdx="3" presStyleCnt="5"/>
      <dgm:spPr/>
    </dgm:pt>
    <dgm:pt modelId="{4DB819C3-F067-42A6-B93D-4733F8BCB46F}" type="pres">
      <dgm:prSet presAssocID="{898D45E7-5C02-422F-81F4-A5A020D5F551}" presName="vert1" presStyleCnt="0"/>
      <dgm:spPr/>
    </dgm:pt>
    <dgm:pt modelId="{91A3B16C-1063-4A23-A5D1-D91CC7FDE829}" type="pres">
      <dgm:prSet presAssocID="{7B17BDF6-E74B-4D3B-9372-B86C799C1E9F}" presName="thickLine" presStyleLbl="alignNode1" presStyleIdx="4" presStyleCnt="5"/>
      <dgm:spPr/>
    </dgm:pt>
    <dgm:pt modelId="{6D59E8C6-4AB2-4ECB-A41C-61A3FFB7962A}" type="pres">
      <dgm:prSet presAssocID="{7B17BDF6-E74B-4D3B-9372-B86C799C1E9F}" presName="horz1" presStyleCnt="0"/>
      <dgm:spPr/>
    </dgm:pt>
    <dgm:pt modelId="{B9FCA68C-4D6C-491D-B90D-1D166E2B80A1}" type="pres">
      <dgm:prSet presAssocID="{7B17BDF6-E74B-4D3B-9372-B86C799C1E9F}" presName="tx1" presStyleLbl="revTx" presStyleIdx="4" presStyleCnt="5"/>
      <dgm:spPr/>
    </dgm:pt>
    <dgm:pt modelId="{DE5DDA4B-793B-4EBB-AE3A-ADD7A6182423}" type="pres">
      <dgm:prSet presAssocID="{7B17BDF6-E74B-4D3B-9372-B86C799C1E9F}" presName="vert1" presStyleCnt="0"/>
      <dgm:spPr/>
    </dgm:pt>
  </dgm:ptLst>
  <dgm:cxnLst>
    <dgm:cxn modelId="{2B5FAC11-F247-47D4-A5CA-F493786A6610}" type="presOf" srcId="{898D45E7-5C02-422F-81F4-A5A020D5F551}" destId="{C9A2C9EA-BE3B-4CD1-A6BA-E052D4E07D13}" srcOrd="0" destOrd="0" presId="urn:microsoft.com/office/officeart/2008/layout/LinedList"/>
    <dgm:cxn modelId="{ECFAC51D-A165-4913-8633-0F803880ADDA}" srcId="{5F935801-2C80-4443-A99E-6E55A199D030}" destId="{63D08FCC-CB30-4121-9463-A1AF8F18B69C}" srcOrd="0" destOrd="0" parTransId="{6ED0C6D0-F3BB-4805-91B7-02A7512E39C6}" sibTransId="{1FBA2C31-CB16-4388-9E6F-1E8E060CB0CF}"/>
    <dgm:cxn modelId="{A5808B32-BC6F-45F6-9C26-D6E9CAEF240B}" type="presOf" srcId="{5F935801-2C80-4443-A99E-6E55A199D030}" destId="{47BD58B4-B618-4EFF-A613-99101AE42DDA}" srcOrd="0" destOrd="0" presId="urn:microsoft.com/office/officeart/2008/layout/LinedList"/>
    <dgm:cxn modelId="{71891C3F-3D84-4FB0-A362-FAC03A14200F}" srcId="{5F935801-2C80-4443-A99E-6E55A199D030}" destId="{898D45E7-5C02-422F-81F4-A5A020D5F551}" srcOrd="3" destOrd="0" parTransId="{D06EC274-120A-4904-B5A8-F51289487C29}" sibTransId="{376EA504-A568-4474-853E-808DD92FFB9D}"/>
    <dgm:cxn modelId="{1AD6506F-8759-4C75-8587-B2FFF25936D5}" type="presOf" srcId="{63D08FCC-CB30-4121-9463-A1AF8F18B69C}" destId="{C7EA892B-966F-4E3E-8A39-8D380B85E661}" srcOrd="0" destOrd="0" presId="urn:microsoft.com/office/officeart/2008/layout/LinedList"/>
    <dgm:cxn modelId="{EB92AD55-2065-4D56-B4AF-37256C2C4BFD}" srcId="{5F935801-2C80-4443-A99E-6E55A199D030}" destId="{1FB5EFFD-16A4-4EF4-B9AB-75BDF24ABADF}" srcOrd="2" destOrd="0" parTransId="{2C681E79-DA02-476A-9101-B5523BA2A47F}" sibTransId="{1894C234-5DCF-4F59-8588-B1A8BC1A4F21}"/>
    <dgm:cxn modelId="{FB991E56-4A3A-4D20-974D-B3A5A2AA92AF}" type="presOf" srcId="{7B17BDF6-E74B-4D3B-9372-B86C799C1E9F}" destId="{B9FCA68C-4D6C-491D-B90D-1D166E2B80A1}" srcOrd="0" destOrd="0" presId="urn:microsoft.com/office/officeart/2008/layout/LinedList"/>
    <dgm:cxn modelId="{4D059785-0A72-47BD-B827-45C42C828672}" type="presOf" srcId="{BC155119-ADFF-46CC-989A-B84FBB630474}" destId="{93628C0F-7B75-4B8A-BECB-EBDDEAD3EF36}" srcOrd="0" destOrd="0" presId="urn:microsoft.com/office/officeart/2008/layout/LinedList"/>
    <dgm:cxn modelId="{144A81A7-0673-485F-B106-A800AE6A0F11}" type="presOf" srcId="{1FB5EFFD-16A4-4EF4-B9AB-75BDF24ABADF}" destId="{12BE5986-9DD0-4E59-942C-A26D149EDE39}" srcOrd="0" destOrd="0" presId="urn:microsoft.com/office/officeart/2008/layout/LinedList"/>
    <dgm:cxn modelId="{F55E5AD2-E26E-48C6-8D65-9BCED68206F6}" srcId="{5F935801-2C80-4443-A99E-6E55A199D030}" destId="{7B17BDF6-E74B-4D3B-9372-B86C799C1E9F}" srcOrd="4" destOrd="0" parTransId="{48B0CEC6-88D7-41D7-8202-8BA86C3118E5}" sibTransId="{F68C2939-1EB0-467B-A666-566537AA619B}"/>
    <dgm:cxn modelId="{668012E7-368B-41F9-BA5F-A814A5E1C37C}" srcId="{5F935801-2C80-4443-A99E-6E55A199D030}" destId="{BC155119-ADFF-46CC-989A-B84FBB630474}" srcOrd="1" destOrd="0" parTransId="{115CFC5C-4B04-4157-90E6-8528385564BB}" sibTransId="{93FB6DE9-0CA3-460E-BBE2-F1D6924ABAB0}"/>
    <dgm:cxn modelId="{E67EDE50-D3B2-4DB0-941A-78DBF4B2E966}" type="presParOf" srcId="{47BD58B4-B618-4EFF-A613-99101AE42DDA}" destId="{5868F00E-595C-4AB1-8BD9-23C8E4AFB133}" srcOrd="0" destOrd="0" presId="urn:microsoft.com/office/officeart/2008/layout/LinedList"/>
    <dgm:cxn modelId="{9C303A82-9014-42BB-975A-F7DFAB498B08}" type="presParOf" srcId="{47BD58B4-B618-4EFF-A613-99101AE42DDA}" destId="{8BE9C5C8-D72E-430D-B93D-DBA83F9A6D97}" srcOrd="1" destOrd="0" presId="urn:microsoft.com/office/officeart/2008/layout/LinedList"/>
    <dgm:cxn modelId="{E9660A61-0CFC-4BC2-91DD-1603D212CD99}" type="presParOf" srcId="{8BE9C5C8-D72E-430D-B93D-DBA83F9A6D97}" destId="{C7EA892B-966F-4E3E-8A39-8D380B85E661}" srcOrd="0" destOrd="0" presId="urn:microsoft.com/office/officeart/2008/layout/LinedList"/>
    <dgm:cxn modelId="{B8E7A60E-EC3F-45AC-AE6F-87CA8B14046C}" type="presParOf" srcId="{8BE9C5C8-D72E-430D-B93D-DBA83F9A6D97}" destId="{818123B5-AF78-42D3-9FC4-58FD8985DC1C}" srcOrd="1" destOrd="0" presId="urn:microsoft.com/office/officeart/2008/layout/LinedList"/>
    <dgm:cxn modelId="{D6F01215-DFD5-4301-8D79-7FAC24B4EC24}" type="presParOf" srcId="{47BD58B4-B618-4EFF-A613-99101AE42DDA}" destId="{9E02F44C-4A4D-4837-8229-DCDADE8066FB}" srcOrd="2" destOrd="0" presId="urn:microsoft.com/office/officeart/2008/layout/LinedList"/>
    <dgm:cxn modelId="{ABA7FBAD-8D41-4E5C-BED4-D8A500FFB00B}" type="presParOf" srcId="{47BD58B4-B618-4EFF-A613-99101AE42DDA}" destId="{F604B542-6990-4ADF-91FB-B468E435D71F}" srcOrd="3" destOrd="0" presId="urn:microsoft.com/office/officeart/2008/layout/LinedList"/>
    <dgm:cxn modelId="{A4D4F4F9-72E2-4DB6-847E-35D7AD92FD9E}" type="presParOf" srcId="{F604B542-6990-4ADF-91FB-B468E435D71F}" destId="{93628C0F-7B75-4B8A-BECB-EBDDEAD3EF36}" srcOrd="0" destOrd="0" presId="urn:microsoft.com/office/officeart/2008/layout/LinedList"/>
    <dgm:cxn modelId="{59292CEC-9636-44D1-A6F5-B81FB5CCA280}" type="presParOf" srcId="{F604B542-6990-4ADF-91FB-B468E435D71F}" destId="{BBD5B2DB-7E07-4038-BFB1-5DB2ED0D0817}" srcOrd="1" destOrd="0" presId="urn:microsoft.com/office/officeart/2008/layout/LinedList"/>
    <dgm:cxn modelId="{E67ADD22-2266-4BEA-B118-893A88547794}" type="presParOf" srcId="{47BD58B4-B618-4EFF-A613-99101AE42DDA}" destId="{F2CE8E38-D1F4-4496-AD97-2E16647E5D10}" srcOrd="4" destOrd="0" presId="urn:microsoft.com/office/officeart/2008/layout/LinedList"/>
    <dgm:cxn modelId="{236BCD97-7749-4112-BEBF-F6D7D6CAED46}" type="presParOf" srcId="{47BD58B4-B618-4EFF-A613-99101AE42DDA}" destId="{D5B34B79-2D4B-4F8F-9A96-65820E149E8A}" srcOrd="5" destOrd="0" presId="urn:microsoft.com/office/officeart/2008/layout/LinedList"/>
    <dgm:cxn modelId="{EB4E0E1B-2196-4E2C-8559-D8A67D6EF014}" type="presParOf" srcId="{D5B34B79-2D4B-4F8F-9A96-65820E149E8A}" destId="{12BE5986-9DD0-4E59-942C-A26D149EDE39}" srcOrd="0" destOrd="0" presId="urn:microsoft.com/office/officeart/2008/layout/LinedList"/>
    <dgm:cxn modelId="{10B56C58-A966-4431-A58A-8664F3ADF3F4}" type="presParOf" srcId="{D5B34B79-2D4B-4F8F-9A96-65820E149E8A}" destId="{E639AEFD-D37F-494B-B215-F475366879D1}" srcOrd="1" destOrd="0" presId="urn:microsoft.com/office/officeart/2008/layout/LinedList"/>
    <dgm:cxn modelId="{6F61D96F-F48A-4FCE-969E-98CA0D7955AC}" type="presParOf" srcId="{47BD58B4-B618-4EFF-A613-99101AE42DDA}" destId="{55252B29-741D-4636-B8E3-63F63CC186CC}" srcOrd="6" destOrd="0" presId="urn:microsoft.com/office/officeart/2008/layout/LinedList"/>
    <dgm:cxn modelId="{C3C197B6-ACCD-42A8-86F3-B1FA4824CD65}" type="presParOf" srcId="{47BD58B4-B618-4EFF-A613-99101AE42DDA}" destId="{DC4D8726-7114-4182-A35F-D3499D376D43}" srcOrd="7" destOrd="0" presId="urn:microsoft.com/office/officeart/2008/layout/LinedList"/>
    <dgm:cxn modelId="{55A29C6B-90EE-42C2-A455-F855E8A534C8}" type="presParOf" srcId="{DC4D8726-7114-4182-A35F-D3499D376D43}" destId="{C9A2C9EA-BE3B-4CD1-A6BA-E052D4E07D13}" srcOrd="0" destOrd="0" presId="urn:microsoft.com/office/officeart/2008/layout/LinedList"/>
    <dgm:cxn modelId="{7FE6DD33-C048-402B-AE0B-B4A396B97AC3}" type="presParOf" srcId="{DC4D8726-7114-4182-A35F-D3499D376D43}" destId="{4DB819C3-F067-42A6-B93D-4733F8BCB46F}" srcOrd="1" destOrd="0" presId="urn:microsoft.com/office/officeart/2008/layout/LinedList"/>
    <dgm:cxn modelId="{78FDF076-5AED-4781-B9B3-0FD09617447F}" type="presParOf" srcId="{47BD58B4-B618-4EFF-A613-99101AE42DDA}" destId="{91A3B16C-1063-4A23-A5D1-D91CC7FDE829}" srcOrd="8" destOrd="0" presId="urn:microsoft.com/office/officeart/2008/layout/LinedList"/>
    <dgm:cxn modelId="{E4AB034C-5959-404A-8405-77165FC9B715}" type="presParOf" srcId="{47BD58B4-B618-4EFF-A613-99101AE42DDA}" destId="{6D59E8C6-4AB2-4ECB-A41C-61A3FFB7962A}" srcOrd="9" destOrd="0" presId="urn:microsoft.com/office/officeart/2008/layout/LinedList"/>
    <dgm:cxn modelId="{8194F8D5-4350-4055-80F3-CE2D4B46C62E}" type="presParOf" srcId="{6D59E8C6-4AB2-4ECB-A41C-61A3FFB7962A}" destId="{B9FCA68C-4D6C-491D-B90D-1D166E2B80A1}" srcOrd="0" destOrd="0" presId="urn:microsoft.com/office/officeart/2008/layout/LinedList"/>
    <dgm:cxn modelId="{43BDA270-3621-4C78-A571-2C637279C924}" type="presParOf" srcId="{6D59E8C6-4AB2-4ECB-A41C-61A3FFB7962A}" destId="{DE5DDA4B-793B-4EBB-AE3A-ADD7A618242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68F00E-595C-4AB1-8BD9-23C8E4AFB133}">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EA892B-966F-4E3E-8A39-8D380B85E661}">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it-IT" sz="2400" kern="1200"/>
            <a:t>Nasce in America e in Russia.</a:t>
          </a:r>
          <a:endParaRPr lang="en-US" sz="2400" kern="1200"/>
        </a:p>
      </dsp:txBody>
      <dsp:txXfrm>
        <a:off x="0" y="531"/>
        <a:ext cx="10515600" cy="870055"/>
      </dsp:txXfrm>
    </dsp:sp>
    <dsp:sp modelId="{9E02F44C-4A4D-4837-8229-DCDADE8066FB}">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628C0F-7B75-4B8A-BECB-EBDDEAD3EF36}">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it-IT" sz="2400" kern="1200" dirty="0"/>
            <a:t>Presenta idee agrarie, progressiste e il ”popolo” come virtuoso, ma schiavo delle autorità.</a:t>
          </a:r>
          <a:endParaRPr lang="en-US" sz="2400" kern="1200" dirty="0"/>
        </a:p>
      </dsp:txBody>
      <dsp:txXfrm>
        <a:off x="0" y="870586"/>
        <a:ext cx="10515600" cy="870055"/>
      </dsp:txXfrm>
    </dsp:sp>
    <dsp:sp modelId="{F2CE8E38-D1F4-4496-AD97-2E16647E5D10}">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BE5986-9DD0-4E59-942C-A26D149EDE39}">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it-IT" sz="2400" kern="1200" dirty="0"/>
            <a:t>Propone idee ”semplici” e immediate per risolvere i problemi.</a:t>
          </a:r>
          <a:endParaRPr lang="en-US" sz="2400" kern="1200" dirty="0"/>
        </a:p>
      </dsp:txBody>
      <dsp:txXfrm>
        <a:off x="0" y="1740641"/>
        <a:ext cx="10515600" cy="870055"/>
      </dsp:txXfrm>
    </dsp:sp>
    <dsp:sp modelId="{55252B29-741D-4636-B8E3-63F63CC186CC}">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A2C9EA-BE3B-4CD1-A6BA-E052D4E07D13}">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it-IT" sz="2400" kern="1200" dirty="0"/>
            <a:t>Crea l’immagine di un leader che guida, spesso utilizzando stereotipi sul suo carattere.</a:t>
          </a:r>
          <a:endParaRPr lang="en-US" sz="2400" kern="1200" dirty="0"/>
        </a:p>
      </dsp:txBody>
      <dsp:txXfrm>
        <a:off x="0" y="2610696"/>
        <a:ext cx="10515600" cy="870055"/>
      </dsp:txXfrm>
    </dsp:sp>
    <dsp:sp modelId="{91A3B16C-1063-4A23-A5D1-D91CC7FDE829}">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FCA68C-4D6C-491D-B90D-1D166E2B80A1}">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it-IT" sz="2400" kern="1200"/>
            <a:t>Immagina un mondo diviso tra ”noi” e ”loro”.</a:t>
          </a:r>
          <a:endParaRPr lang="en-US" sz="2400" kern="1200"/>
        </a:p>
      </dsp:txBody>
      <dsp:txXfrm>
        <a:off x="0" y="3480751"/>
        <a:ext cx="10515600" cy="87005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B01245-B0BE-5BD1-B6AD-A325E8E596D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00530B0-6A4B-AA3C-40F5-809886AA1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546B400-5F53-36EA-2510-8D425AF57B88}"/>
              </a:ext>
            </a:extLst>
          </p:cNvPr>
          <p:cNvSpPr>
            <a:spLocks noGrp="1"/>
          </p:cNvSpPr>
          <p:nvPr>
            <p:ph type="dt" sz="half" idx="10"/>
          </p:nvPr>
        </p:nvSpPr>
        <p:spPr/>
        <p:txBody>
          <a:bodyPr/>
          <a:lstStyle/>
          <a:p>
            <a:fld id="{373ED4F9-5675-4C73-A6F3-2C3832F92984}" type="datetimeFigureOut">
              <a:rPr lang="it-IT" smtClean="0"/>
              <a:t>22/10/2023</a:t>
            </a:fld>
            <a:endParaRPr lang="it-IT"/>
          </a:p>
        </p:txBody>
      </p:sp>
      <p:sp>
        <p:nvSpPr>
          <p:cNvPr id="5" name="Segnaposto piè di pagina 4">
            <a:extLst>
              <a:ext uri="{FF2B5EF4-FFF2-40B4-BE49-F238E27FC236}">
                <a16:creationId xmlns:a16="http://schemas.microsoft.com/office/drawing/2014/main" id="{CF5C0852-B256-5317-6907-C4A01460930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B1C0F14-CB15-F290-668D-F09A7D54004A}"/>
              </a:ext>
            </a:extLst>
          </p:cNvPr>
          <p:cNvSpPr>
            <a:spLocks noGrp="1"/>
          </p:cNvSpPr>
          <p:nvPr>
            <p:ph type="sldNum" sz="quarter" idx="12"/>
          </p:nvPr>
        </p:nvSpPr>
        <p:spPr/>
        <p:txBody>
          <a:bodyPr/>
          <a:lstStyle/>
          <a:p>
            <a:fld id="{DFB965B4-4998-41B2-A67B-EF3A2B1D1E2C}" type="slidenum">
              <a:rPr lang="it-IT" smtClean="0"/>
              <a:t>‹N›</a:t>
            </a:fld>
            <a:endParaRPr lang="it-IT"/>
          </a:p>
        </p:txBody>
      </p:sp>
    </p:spTree>
    <p:extLst>
      <p:ext uri="{BB962C8B-B14F-4D97-AF65-F5344CB8AC3E}">
        <p14:creationId xmlns:p14="http://schemas.microsoft.com/office/powerpoint/2010/main" val="335181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926F5-9E23-6EB3-43C5-0A7E107609AC}"/>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097CCA1-2A72-AEC1-13E4-B3DC5586AFF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990718D-B945-469B-E92E-6DBA15739B90}"/>
              </a:ext>
            </a:extLst>
          </p:cNvPr>
          <p:cNvSpPr>
            <a:spLocks noGrp="1"/>
          </p:cNvSpPr>
          <p:nvPr>
            <p:ph type="dt" sz="half" idx="10"/>
          </p:nvPr>
        </p:nvSpPr>
        <p:spPr/>
        <p:txBody>
          <a:bodyPr/>
          <a:lstStyle/>
          <a:p>
            <a:fld id="{373ED4F9-5675-4C73-A6F3-2C3832F92984}" type="datetimeFigureOut">
              <a:rPr lang="it-IT" smtClean="0"/>
              <a:t>22/10/2023</a:t>
            </a:fld>
            <a:endParaRPr lang="it-IT"/>
          </a:p>
        </p:txBody>
      </p:sp>
      <p:sp>
        <p:nvSpPr>
          <p:cNvPr id="5" name="Segnaposto piè di pagina 4">
            <a:extLst>
              <a:ext uri="{FF2B5EF4-FFF2-40B4-BE49-F238E27FC236}">
                <a16:creationId xmlns:a16="http://schemas.microsoft.com/office/drawing/2014/main" id="{74F39E16-1B27-A584-BEA1-193F31C3F8E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CDC23DA-9EA9-3D23-A7B4-EA7433C22B13}"/>
              </a:ext>
            </a:extLst>
          </p:cNvPr>
          <p:cNvSpPr>
            <a:spLocks noGrp="1"/>
          </p:cNvSpPr>
          <p:nvPr>
            <p:ph type="sldNum" sz="quarter" idx="12"/>
          </p:nvPr>
        </p:nvSpPr>
        <p:spPr/>
        <p:txBody>
          <a:bodyPr/>
          <a:lstStyle/>
          <a:p>
            <a:fld id="{DFB965B4-4998-41B2-A67B-EF3A2B1D1E2C}" type="slidenum">
              <a:rPr lang="it-IT" smtClean="0"/>
              <a:t>‹N›</a:t>
            </a:fld>
            <a:endParaRPr lang="it-IT"/>
          </a:p>
        </p:txBody>
      </p:sp>
    </p:spTree>
    <p:extLst>
      <p:ext uri="{BB962C8B-B14F-4D97-AF65-F5344CB8AC3E}">
        <p14:creationId xmlns:p14="http://schemas.microsoft.com/office/powerpoint/2010/main" val="2876399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51197BF-462D-679B-B8A7-78415F9F5C8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E4AA8C5-4998-8078-FF55-4B58F389627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68589FB-B3C4-DFD7-9816-A26E25345866}"/>
              </a:ext>
            </a:extLst>
          </p:cNvPr>
          <p:cNvSpPr>
            <a:spLocks noGrp="1"/>
          </p:cNvSpPr>
          <p:nvPr>
            <p:ph type="dt" sz="half" idx="10"/>
          </p:nvPr>
        </p:nvSpPr>
        <p:spPr/>
        <p:txBody>
          <a:bodyPr/>
          <a:lstStyle/>
          <a:p>
            <a:fld id="{373ED4F9-5675-4C73-A6F3-2C3832F92984}" type="datetimeFigureOut">
              <a:rPr lang="it-IT" smtClean="0"/>
              <a:t>22/10/2023</a:t>
            </a:fld>
            <a:endParaRPr lang="it-IT"/>
          </a:p>
        </p:txBody>
      </p:sp>
      <p:sp>
        <p:nvSpPr>
          <p:cNvPr id="5" name="Segnaposto piè di pagina 4">
            <a:extLst>
              <a:ext uri="{FF2B5EF4-FFF2-40B4-BE49-F238E27FC236}">
                <a16:creationId xmlns:a16="http://schemas.microsoft.com/office/drawing/2014/main" id="{237BDC0E-E04B-238D-26FB-17DF91E105B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CCD70C4-D9F5-6D9A-65E4-F8930D940298}"/>
              </a:ext>
            </a:extLst>
          </p:cNvPr>
          <p:cNvSpPr>
            <a:spLocks noGrp="1"/>
          </p:cNvSpPr>
          <p:nvPr>
            <p:ph type="sldNum" sz="quarter" idx="12"/>
          </p:nvPr>
        </p:nvSpPr>
        <p:spPr/>
        <p:txBody>
          <a:bodyPr/>
          <a:lstStyle/>
          <a:p>
            <a:fld id="{DFB965B4-4998-41B2-A67B-EF3A2B1D1E2C}" type="slidenum">
              <a:rPr lang="it-IT" smtClean="0"/>
              <a:t>‹N›</a:t>
            </a:fld>
            <a:endParaRPr lang="it-IT"/>
          </a:p>
        </p:txBody>
      </p:sp>
    </p:spTree>
    <p:extLst>
      <p:ext uri="{BB962C8B-B14F-4D97-AF65-F5344CB8AC3E}">
        <p14:creationId xmlns:p14="http://schemas.microsoft.com/office/powerpoint/2010/main" val="172838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E5F2F9-7676-F7B7-2CC6-DFB18C8C30D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739A8D6-9685-7350-A212-52EFF64CF73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0E14FE4-47CD-7E4C-060E-0E8F959F4660}"/>
              </a:ext>
            </a:extLst>
          </p:cNvPr>
          <p:cNvSpPr>
            <a:spLocks noGrp="1"/>
          </p:cNvSpPr>
          <p:nvPr>
            <p:ph type="dt" sz="half" idx="10"/>
          </p:nvPr>
        </p:nvSpPr>
        <p:spPr/>
        <p:txBody>
          <a:bodyPr/>
          <a:lstStyle/>
          <a:p>
            <a:fld id="{373ED4F9-5675-4C73-A6F3-2C3832F92984}" type="datetimeFigureOut">
              <a:rPr lang="it-IT" smtClean="0"/>
              <a:t>22/10/2023</a:t>
            </a:fld>
            <a:endParaRPr lang="it-IT"/>
          </a:p>
        </p:txBody>
      </p:sp>
      <p:sp>
        <p:nvSpPr>
          <p:cNvPr id="5" name="Segnaposto piè di pagina 4">
            <a:extLst>
              <a:ext uri="{FF2B5EF4-FFF2-40B4-BE49-F238E27FC236}">
                <a16:creationId xmlns:a16="http://schemas.microsoft.com/office/drawing/2014/main" id="{CC496715-4EDC-76EB-F263-FCBCFEE757B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3DDBB1A-01B2-6E5C-1F57-80D1BF618F74}"/>
              </a:ext>
            </a:extLst>
          </p:cNvPr>
          <p:cNvSpPr>
            <a:spLocks noGrp="1"/>
          </p:cNvSpPr>
          <p:nvPr>
            <p:ph type="sldNum" sz="quarter" idx="12"/>
          </p:nvPr>
        </p:nvSpPr>
        <p:spPr/>
        <p:txBody>
          <a:bodyPr/>
          <a:lstStyle/>
          <a:p>
            <a:fld id="{DFB965B4-4998-41B2-A67B-EF3A2B1D1E2C}" type="slidenum">
              <a:rPr lang="it-IT" smtClean="0"/>
              <a:t>‹N›</a:t>
            </a:fld>
            <a:endParaRPr lang="it-IT"/>
          </a:p>
        </p:txBody>
      </p:sp>
    </p:spTree>
    <p:extLst>
      <p:ext uri="{BB962C8B-B14F-4D97-AF65-F5344CB8AC3E}">
        <p14:creationId xmlns:p14="http://schemas.microsoft.com/office/powerpoint/2010/main" val="335927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0BA20F-4775-3CE8-A1D1-A84B3ACB179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BF363DC-1886-FC8B-4AE9-20EC040C42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7892F529-C2FF-2BCD-58EB-9AA1F65AA920}"/>
              </a:ext>
            </a:extLst>
          </p:cNvPr>
          <p:cNvSpPr>
            <a:spLocks noGrp="1"/>
          </p:cNvSpPr>
          <p:nvPr>
            <p:ph type="dt" sz="half" idx="10"/>
          </p:nvPr>
        </p:nvSpPr>
        <p:spPr/>
        <p:txBody>
          <a:bodyPr/>
          <a:lstStyle/>
          <a:p>
            <a:fld id="{373ED4F9-5675-4C73-A6F3-2C3832F92984}" type="datetimeFigureOut">
              <a:rPr lang="it-IT" smtClean="0"/>
              <a:t>22/10/2023</a:t>
            </a:fld>
            <a:endParaRPr lang="it-IT"/>
          </a:p>
        </p:txBody>
      </p:sp>
      <p:sp>
        <p:nvSpPr>
          <p:cNvPr id="5" name="Segnaposto piè di pagina 4">
            <a:extLst>
              <a:ext uri="{FF2B5EF4-FFF2-40B4-BE49-F238E27FC236}">
                <a16:creationId xmlns:a16="http://schemas.microsoft.com/office/drawing/2014/main" id="{C58366F0-5B51-BE41-479E-DB662B7FFE9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0C85E26-BE89-A94E-BD79-D62817E22579}"/>
              </a:ext>
            </a:extLst>
          </p:cNvPr>
          <p:cNvSpPr>
            <a:spLocks noGrp="1"/>
          </p:cNvSpPr>
          <p:nvPr>
            <p:ph type="sldNum" sz="quarter" idx="12"/>
          </p:nvPr>
        </p:nvSpPr>
        <p:spPr/>
        <p:txBody>
          <a:bodyPr/>
          <a:lstStyle/>
          <a:p>
            <a:fld id="{DFB965B4-4998-41B2-A67B-EF3A2B1D1E2C}" type="slidenum">
              <a:rPr lang="it-IT" smtClean="0"/>
              <a:t>‹N›</a:t>
            </a:fld>
            <a:endParaRPr lang="it-IT"/>
          </a:p>
        </p:txBody>
      </p:sp>
    </p:spTree>
    <p:extLst>
      <p:ext uri="{BB962C8B-B14F-4D97-AF65-F5344CB8AC3E}">
        <p14:creationId xmlns:p14="http://schemas.microsoft.com/office/powerpoint/2010/main" val="55761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CE88C7-C85E-586D-1DCD-83C92CE952E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3D6F529-8DBB-1069-0B52-0579B79B0E6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0DDD6A9-198B-3ED2-32AD-C6B7959DF51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100F7AB-CC36-5413-3F34-0FCA2F3CD964}"/>
              </a:ext>
            </a:extLst>
          </p:cNvPr>
          <p:cNvSpPr>
            <a:spLocks noGrp="1"/>
          </p:cNvSpPr>
          <p:nvPr>
            <p:ph type="dt" sz="half" idx="10"/>
          </p:nvPr>
        </p:nvSpPr>
        <p:spPr/>
        <p:txBody>
          <a:bodyPr/>
          <a:lstStyle/>
          <a:p>
            <a:fld id="{373ED4F9-5675-4C73-A6F3-2C3832F92984}" type="datetimeFigureOut">
              <a:rPr lang="it-IT" smtClean="0"/>
              <a:t>22/10/2023</a:t>
            </a:fld>
            <a:endParaRPr lang="it-IT"/>
          </a:p>
        </p:txBody>
      </p:sp>
      <p:sp>
        <p:nvSpPr>
          <p:cNvPr id="6" name="Segnaposto piè di pagina 5">
            <a:extLst>
              <a:ext uri="{FF2B5EF4-FFF2-40B4-BE49-F238E27FC236}">
                <a16:creationId xmlns:a16="http://schemas.microsoft.com/office/drawing/2014/main" id="{1FE653BE-8455-C77F-DBE3-C244ED53DD8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0086C12-8576-BD5E-BA29-69C774854F13}"/>
              </a:ext>
            </a:extLst>
          </p:cNvPr>
          <p:cNvSpPr>
            <a:spLocks noGrp="1"/>
          </p:cNvSpPr>
          <p:nvPr>
            <p:ph type="sldNum" sz="quarter" idx="12"/>
          </p:nvPr>
        </p:nvSpPr>
        <p:spPr/>
        <p:txBody>
          <a:bodyPr/>
          <a:lstStyle/>
          <a:p>
            <a:fld id="{DFB965B4-4998-41B2-A67B-EF3A2B1D1E2C}" type="slidenum">
              <a:rPr lang="it-IT" smtClean="0"/>
              <a:t>‹N›</a:t>
            </a:fld>
            <a:endParaRPr lang="it-IT"/>
          </a:p>
        </p:txBody>
      </p:sp>
    </p:spTree>
    <p:extLst>
      <p:ext uri="{BB962C8B-B14F-4D97-AF65-F5344CB8AC3E}">
        <p14:creationId xmlns:p14="http://schemas.microsoft.com/office/powerpoint/2010/main" val="184631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1AB17A-8DC4-28F8-7EB5-8FCAFB03EAE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748B005-8632-B620-E7D8-6CE5AD14FB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2E16D98-ED1C-61F8-3E31-04727D0033F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255264D-DFD8-4A04-B57F-B8A47D4158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76F89B7-8D45-1375-3025-375D08D74E0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46AAB30-DE4C-1AB9-4057-70F3D11B884D}"/>
              </a:ext>
            </a:extLst>
          </p:cNvPr>
          <p:cNvSpPr>
            <a:spLocks noGrp="1"/>
          </p:cNvSpPr>
          <p:nvPr>
            <p:ph type="dt" sz="half" idx="10"/>
          </p:nvPr>
        </p:nvSpPr>
        <p:spPr/>
        <p:txBody>
          <a:bodyPr/>
          <a:lstStyle/>
          <a:p>
            <a:fld id="{373ED4F9-5675-4C73-A6F3-2C3832F92984}" type="datetimeFigureOut">
              <a:rPr lang="it-IT" smtClean="0"/>
              <a:t>22/10/2023</a:t>
            </a:fld>
            <a:endParaRPr lang="it-IT"/>
          </a:p>
        </p:txBody>
      </p:sp>
      <p:sp>
        <p:nvSpPr>
          <p:cNvPr id="8" name="Segnaposto piè di pagina 7">
            <a:extLst>
              <a:ext uri="{FF2B5EF4-FFF2-40B4-BE49-F238E27FC236}">
                <a16:creationId xmlns:a16="http://schemas.microsoft.com/office/drawing/2014/main" id="{35CC4FE7-A7EA-0D55-73BD-6C991F659ECE}"/>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5D5E5CD-CEA4-A2C3-CF8D-4603DD80815A}"/>
              </a:ext>
            </a:extLst>
          </p:cNvPr>
          <p:cNvSpPr>
            <a:spLocks noGrp="1"/>
          </p:cNvSpPr>
          <p:nvPr>
            <p:ph type="sldNum" sz="quarter" idx="12"/>
          </p:nvPr>
        </p:nvSpPr>
        <p:spPr/>
        <p:txBody>
          <a:bodyPr/>
          <a:lstStyle/>
          <a:p>
            <a:fld id="{DFB965B4-4998-41B2-A67B-EF3A2B1D1E2C}" type="slidenum">
              <a:rPr lang="it-IT" smtClean="0"/>
              <a:t>‹N›</a:t>
            </a:fld>
            <a:endParaRPr lang="it-IT"/>
          </a:p>
        </p:txBody>
      </p:sp>
    </p:spTree>
    <p:extLst>
      <p:ext uri="{BB962C8B-B14F-4D97-AF65-F5344CB8AC3E}">
        <p14:creationId xmlns:p14="http://schemas.microsoft.com/office/powerpoint/2010/main" val="2827387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61582E-2430-71B3-F967-EF2D76E8661F}"/>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D28DA71F-EFA9-9FA2-AB5D-A4AFCA96DBBA}"/>
              </a:ext>
            </a:extLst>
          </p:cNvPr>
          <p:cNvSpPr>
            <a:spLocks noGrp="1"/>
          </p:cNvSpPr>
          <p:nvPr>
            <p:ph type="dt" sz="half" idx="10"/>
          </p:nvPr>
        </p:nvSpPr>
        <p:spPr/>
        <p:txBody>
          <a:bodyPr/>
          <a:lstStyle/>
          <a:p>
            <a:fld id="{373ED4F9-5675-4C73-A6F3-2C3832F92984}" type="datetimeFigureOut">
              <a:rPr lang="it-IT" smtClean="0"/>
              <a:t>22/10/2023</a:t>
            </a:fld>
            <a:endParaRPr lang="it-IT"/>
          </a:p>
        </p:txBody>
      </p:sp>
      <p:sp>
        <p:nvSpPr>
          <p:cNvPr id="4" name="Segnaposto piè di pagina 3">
            <a:extLst>
              <a:ext uri="{FF2B5EF4-FFF2-40B4-BE49-F238E27FC236}">
                <a16:creationId xmlns:a16="http://schemas.microsoft.com/office/drawing/2014/main" id="{29378DD2-1546-FB79-A62C-377272C0853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34CD8A2-A0A0-E4F4-FC6A-22B1FECF87E3}"/>
              </a:ext>
            </a:extLst>
          </p:cNvPr>
          <p:cNvSpPr>
            <a:spLocks noGrp="1"/>
          </p:cNvSpPr>
          <p:nvPr>
            <p:ph type="sldNum" sz="quarter" idx="12"/>
          </p:nvPr>
        </p:nvSpPr>
        <p:spPr/>
        <p:txBody>
          <a:bodyPr/>
          <a:lstStyle/>
          <a:p>
            <a:fld id="{DFB965B4-4998-41B2-A67B-EF3A2B1D1E2C}" type="slidenum">
              <a:rPr lang="it-IT" smtClean="0"/>
              <a:t>‹N›</a:t>
            </a:fld>
            <a:endParaRPr lang="it-IT"/>
          </a:p>
        </p:txBody>
      </p:sp>
    </p:spTree>
    <p:extLst>
      <p:ext uri="{BB962C8B-B14F-4D97-AF65-F5344CB8AC3E}">
        <p14:creationId xmlns:p14="http://schemas.microsoft.com/office/powerpoint/2010/main" val="846418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FC3CBA8-290B-4D6E-2291-52F2B6C67E9F}"/>
              </a:ext>
            </a:extLst>
          </p:cNvPr>
          <p:cNvSpPr>
            <a:spLocks noGrp="1"/>
          </p:cNvSpPr>
          <p:nvPr>
            <p:ph type="dt" sz="half" idx="10"/>
          </p:nvPr>
        </p:nvSpPr>
        <p:spPr/>
        <p:txBody>
          <a:bodyPr/>
          <a:lstStyle/>
          <a:p>
            <a:fld id="{373ED4F9-5675-4C73-A6F3-2C3832F92984}" type="datetimeFigureOut">
              <a:rPr lang="it-IT" smtClean="0"/>
              <a:t>22/10/2023</a:t>
            </a:fld>
            <a:endParaRPr lang="it-IT"/>
          </a:p>
        </p:txBody>
      </p:sp>
      <p:sp>
        <p:nvSpPr>
          <p:cNvPr id="3" name="Segnaposto piè di pagina 2">
            <a:extLst>
              <a:ext uri="{FF2B5EF4-FFF2-40B4-BE49-F238E27FC236}">
                <a16:creationId xmlns:a16="http://schemas.microsoft.com/office/drawing/2014/main" id="{9D38B725-D894-E419-70A1-36D7A6B462E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1826C37-29AF-8789-750A-95032D69246E}"/>
              </a:ext>
            </a:extLst>
          </p:cNvPr>
          <p:cNvSpPr>
            <a:spLocks noGrp="1"/>
          </p:cNvSpPr>
          <p:nvPr>
            <p:ph type="sldNum" sz="quarter" idx="12"/>
          </p:nvPr>
        </p:nvSpPr>
        <p:spPr/>
        <p:txBody>
          <a:bodyPr/>
          <a:lstStyle/>
          <a:p>
            <a:fld id="{DFB965B4-4998-41B2-A67B-EF3A2B1D1E2C}" type="slidenum">
              <a:rPr lang="it-IT" smtClean="0"/>
              <a:t>‹N›</a:t>
            </a:fld>
            <a:endParaRPr lang="it-IT"/>
          </a:p>
        </p:txBody>
      </p:sp>
    </p:spTree>
    <p:extLst>
      <p:ext uri="{BB962C8B-B14F-4D97-AF65-F5344CB8AC3E}">
        <p14:creationId xmlns:p14="http://schemas.microsoft.com/office/powerpoint/2010/main" val="1148242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726495-0E8A-C1EE-709B-3500A09DC1D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500674F-1D8B-C7E6-B585-3CE261E7A9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35111E4-5CC2-98DF-A842-E85E3D29A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0443D22-27C4-3470-57E3-68AB36B1B837}"/>
              </a:ext>
            </a:extLst>
          </p:cNvPr>
          <p:cNvSpPr>
            <a:spLocks noGrp="1"/>
          </p:cNvSpPr>
          <p:nvPr>
            <p:ph type="dt" sz="half" idx="10"/>
          </p:nvPr>
        </p:nvSpPr>
        <p:spPr/>
        <p:txBody>
          <a:bodyPr/>
          <a:lstStyle/>
          <a:p>
            <a:fld id="{373ED4F9-5675-4C73-A6F3-2C3832F92984}" type="datetimeFigureOut">
              <a:rPr lang="it-IT" smtClean="0"/>
              <a:t>22/10/2023</a:t>
            </a:fld>
            <a:endParaRPr lang="it-IT"/>
          </a:p>
        </p:txBody>
      </p:sp>
      <p:sp>
        <p:nvSpPr>
          <p:cNvPr id="6" name="Segnaposto piè di pagina 5">
            <a:extLst>
              <a:ext uri="{FF2B5EF4-FFF2-40B4-BE49-F238E27FC236}">
                <a16:creationId xmlns:a16="http://schemas.microsoft.com/office/drawing/2014/main" id="{A2C7FCF5-9090-6D8B-120C-AC76E067538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9AF0306-BC74-D309-4496-655A2DCCDC29}"/>
              </a:ext>
            </a:extLst>
          </p:cNvPr>
          <p:cNvSpPr>
            <a:spLocks noGrp="1"/>
          </p:cNvSpPr>
          <p:nvPr>
            <p:ph type="sldNum" sz="quarter" idx="12"/>
          </p:nvPr>
        </p:nvSpPr>
        <p:spPr/>
        <p:txBody>
          <a:bodyPr/>
          <a:lstStyle/>
          <a:p>
            <a:fld id="{DFB965B4-4998-41B2-A67B-EF3A2B1D1E2C}" type="slidenum">
              <a:rPr lang="it-IT" smtClean="0"/>
              <a:t>‹N›</a:t>
            </a:fld>
            <a:endParaRPr lang="it-IT"/>
          </a:p>
        </p:txBody>
      </p:sp>
    </p:spTree>
    <p:extLst>
      <p:ext uri="{BB962C8B-B14F-4D97-AF65-F5344CB8AC3E}">
        <p14:creationId xmlns:p14="http://schemas.microsoft.com/office/powerpoint/2010/main" val="3532688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A0B035-77AD-509A-0284-C5E0C16530B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7EC6594-798F-4C93-AB8C-B2A7F94AE5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64B16F9-8DA4-D241-696E-37D584FFDA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248462F-144C-0B27-07DA-D45774A02564}"/>
              </a:ext>
            </a:extLst>
          </p:cNvPr>
          <p:cNvSpPr>
            <a:spLocks noGrp="1"/>
          </p:cNvSpPr>
          <p:nvPr>
            <p:ph type="dt" sz="half" idx="10"/>
          </p:nvPr>
        </p:nvSpPr>
        <p:spPr/>
        <p:txBody>
          <a:bodyPr/>
          <a:lstStyle/>
          <a:p>
            <a:fld id="{373ED4F9-5675-4C73-A6F3-2C3832F92984}" type="datetimeFigureOut">
              <a:rPr lang="it-IT" smtClean="0"/>
              <a:t>22/10/2023</a:t>
            </a:fld>
            <a:endParaRPr lang="it-IT"/>
          </a:p>
        </p:txBody>
      </p:sp>
      <p:sp>
        <p:nvSpPr>
          <p:cNvPr id="6" name="Segnaposto piè di pagina 5">
            <a:extLst>
              <a:ext uri="{FF2B5EF4-FFF2-40B4-BE49-F238E27FC236}">
                <a16:creationId xmlns:a16="http://schemas.microsoft.com/office/drawing/2014/main" id="{DDF8A4F7-3792-93F1-3A11-9ADC8B13D87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EEA961A-D2EA-7037-9DB2-8922997F20DE}"/>
              </a:ext>
            </a:extLst>
          </p:cNvPr>
          <p:cNvSpPr>
            <a:spLocks noGrp="1"/>
          </p:cNvSpPr>
          <p:nvPr>
            <p:ph type="sldNum" sz="quarter" idx="12"/>
          </p:nvPr>
        </p:nvSpPr>
        <p:spPr/>
        <p:txBody>
          <a:bodyPr/>
          <a:lstStyle/>
          <a:p>
            <a:fld id="{DFB965B4-4998-41B2-A67B-EF3A2B1D1E2C}" type="slidenum">
              <a:rPr lang="it-IT" smtClean="0"/>
              <a:t>‹N›</a:t>
            </a:fld>
            <a:endParaRPr lang="it-IT"/>
          </a:p>
        </p:txBody>
      </p:sp>
    </p:spTree>
    <p:extLst>
      <p:ext uri="{BB962C8B-B14F-4D97-AF65-F5344CB8AC3E}">
        <p14:creationId xmlns:p14="http://schemas.microsoft.com/office/powerpoint/2010/main" val="3554467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grayscl/>
          </a:blip>
          <a:srcRect/>
          <a:tile tx="0" ty="0" sx="100000" sy="100000" flip="none" algn="tl"/>
        </a:blip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AEA2CC8-CC0D-FF79-6B34-5E8DB90B21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51AEC40-EFAB-0C10-0CFB-F0FD1B54CF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8F31393-7E96-6BCF-CCBD-D971557F81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ED4F9-5675-4C73-A6F3-2C3832F92984}" type="datetimeFigureOut">
              <a:rPr lang="it-IT" smtClean="0"/>
              <a:t>22/10/2023</a:t>
            </a:fld>
            <a:endParaRPr lang="it-IT"/>
          </a:p>
        </p:txBody>
      </p:sp>
      <p:sp>
        <p:nvSpPr>
          <p:cNvPr id="5" name="Segnaposto piè di pagina 4">
            <a:extLst>
              <a:ext uri="{FF2B5EF4-FFF2-40B4-BE49-F238E27FC236}">
                <a16:creationId xmlns:a16="http://schemas.microsoft.com/office/drawing/2014/main" id="{6C066413-7914-B367-35E8-2311192FE8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084B2ABC-46C8-C33A-2AE3-F37F95499C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965B4-4998-41B2-A67B-EF3A2B1D1E2C}" type="slidenum">
              <a:rPr lang="it-IT" smtClean="0"/>
              <a:t>‹N›</a:t>
            </a:fld>
            <a:endParaRPr lang="it-IT"/>
          </a:p>
        </p:txBody>
      </p:sp>
    </p:spTree>
    <p:extLst>
      <p:ext uri="{BB962C8B-B14F-4D97-AF65-F5344CB8AC3E}">
        <p14:creationId xmlns:p14="http://schemas.microsoft.com/office/powerpoint/2010/main" val="3661433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reutersinstitute.politics.ox.ac.uk/digital-news-report/2023/interactive"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reutersinstitute.politics.ox.ac.uk/digital-news-report/2023/united-state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descr="Immagine che contiene testo, disegno, cartone animato, schizzo&#10;&#10;Descrizione generata automaticamente">
            <a:extLst>
              <a:ext uri="{FF2B5EF4-FFF2-40B4-BE49-F238E27FC236}">
                <a16:creationId xmlns:a16="http://schemas.microsoft.com/office/drawing/2014/main" id="{748B57B0-F72A-004B-D441-CC3CE7F88B35}"/>
              </a:ext>
            </a:extLst>
          </p:cNvPr>
          <p:cNvPicPr>
            <a:picLocks noChangeAspect="1"/>
          </p:cNvPicPr>
          <p:nvPr/>
        </p:nvPicPr>
        <p:blipFill rotWithShape="1">
          <a:blip r:embed="rId2">
            <a:extLst>
              <a:ext uri="{28A0092B-C50C-407E-A947-70E740481C1C}">
                <a14:useLocalDpi xmlns:a14="http://schemas.microsoft.com/office/drawing/2010/main" val="0"/>
              </a:ext>
            </a:extLst>
          </a:blip>
          <a:srcRect t="12157" r="9089" b="6574"/>
          <a:stretch/>
        </p:blipFill>
        <p:spPr>
          <a:xfrm>
            <a:off x="3971931" y="0"/>
            <a:ext cx="8220066" cy="6503207"/>
          </a:xfrm>
          <a:prstGeom prst="rect">
            <a:avLst/>
          </a:prstGeom>
        </p:spPr>
      </p:pic>
      <p:sp>
        <p:nvSpPr>
          <p:cNvPr id="14" name="Rectangle 1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ttangolo 4">
            <a:extLst>
              <a:ext uri="{FF2B5EF4-FFF2-40B4-BE49-F238E27FC236}">
                <a16:creationId xmlns:a16="http://schemas.microsoft.com/office/drawing/2014/main" id="{EAE20E2A-1549-D51E-5487-99127BA0A247}"/>
              </a:ext>
            </a:extLst>
          </p:cNvPr>
          <p:cNvSpPr/>
          <p:nvPr/>
        </p:nvSpPr>
        <p:spPr>
          <a:xfrm>
            <a:off x="566844" y="1501495"/>
            <a:ext cx="4023360" cy="16493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0" cap="none" spc="0" dirty="0">
                <a:ln w="0"/>
                <a:solidFill>
                  <a:schemeClr val="bg1"/>
                </a:solidFill>
                <a:effectLst>
                  <a:glow rad="63500">
                    <a:srgbClr val="FF0000">
                      <a:alpha val="40000"/>
                    </a:srgbClr>
                  </a:glow>
                  <a:outerShdw blurRad="50800" dist="38100" algn="l" rotWithShape="0">
                    <a:prstClr val="black">
                      <a:alpha val="40000"/>
                    </a:prstClr>
                  </a:outerShdw>
                </a:effectLst>
                <a:latin typeface="+mj-lt"/>
                <a:ea typeface="+mj-ea"/>
                <a:cs typeface="+mj-cs"/>
              </a:rPr>
              <a:t>I social e il populismo</a:t>
            </a:r>
          </a:p>
        </p:txBody>
      </p:sp>
      <p:sp>
        <p:nvSpPr>
          <p:cNvPr id="3" name="Sottotitolo 2">
            <a:extLst>
              <a:ext uri="{FF2B5EF4-FFF2-40B4-BE49-F238E27FC236}">
                <a16:creationId xmlns:a16="http://schemas.microsoft.com/office/drawing/2014/main" id="{75C7B819-665C-DA53-FF5E-A91D6519C77B}"/>
              </a:ext>
            </a:extLst>
          </p:cNvPr>
          <p:cNvSpPr>
            <a:spLocks noGrp="1"/>
          </p:cNvSpPr>
          <p:nvPr>
            <p:ph type="subTitle" idx="1"/>
          </p:nvPr>
        </p:nvSpPr>
        <p:spPr>
          <a:xfrm>
            <a:off x="434492" y="3229431"/>
            <a:ext cx="4288064" cy="1208141"/>
          </a:xfrm>
        </p:spPr>
        <p:txBody>
          <a:bodyPr vert="horz" lIns="91440" tIns="45720" rIns="91440" bIns="45720" rtlCol="0">
            <a:normAutofit fontScale="77500" lnSpcReduction="20000"/>
          </a:bodyPr>
          <a:lstStyle/>
          <a:p>
            <a:pPr algn="l"/>
            <a:endParaRPr lang="en-US" sz="800" dirty="0">
              <a:solidFill>
                <a:schemeClr val="bg1"/>
              </a:solidFill>
            </a:endParaRPr>
          </a:p>
          <a:p>
            <a:pPr algn="l"/>
            <a:r>
              <a:rPr lang="en-US" sz="2000" i="1" dirty="0">
                <a:solidFill>
                  <a:schemeClr val="bg1"/>
                </a:solidFill>
              </a:rPr>
              <a:t>Alessandro Meloni, Alessandro Casanova</a:t>
            </a:r>
          </a:p>
          <a:p>
            <a:pPr algn="l"/>
            <a:endParaRPr lang="en-US" sz="800" b="1" dirty="0">
              <a:solidFill>
                <a:schemeClr val="bg1"/>
              </a:solidFill>
            </a:endParaRPr>
          </a:p>
          <a:p>
            <a:pPr algn="l"/>
            <a:endParaRPr lang="en-US" sz="800" dirty="0">
              <a:solidFill>
                <a:schemeClr val="bg1"/>
              </a:solidFill>
            </a:endParaRPr>
          </a:p>
          <a:p>
            <a:pPr algn="l"/>
            <a:r>
              <a:rPr lang="en-US" sz="2200" dirty="0">
                <a:solidFill>
                  <a:schemeClr val="bg1"/>
                </a:solidFill>
              </a:rPr>
              <a:t>16/11/2023</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5700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87F9929-77BB-6B30-4AE9-7F60309311A8}"/>
              </a:ext>
            </a:extLst>
          </p:cNvPr>
          <p:cNvSpPr>
            <a:spLocks noGrp="1"/>
          </p:cNvSpPr>
          <p:nvPr>
            <p:ph sz="half" idx="1"/>
          </p:nvPr>
        </p:nvSpPr>
        <p:spPr>
          <a:xfrm>
            <a:off x="292962" y="1635070"/>
            <a:ext cx="5726838" cy="4020005"/>
          </a:xfrm>
        </p:spPr>
        <p:txBody>
          <a:bodyPr>
            <a:normAutofit fontScale="92500" lnSpcReduction="10000"/>
          </a:bodyPr>
          <a:lstStyle/>
          <a:p>
            <a:pPr marL="0" indent="0" algn="ctr">
              <a:buNone/>
            </a:pPr>
            <a:r>
              <a:rPr lang="en-US" b="0" i="1" dirty="0">
                <a:effectLst/>
                <a:latin typeface="Arial" panose="020B0604020202020204" pitchFamily="34" charset="0"/>
              </a:rPr>
              <a:t>Although frequently used by historians, social scientists, and political commentators, the term [populism] is exceptionally vague</a:t>
            </a:r>
            <a:br>
              <a:rPr lang="en-US" i="1" dirty="0"/>
            </a:br>
            <a:r>
              <a:rPr lang="en-US" b="0" i="1" dirty="0">
                <a:effectLst/>
                <a:latin typeface="Arial" panose="020B0604020202020204" pitchFamily="34" charset="0"/>
              </a:rPr>
              <a:t>and refers in different contexts to a bewildering variety of phenomena.</a:t>
            </a:r>
          </a:p>
          <a:p>
            <a:pPr marL="0" indent="0">
              <a:buNone/>
            </a:pPr>
            <a:endParaRPr lang="en-US" i="1" dirty="0">
              <a:latin typeface="Arial" panose="020B0604020202020204" pitchFamily="34" charset="0"/>
            </a:endParaRPr>
          </a:p>
          <a:p>
            <a:pPr marL="0" indent="0">
              <a:buNone/>
            </a:pPr>
            <a:r>
              <a:rPr lang="en-US" sz="3500" b="0" i="0" dirty="0">
                <a:effectLst/>
                <a:latin typeface="Aldhabi" panose="01000000000000000000" pitchFamily="2" charset="-78"/>
                <a:cs typeface="Aldhabi" panose="01000000000000000000" pitchFamily="2" charset="-78"/>
              </a:rPr>
              <a:t> </a:t>
            </a:r>
          </a:p>
          <a:p>
            <a:pPr marL="0" indent="0">
              <a:buNone/>
            </a:pPr>
            <a:endParaRPr lang="en-US" sz="3500" dirty="0">
              <a:latin typeface="Aldhabi" panose="01000000000000000000" pitchFamily="2" charset="-78"/>
              <a:cs typeface="Aldhabi" panose="01000000000000000000" pitchFamily="2" charset="-78"/>
            </a:endParaRPr>
          </a:p>
          <a:p>
            <a:pPr marL="0" indent="0" algn="ctr">
              <a:buNone/>
            </a:pPr>
            <a:r>
              <a:rPr lang="en-US" sz="3500" b="0" i="1" dirty="0">
                <a:effectLst/>
                <a:latin typeface="Aldhabi" panose="01000000000000000000" pitchFamily="2" charset="-78"/>
                <a:cs typeface="Aldhabi" panose="01000000000000000000" pitchFamily="2" charset="-78"/>
              </a:rPr>
              <a:t>Margaret </a:t>
            </a:r>
            <a:r>
              <a:rPr lang="en-US" sz="3500" b="0" i="1" dirty="0" err="1">
                <a:effectLst/>
                <a:latin typeface="Aldhabi" panose="01000000000000000000" pitchFamily="2" charset="-78"/>
                <a:cs typeface="Aldhabi" panose="01000000000000000000" pitchFamily="2" charset="-78"/>
              </a:rPr>
              <a:t>Canovan</a:t>
            </a:r>
            <a:endParaRPr lang="it-IT" sz="3500" i="1" dirty="0">
              <a:latin typeface="Aldhabi" panose="01000000000000000000" pitchFamily="2" charset="-78"/>
              <a:cs typeface="Aldhabi" panose="01000000000000000000" pitchFamily="2" charset="-78"/>
            </a:endParaRPr>
          </a:p>
        </p:txBody>
      </p:sp>
      <p:sp>
        <p:nvSpPr>
          <p:cNvPr id="4" name="Segnaposto contenuto 3">
            <a:extLst>
              <a:ext uri="{FF2B5EF4-FFF2-40B4-BE49-F238E27FC236}">
                <a16:creationId xmlns:a16="http://schemas.microsoft.com/office/drawing/2014/main" id="{ECBBD2BB-E7B8-A94F-0701-60F3C9F9945C}"/>
              </a:ext>
            </a:extLst>
          </p:cNvPr>
          <p:cNvSpPr>
            <a:spLocks noGrp="1"/>
          </p:cNvSpPr>
          <p:nvPr>
            <p:ph sz="half" idx="2"/>
          </p:nvPr>
        </p:nvSpPr>
        <p:spPr>
          <a:xfrm>
            <a:off x="6172202" y="1635070"/>
            <a:ext cx="5626222" cy="4597053"/>
          </a:xfrm>
        </p:spPr>
        <p:txBody>
          <a:bodyPr>
            <a:normAutofit fontScale="92500" lnSpcReduction="10000"/>
          </a:bodyPr>
          <a:lstStyle/>
          <a:p>
            <a:pPr marL="0" indent="0" algn="ctr">
              <a:buNone/>
            </a:pPr>
            <a:r>
              <a:rPr lang="en-US" b="0" i="1" dirty="0">
                <a:effectLst/>
                <a:latin typeface="Arial" panose="020B0604020202020204" pitchFamily="34" charset="0"/>
              </a:rPr>
              <a:t>A thin-</a:t>
            </a:r>
            <a:r>
              <a:rPr lang="en-US" b="0" i="1" dirty="0" err="1">
                <a:effectLst/>
                <a:latin typeface="Arial" panose="020B0604020202020204" pitchFamily="34" charset="0"/>
              </a:rPr>
              <a:t>centred</a:t>
            </a:r>
            <a:r>
              <a:rPr lang="en-US" b="0" i="1" dirty="0">
                <a:effectLst/>
                <a:latin typeface="Arial" panose="020B0604020202020204" pitchFamily="34" charset="0"/>
              </a:rPr>
              <a:t> ideology that considers society to be ultimately</a:t>
            </a:r>
            <a:br>
              <a:rPr lang="en-US" i="1" dirty="0"/>
            </a:br>
            <a:r>
              <a:rPr lang="en-US" b="0" i="1" dirty="0">
                <a:effectLst/>
                <a:latin typeface="Arial" panose="020B0604020202020204" pitchFamily="34" charset="0"/>
              </a:rPr>
              <a:t>separated into two homogenous and antagonistic camps, ”the pure</a:t>
            </a:r>
            <a:br>
              <a:rPr lang="en-US" i="1" dirty="0"/>
            </a:br>
            <a:r>
              <a:rPr lang="en-US" b="0" i="1" dirty="0">
                <a:effectLst/>
                <a:latin typeface="Arial" panose="020B0604020202020204" pitchFamily="34" charset="0"/>
              </a:rPr>
              <a:t>people” versus ”the corrupt elite”, and which argues that politics</a:t>
            </a:r>
            <a:br>
              <a:rPr lang="en-US" i="1" dirty="0"/>
            </a:br>
            <a:r>
              <a:rPr lang="en-US" b="0" i="1" dirty="0">
                <a:effectLst/>
                <a:latin typeface="Arial" panose="020B0604020202020204" pitchFamily="34" charset="0"/>
              </a:rPr>
              <a:t>should be an expression of the </a:t>
            </a:r>
            <a:r>
              <a:rPr lang="en-US" b="0" i="1" dirty="0" err="1">
                <a:effectLst/>
                <a:latin typeface="Arial" panose="020B0604020202020204" pitchFamily="34" charset="0"/>
              </a:rPr>
              <a:t>volonté</a:t>
            </a:r>
            <a:r>
              <a:rPr lang="en-US" b="0" i="1" dirty="0">
                <a:effectLst/>
                <a:latin typeface="Arial" panose="020B0604020202020204" pitchFamily="34" charset="0"/>
              </a:rPr>
              <a:t> </a:t>
            </a:r>
            <a:r>
              <a:rPr lang="en-US" b="0" i="1" dirty="0" err="1">
                <a:effectLst/>
                <a:latin typeface="Arial" panose="020B0604020202020204" pitchFamily="34" charset="0"/>
              </a:rPr>
              <a:t>générale</a:t>
            </a:r>
            <a:r>
              <a:rPr lang="en-US" b="0" i="1" dirty="0">
                <a:effectLst/>
                <a:latin typeface="Arial" panose="020B0604020202020204" pitchFamily="34" charset="0"/>
              </a:rPr>
              <a:t> (general will) of</a:t>
            </a:r>
            <a:br>
              <a:rPr lang="en-US" i="1" dirty="0"/>
            </a:br>
            <a:r>
              <a:rPr lang="en-US" b="0" i="1" dirty="0">
                <a:effectLst/>
                <a:latin typeface="Arial" panose="020B0604020202020204" pitchFamily="34" charset="0"/>
              </a:rPr>
              <a:t>the people.</a:t>
            </a:r>
          </a:p>
          <a:p>
            <a:pPr marL="0" indent="0">
              <a:buNone/>
            </a:pPr>
            <a:r>
              <a:rPr lang="en-US" b="0" i="1" dirty="0">
                <a:effectLst/>
                <a:latin typeface="Arial" panose="020B0604020202020204" pitchFamily="34" charset="0"/>
              </a:rPr>
              <a:t> </a:t>
            </a:r>
          </a:p>
          <a:p>
            <a:pPr marL="0" indent="0" algn="ctr">
              <a:buNone/>
            </a:pPr>
            <a:r>
              <a:rPr lang="en-US" sz="3500" b="0" i="1" dirty="0">
                <a:effectLst/>
                <a:latin typeface="Aldhabi" panose="01000000000000000000" pitchFamily="2" charset="-78"/>
                <a:cs typeface="Aldhabi" panose="01000000000000000000" pitchFamily="2" charset="-78"/>
              </a:rPr>
              <a:t>Mudde and </a:t>
            </a:r>
            <a:r>
              <a:rPr lang="en-US" sz="3500" b="0" i="1" dirty="0" err="1">
                <a:effectLst/>
                <a:latin typeface="Aldhabi" panose="01000000000000000000" pitchFamily="2" charset="-78"/>
                <a:cs typeface="Aldhabi" panose="01000000000000000000" pitchFamily="2" charset="-78"/>
              </a:rPr>
              <a:t>Rovira</a:t>
            </a:r>
            <a:r>
              <a:rPr lang="en-US" sz="3500" b="0" i="1" dirty="0">
                <a:effectLst/>
                <a:latin typeface="Aldhabi" panose="01000000000000000000" pitchFamily="2" charset="-78"/>
                <a:cs typeface="Aldhabi" panose="01000000000000000000" pitchFamily="2" charset="-78"/>
              </a:rPr>
              <a:t> </a:t>
            </a:r>
            <a:r>
              <a:rPr lang="en-US" sz="3500" b="0" i="1" dirty="0" err="1">
                <a:effectLst/>
                <a:latin typeface="Aldhabi" panose="01000000000000000000" pitchFamily="2" charset="-78"/>
                <a:cs typeface="Aldhabi" panose="01000000000000000000" pitchFamily="2" charset="-78"/>
              </a:rPr>
              <a:t>Kaltwasser</a:t>
            </a:r>
            <a:endParaRPr lang="it-IT" sz="3500" i="1"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775509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descr="Immagine che contiene Viso umano, disegno, vestiti, persona&#10;&#10;Descrizione generata automaticamente">
            <a:extLst>
              <a:ext uri="{FF2B5EF4-FFF2-40B4-BE49-F238E27FC236}">
                <a16:creationId xmlns:a16="http://schemas.microsoft.com/office/drawing/2014/main" id="{BD5A84CD-F9B7-7C4A-BD2E-8D158E57F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7433" y="239227"/>
            <a:ext cx="4172505" cy="2081063"/>
          </a:xfrm>
          <a:prstGeom prst="rect">
            <a:avLst/>
          </a:prstGeom>
          <a:ln w="88900" cap="sq" cmpd="thickThin">
            <a:solidFill>
              <a:srgbClr val="000000"/>
            </a:solidFill>
            <a:prstDash val="solid"/>
            <a:miter lim="800000"/>
          </a:ln>
          <a:effectLst>
            <a:innerShdw blurRad="76200">
              <a:srgbClr val="000000"/>
            </a:innerShdw>
          </a:effectLst>
        </p:spPr>
      </p:pic>
      <p:graphicFrame>
        <p:nvGraphicFramePr>
          <p:cNvPr id="7" name="Segnaposto contenuto 2">
            <a:extLst>
              <a:ext uri="{FF2B5EF4-FFF2-40B4-BE49-F238E27FC236}">
                <a16:creationId xmlns:a16="http://schemas.microsoft.com/office/drawing/2014/main" id="{54139413-AC0D-83D7-2D2D-AFCA33981C9C}"/>
              </a:ext>
            </a:extLst>
          </p:cNvPr>
          <p:cNvGraphicFramePr>
            <a:graphicFrameLocks noGrp="1"/>
          </p:cNvGraphicFramePr>
          <p:nvPr>
            <p:ph idx="1"/>
            <p:extLst>
              <p:ext uri="{D42A27DB-BD31-4B8C-83A1-F6EECF244321}">
                <p14:modId xmlns:p14="http://schemas.microsoft.com/office/powerpoint/2010/main" val="3417369425"/>
              </p:ext>
            </p:extLst>
          </p:nvPr>
        </p:nvGraphicFramePr>
        <p:xfrm>
          <a:off x="833519" y="2506662"/>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ttangolo 3">
            <a:extLst>
              <a:ext uri="{FF2B5EF4-FFF2-40B4-BE49-F238E27FC236}">
                <a16:creationId xmlns:a16="http://schemas.microsoft.com/office/drawing/2014/main" id="{AC5AF688-997D-FBF7-8DD3-1E2FDF9CC9C9}"/>
              </a:ext>
            </a:extLst>
          </p:cNvPr>
          <p:cNvSpPr/>
          <p:nvPr/>
        </p:nvSpPr>
        <p:spPr>
          <a:xfrm>
            <a:off x="949378" y="818093"/>
            <a:ext cx="4904014" cy="923330"/>
          </a:xfrm>
          <a:prstGeom prst="rect">
            <a:avLst/>
          </a:prstGeom>
          <a:noFill/>
          <a:effectLst/>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it-IT" sz="5400" b="1" dirty="0">
                <a:ln/>
                <a:solidFill>
                  <a:schemeClr val="accent1">
                    <a:lumMod val="40000"/>
                    <a:lumOff val="60000"/>
                  </a:schemeClr>
                </a:solidFill>
                <a:effectLst>
                  <a:outerShdw blurRad="50800" dist="38100" dir="5400000" algn="t" rotWithShape="0">
                    <a:prstClr val="black">
                      <a:alpha val="40000"/>
                    </a:prstClr>
                  </a:outerShdw>
                </a:effectLst>
              </a:rPr>
              <a:t>Il populismo</a:t>
            </a:r>
            <a:endParaRPr lang="it-IT" sz="5400" b="1" cap="none" spc="0" dirty="0">
              <a:ln/>
              <a:solidFill>
                <a:schemeClr val="accent1">
                  <a:lumMod val="40000"/>
                  <a:lumOff val="60000"/>
                </a:schemeClr>
              </a:solidFill>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3174790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B6F312-2114-2FB6-E417-767F62CFF662}"/>
              </a:ext>
            </a:extLst>
          </p:cNvPr>
          <p:cNvSpPr>
            <a:spLocks noGrp="1"/>
          </p:cNvSpPr>
          <p:nvPr>
            <p:ph type="title"/>
          </p:nvPr>
        </p:nvSpPr>
        <p:spPr>
          <a:xfrm>
            <a:off x="6096000" y="4454539"/>
            <a:ext cx="4952999" cy="1413326"/>
          </a:xfrm>
        </p:spPr>
        <p:txBody>
          <a:bodyPr anchor="b">
            <a:normAutofit/>
          </a:bodyPr>
          <a:lstStyle/>
          <a:p>
            <a:r>
              <a:rPr lang="it-IT" sz="1700" dirty="0">
                <a:solidFill>
                  <a:schemeClr val="tx2"/>
                </a:solidFill>
                <a:latin typeface="Arial" panose="020B0604020202020204" pitchFamily="34" charset="0"/>
                <a:cs typeface="Arial" panose="020B0604020202020204" pitchFamily="34" charset="0"/>
              </a:rPr>
              <a:t>Come espresso dalla definizione di </a:t>
            </a:r>
            <a:r>
              <a:rPr lang="it-IT" sz="1700" b="1" dirty="0">
                <a:solidFill>
                  <a:schemeClr val="tx2"/>
                </a:solidFill>
                <a:latin typeface="Arial" panose="020B0604020202020204" pitchFamily="34" charset="0"/>
                <a:cs typeface="Arial" panose="020B0604020202020204" pitchFamily="34" charset="0"/>
              </a:rPr>
              <a:t>Gerbaudo</a:t>
            </a:r>
            <a:r>
              <a:rPr lang="it-IT" sz="1700" dirty="0">
                <a:solidFill>
                  <a:schemeClr val="tx2"/>
                </a:solidFill>
                <a:latin typeface="Arial" panose="020B0604020202020204" pitchFamily="34" charset="0"/>
                <a:cs typeface="Arial" panose="020B0604020202020204" pitchFamily="34" charset="0"/>
              </a:rPr>
              <a:t>, il populismo si afferma come il </a:t>
            </a:r>
            <a:r>
              <a:rPr lang="it-IT" sz="1700" i="1" dirty="0">
                <a:solidFill>
                  <a:schemeClr val="tx2"/>
                </a:solidFill>
                <a:latin typeface="Arial" panose="020B0604020202020204" pitchFamily="34" charset="0"/>
                <a:cs typeface="Arial" panose="020B0604020202020204" pitchFamily="34" charset="0"/>
              </a:rPr>
              <a:t>”partito piglia tutto”</a:t>
            </a:r>
            <a:r>
              <a:rPr lang="it-IT" sz="1700" dirty="0">
                <a:solidFill>
                  <a:schemeClr val="tx2"/>
                </a:solidFill>
                <a:latin typeface="Arial" panose="020B0604020202020204" pitchFamily="34" charset="0"/>
                <a:cs typeface="Arial" panose="020B0604020202020204" pitchFamily="34" charset="0"/>
              </a:rPr>
              <a:t>: aggrega interessi indipendentemente dal loro grado di realizzabilità.</a:t>
            </a:r>
          </a:p>
        </p:txBody>
      </p:sp>
      <p:pic>
        <p:nvPicPr>
          <p:cNvPr id="4" name="Immagine 3" descr="Immagine che contiene testo, Carattere, grafica, design&#10;&#10;Descrizione generata automaticamente">
            <a:extLst>
              <a:ext uri="{FF2B5EF4-FFF2-40B4-BE49-F238E27FC236}">
                <a16:creationId xmlns:a16="http://schemas.microsoft.com/office/drawing/2014/main" id="{CCC10F7E-D8FC-34AE-477F-EAC1B512A08E}"/>
              </a:ext>
            </a:extLst>
          </p:cNvPr>
          <p:cNvPicPr>
            <a:picLocks noChangeAspect="1"/>
          </p:cNvPicPr>
          <p:nvPr/>
        </p:nvPicPr>
        <p:blipFill>
          <a:blip r:embed="rId2"/>
          <a:stretch>
            <a:fillRect/>
          </a:stretch>
        </p:blipFill>
        <p:spPr>
          <a:xfrm>
            <a:off x="612518" y="996697"/>
            <a:ext cx="4793644" cy="4871168"/>
          </a:xfrm>
          <a:prstGeom prst="rect">
            <a:avLst/>
          </a:prstGeom>
        </p:spPr>
      </p:pic>
      <p:grpSp>
        <p:nvGrpSpPr>
          <p:cNvPr id="28" name="Group 8">
            <a:extLst>
              <a:ext uri="{FF2B5EF4-FFF2-40B4-BE49-F238E27FC236}">
                <a16:creationId xmlns:a16="http://schemas.microsoft.com/office/drawing/2014/main" id="{9B991AFC-21D0-28BD-C527-F66B1B56F8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64608" y="74723"/>
            <a:ext cx="1821184" cy="2084383"/>
            <a:chOff x="10264608" y="74723"/>
            <a:chExt cx="1821184" cy="2084383"/>
          </a:xfrm>
        </p:grpSpPr>
        <p:sp>
          <p:nvSpPr>
            <p:cNvPr id="10" name="Freeform: Shape 9">
              <a:extLst>
                <a:ext uri="{FF2B5EF4-FFF2-40B4-BE49-F238E27FC236}">
                  <a16:creationId xmlns:a16="http://schemas.microsoft.com/office/drawing/2014/main" id="{D4420C61-30B9-D26F-6720-C32154CA3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1465047" flipV="1">
              <a:off x="11636678" y="400406"/>
              <a:ext cx="413532" cy="368654"/>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760044"/>
                <a:gd name="connsiteY0" fmla="*/ 300 h 4964247"/>
                <a:gd name="connsiteX1" fmla="*/ 3813909 w 4760044"/>
                <a:gd name="connsiteY1" fmla="*/ 619239 h 4964247"/>
                <a:gd name="connsiteX2" fmla="*/ 4735908 w 4760044"/>
                <a:gd name="connsiteY2" fmla="*/ 1906206 h 4964247"/>
                <a:gd name="connsiteX3" fmla="*/ 4451030 w 4760044"/>
                <a:gd name="connsiteY3" fmla="*/ 3809387 h 4964247"/>
                <a:gd name="connsiteX4" fmla="*/ 3419865 w 4760044"/>
                <a:gd name="connsiteY4" fmla="*/ 4845155 h 4964247"/>
                <a:gd name="connsiteX5" fmla="*/ 1074535 w 4760044"/>
                <a:gd name="connsiteY5" fmla="*/ 4657536 h 4964247"/>
                <a:gd name="connsiteX6" fmla="*/ 33359 w 4760044"/>
                <a:gd name="connsiteY6" fmla="*/ 2995965 h 4964247"/>
                <a:gd name="connsiteX7" fmla="*/ 592137 w 4760044"/>
                <a:gd name="connsiteY7" fmla="*/ 806156 h 4964247"/>
                <a:gd name="connsiteX8" fmla="*/ 2649000 w 4760044"/>
                <a:gd name="connsiteY8" fmla="*/ 300 h 4964247"/>
                <a:gd name="connsiteX0" fmla="*/ 2649000 w 4849477"/>
                <a:gd name="connsiteY0" fmla="*/ -2 h 4963945"/>
                <a:gd name="connsiteX1" fmla="*/ 4735908 w 4849477"/>
                <a:gd name="connsiteY1" fmla="*/ 1905904 h 4963945"/>
                <a:gd name="connsiteX2" fmla="*/ 4451030 w 4849477"/>
                <a:gd name="connsiteY2" fmla="*/ 3809085 h 4963945"/>
                <a:gd name="connsiteX3" fmla="*/ 3419865 w 4849477"/>
                <a:gd name="connsiteY3" fmla="*/ 4844853 h 4963945"/>
                <a:gd name="connsiteX4" fmla="*/ 1074535 w 4849477"/>
                <a:gd name="connsiteY4" fmla="*/ 4657234 h 4963945"/>
                <a:gd name="connsiteX5" fmla="*/ 33359 w 4849477"/>
                <a:gd name="connsiteY5" fmla="*/ 2995663 h 4963945"/>
                <a:gd name="connsiteX6" fmla="*/ 592137 w 4849477"/>
                <a:gd name="connsiteY6" fmla="*/ 805854 h 4963945"/>
                <a:gd name="connsiteX7" fmla="*/ 2649000 w 4849477"/>
                <a:gd name="connsiteY7" fmla="*/ -2 h 4963945"/>
                <a:gd name="connsiteX0" fmla="*/ 2649000 w 4859466"/>
                <a:gd name="connsiteY0" fmla="*/ -2 h 5536260"/>
                <a:gd name="connsiteX1" fmla="*/ 4735908 w 4859466"/>
                <a:gd name="connsiteY1" fmla="*/ 1905904 h 5536260"/>
                <a:gd name="connsiteX2" fmla="*/ 4451030 w 4859466"/>
                <a:gd name="connsiteY2" fmla="*/ 3809085 h 5536260"/>
                <a:gd name="connsiteX3" fmla="*/ 3067466 w 4859466"/>
                <a:gd name="connsiteY3" fmla="*/ 5491001 h 5536260"/>
                <a:gd name="connsiteX4" fmla="*/ 1074535 w 4859466"/>
                <a:gd name="connsiteY4" fmla="*/ 4657234 h 5536260"/>
                <a:gd name="connsiteX5" fmla="*/ 33359 w 4859466"/>
                <a:gd name="connsiteY5" fmla="*/ 2995663 h 5536260"/>
                <a:gd name="connsiteX6" fmla="*/ 592137 w 4859466"/>
                <a:gd name="connsiteY6" fmla="*/ 805854 h 5536260"/>
                <a:gd name="connsiteX7" fmla="*/ 2649000 w 4859466"/>
                <a:gd name="connsiteY7" fmla="*/ -2 h 5536260"/>
                <a:gd name="connsiteX0" fmla="*/ 2780481 w 4861205"/>
                <a:gd name="connsiteY0" fmla="*/ -2 h 5864449"/>
                <a:gd name="connsiteX1" fmla="*/ 4737647 w 4861205"/>
                <a:gd name="connsiteY1" fmla="*/ 2234093 h 5864449"/>
                <a:gd name="connsiteX2" fmla="*/ 4452769 w 4861205"/>
                <a:gd name="connsiteY2" fmla="*/ 4137274 h 5864449"/>
                <a:gd name="connsiteX3" fmla="*/ 3069205 w 4861205"/>
                <a:gd name="connsiteY3" fmla="*/ 5819190 h 5864449"/>
                <a:gd name="connsiteX4" fmla="*/ 1076274 w 4861205"/>
                <a:gd name="connsiteY4" fmla="*/ 4985423 h 5864449"/>
                <a:gd name="connsiteX5" fmla="*/ 35098 w 4861205"/>
                <a:gd name="connsiteY5" fmla="*/ 3323852 h 5864449"/>
                <a:gd name="connsiteX6" fmla="*/ 593876 w 4861205"/>
                <a:gd name="connsiteY6" fmla="*/ 1134043 h 5864449"/>
                <a:gd name="connsiteX7" fmla="*/ 2780481 w 4861205"/>
                <a:gd name="connsiteY7" fmla="*/ -2 h 58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1205" h="5864449">
                  <a:moveTo>
                    <a:pt x="2780481" y="-2"/>
                  </a:moveTo>
                  <a:cubicBezTo>
                    <a:pt x="3471109" y="183340"/>
                    <a:pt x="4437309" y="1599245"/>
                    <a:pt x="4737647" y="2234093"/>
                  </a:cubicBezTo>
                  <a:cubicBezTo>
                    <a:pt x="5037985" y="2868941"/>
                    <a:pt x="4730843" y="3539758"/>
                    <a:pt x="4452769" y="4137274"/>
                  </a:cubicBezTo>
                  <a:cubicBezTo>
                    <a:pt x="4174695" y="4734790"/>
                    <a:pt x="3382031" y="5704221"/>
                    <a:pt x="3069205" y="5819190"/>
                  </a:cubicBezTo>
                  <a:cubicBezTo>
                    <a:pt x="2358359" y="6040255"/>
                    <a:pt x="1581959" y="5401313"/>
                    <a:pt x="1076274" y="4985423"/>
                  </a:cubicBezTo>
                  <a:cubicBezTo>
                    <a:pt x="570590" y="4569533"/>
                    <a:pt x="146935" y="3953087"/>
                    <a:pt x="35098" y="3323852"/>
                  </a:cubicBezTo>
                  <a:cubicBezTo>
                    <a:pt x="-92687" y="2646770"/>
                    <a:pt x="136312" y="1688019"/>
                    <a:pt x="593876" y="1134043"/>
                  </a:cubicBezTo>
                  <a:cubicBezTo>
                    <a:pt x="1051440" y="580067"/>
                    <a:pt x="2127808" y="30746"/>
                    <a:pt x="2780481" y="-2"/>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0">
              <a:extLst>
                <a:ext uri="{FF2B5EF4-FFF2-40B4-BE49-F238E27FC236}">
                  <a16:creationId xmlns:a16="http://schemas.microsoft.com/office/drawing/2014/main" id="{38505720-2558-A390-8612-99A55D48F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320892">
              <a:off x="11193220" y="1266534"/>
              <a:ext cx="1341234" cy="443910"/>
            </a:xfrm>
            <a:custGeom>
              <a:avLst/>
              <a:gdLst>
                <a:gd name="connsiteX0" fmla="*/ 0 w 1341234"/>
                <a:gd name="connsiteY0" fmla="*/ 254220 h 443910"/>
                <a:gd name="connsiteX1" fmla="*/ 406601 w 1341234"/>
                <a:gd name="connsiteY1" fmla="*/ 0 h 443910"/>
                <a:gd name="connsiteX2" fmla="*/ 457611 w 1341234"/>
                <a:gd name="connsiteY2" fmla="*/ 13676 h 443910"/>
                <a:gd name="connsiteX3" fmla="*/ 1341234 w 1341234"/>
                <a:gd name="connsiteY3" fmla="*/ 259580 h 443910"/>
                <a:gd name="connsiteX4" fmla="*/ 1301190 w 1341234"/>
                <a:gd name="connsiteY4" fmla="*/ 443736 h 443910"/>
                <a:gd name="connsiteX5" fmla="*/ 359344 w 1341234"/>
                <a:gd name="connsiteY5" fmla="*/ 311216 h 443910"/>
                <a:gd name="connsiteX6" fmla="*/ 47147 w 1341234"/>
                <a:gd name="connsiteY6" fmla="*/ 262014 h 44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1234" h="443910">
                  <a:moveTo>
                    <a:pt x="0" y="254220"/>
                  </a:moveTo>
                  <a:lnTo>
                    <a:pt x="406601" y="0"/>
                  </a:lnTo>
                  <a:lnTo>
                    <a:pt x="457611" y="13676"/>
                  </a:lnTo>
                  <a:cubicBezTo>
                    <a:pt x="858001" y="120586"/>
                    <a:pt x="1311317" y="239969"/>
                    <a:pt x="1341234" y="259580"/>
                  </a:cubicBezTo>
                  <a:cubicBezTo>
                    <a:pt x="1337155" y="299693"/>
                    <a:pt x="1315377" y="449736"/>
                    <a:pt x="1301190" y="443736"/>
                  </a:cubicBezTo>
                  <a:cubicBezTo>
                    <a:pt x="1267732" y="445553"/>
                    <a:pt x="557777" y="378967"/>
                    <a:pt x="359344" y="311216"/>
                  </a:cubicBezTo>
                  <a:cubicBezTo>
                    <a:pt x="245881" y="291075"/>
                    <a:pt x="140295" y="276238"/>
                    <a:pt x="47147" y="26201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11">
              <a:extLst>
                <a:ext uri="{FF2B5EF4-FFF2-40B4-BE49-F238E27FC236}">
                  <a16:creationId xmlns:a16="http://schemas.microsoft.com/office/drawing/2014/main" id="{F720743B-9C97-37DF-D56A-D2A9E750B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320892">
              <a:off x="11193220" y="1266534"/>
              <a:ext cx="1341234" cy="443910"/>
            </a:xfrm>
            <a:custGeom>
              <a:avLst/>
              <a:gdLst>
                <a:gd name="connsiteX0" fmla="*/ 0 w 1341234"/>
                <a:gd name="connsiteY0" fmla="*/ 254220 h 443910"/>
                <a:gd name="connsiteX1" fmla="*/ 406601 w 1341234"/>
                <a:gd name="connsiteY1" fmla="*/ 0 h 443910"/>
                <a:gd name="connsiteX2" fmla="*/ 457611 w 1341234"/>
                <a:gd name="connsiteY2" fmla="*/ 13676 h 443910"/>
                <a:gd name="connsiteX3" fmla="*/ 1341234 w 1341234"/>
                <a:gd name="connsiteY3" fmla="*/ 259580 h 443910"/>
                <a:gd name="connsiteX4" fmla="*/ 1301190 w 1341234"/>
                <a:gd name="connsiteY4" fmla="*/ 443736 h 443910"/>
                <a:gd name="connsiteX5" fmla="*/ 359344 w 1341234"/>
                <a:gd name="connsiteY5" fmla="*/ 311216 h 443910"/>
                <a:gd name="connsiteX6" fmla="*/ 47147 w 1341234"/>
                <a:gd name="connsiteY6" fmla="*/ 262014 h 44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1234" h="443910">
                  <a:moveTo>
                    <a:pt x="0" y="254220"/>
                  </a:moveTo>
                  <a:lnTo>
                    <a:pt x="406601" y="0"/>
                  </a:lnTo>
                  <a:lnTo>
                    <a:pt x="457611" y="13676"/>
                  </a:lnTo>
                  <a:cubicBezTo>
                    <a:pt x="858001" y="120586"/>
                    <a:pt x="1311317" y="239969"/>
                    <a:pt x="1341234" y="259580"/>
                  </a:cubicBezTo>
                  <a:cubicBezTo>
                    <a:pt x="1337155" y="299693"/>
                    <a:pt x="1315377" y="449736"/>
                    <a:pt x="1301190" y="443736"/>
                  </a:cubicBezTo>
                  <a:cubicBezTo>
                    <a:pt x="1267732" y="445553"/>
                    <a:pt x="557777" y="378967"/>
                    <a:pt x="359344" y="311216"/>
                  </a:cubicBezTo>
                  <a:cubicBezTo>
                    <a:pt x="245881" y="291075"/>
                    <a:pt x="140295" y="276238"/>
                    <a:pt x="47147" y="262014"/>
                  </a:cubicBezTo>
                  <a:close/>
                </a:path>
              </a:pathLst>
            </a:custGeom>
            <a:solidFill>
              <a:schemeClr val="accent3">
                <a:lumMod val="20000"/>
                <a:lumOff val="80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12">
              <a:extLst>
                <a:ext uri="{FF2B5EF4-FFF2-40B4-BE49-F238E27FC236}">
                  <a16:creationId xmlns:a16="http://schemas.microsoft.com/office/drawing/2014/main" id="{39C3539A-A126-556F-3B61-690C785C7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9842612" flipH="1" flipV="1">
              <a:off x="10264608" y="74723"/>
              <a:ext cx="1083994" cy="1037613"/>
            </a:xfrm>
            <a:custGeom>
              <a:avLst/>
              <a:gdLst>
                <a:gd name="connsiteX0" fmla="*/ 886520 w 1083994"/>
                <a:gd name="connsiteY0" fmla="*/ 0 h 1037613"/>
                <a:gd name="connsiteX1" fmla="*/ 990233 w 1083994"/>
                <a:gd name="connsiteY1" fmla="*/ 29654 h 1037613"/>
                <a:gd name="connsiteX2" fmla="*/ 993535 w 1083994"/>
                <a:gd name="connsiteY2" fmla="*/ 43082 h 1037613"/>
                <a:gd name="connsiteX3" fmla="*/ 1051675 w 1083994"/>
                <a:gd name="connsiteY3" fmla="*/ 356973 h 1037613"/>
                <a:gd name="connsiteX4" fmla="*/ 1083975 w 1083994"/>
                <a:gd name="connsiteY4" fmla="*/ 602023 h 1037613"/>
                <a:gd name="connsiteX5" fmla="*/ 966613 w 1083994"/>
                <a:gd name="connsiteY5" fmla="*/ 901753 h 1037613"/>
                <a:gd name="connsiteX6" fmla="*/ 713135 w 1083994"/>
                <a:gd name="connsiteY6" fmla="*/ 1026319 h 1037613"/>
                <a:gd name="connsiteX7" fmla="*/ 318855 w 1083994"/>
                <a:gd name="connsiteY7" fmla="*/ 989106 h 1037613"/>
                <a:gd name="connsiteX8" fmla="*/ 128776 w 1083994"/>
                <a:gd name="connsiteY8" fmla="*/ 649273 h 1037613"/>
                <a:gd name="connsiteX9" fmla="*/ 0 w 1083994"/>
                <a:gd name="connsiteY9" fmla="*/ 49738 h 1037613"/>
                <a:gd name="connsiteX10" fmla="*/ 620956 w 1083994"/>
                <a:gd name="connsiteY10" fmla="*/ 642355 h 1037613"/>
                <a:gd name="connsiteX11" fmla="*/ 886064 w 1083994"/>
                <a:gd name="connsiteY11" fmla="*/ 1039 h 1037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3994" h="1037613">
                  <a:moveTo>
                    <a:pt x="886520" y="0"/>
                  </a:moveTo>
                  <a:lnTo>
                    <a:pt x="990233" y="29654"/>
                  </a:lnTo>
                  <a:lnTo>
                    <a:pt x="993535" y="43082"/>
                  </a:lnTo>
                  <a:cubicBezTo>
                    <a:pt x="1016489" y="140998"/>
                    <a:pt x="1041157" y="264776"/>
                    <a:pt x="1051675" y="356973"/>
                  </a:cubicBezTo>
                  <a:lnTo>
                    <a:pt x="1083975" y="602023"/>
                  </a:lnTo>
                  <a:cubicBezTo>
                    <a:pt x="1084789" y="765231"/>
                    <a:pt x="1059669" y="806637"/>
                    <a:pt x="966613" y="901753"/>
                  </a:cubicBezTo>
                  <a:cubicBezTo>
                    <a:pt x="910153" y="966250"/>
                    <a:pt x="821095" y="1011760"/>
                    <a:pt x="713135" y="1026319"/>
                  </a:cubicBezTo>
                  <a:cubicBezTo>
                    <a:pt x="605175" y="1040878"/>
                    <a:pt x="416248" y="1051946"/>
                    <a:pt x="318855" y="989106"/>
                  </a:cubicBezTo>
                  <a:cubicBezTo>
                    <a:pt x="221462" y="926265"/>
                    <a:pt x="147001" y="727446"/>
                    <a:pt x="128776" y="649273"/>
                  </a:cubicBezTo>
                  <a:cubicBezTo>
                    <a:pt x="93895" y="519198"/>
                    <a:pt x="28063" y="235695"/>
                    <a:pt x="0" y="49738"/>
                  </a:cubicBezTo>
                  <a:cubicBezTo>
                    <a:pt x="152500" y="20987"/>
                    <a:pt x="429040" y="429202"/>
                    <a:pt x="620956" y="642355"/>
                  </a:cubicBezTo>
                  <a:cubicBezTo>
                    <a:pt x="695371" y="468649"/>
                    <a:pt x="814439" y="166732"/>
                    <a:pt x="886064" y="1039"/>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E5089FB1-F28D-0DD0-436F-D094F3C82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9842612" flipH="1" flipV="1">
              <a:off x="10264609" y="74723"/>
              <a:ext cx="1083994" cy="1037611"/>
            </a:xfrm>
            <a:custGeom>
              <a:avLst/>
              <a:gdLst>
                <a:gd name="connsiteX0" fmla="*/ 886519 w 1083994"/>
                <a:gd name="connsiteY0" fmla="*/ 0 h 1037611"/>
                <a:gd name="connsiteX1" fmla="*/ 990233 w 1083994"/>
                <a:gd name="connsiteY1" fmla="*/ 29654 h 1037611"/>
                <a:gd name="connsiteX2" fmla="*/ 993535 w 1083994"/>
                <a:gd name="connsiteY2" fmla="*/ 43080 h 1037611"/>
                <a:gd name="connsiteX3" fmla="*/ 1051675 w 1083994"/>
                <a:gd name="connsiteY3" fmla="*/ 356971 h 1037611"/>
                <a:gd name="connsiteX4" fmla="*/ 1083975 w 1083994"/>
                <a:gd name="connsiteY4" fmla="*/ 602021 h 1037611"/>
                <a:gd name="connsiteX5" fmla="*/ 966613 w 1083994"/>
                <a:gd name="connsiteY5" fmla="*/ 901751 h 1037611"/>
                <a:gd name="connsiteX6" fmla="*/ 713135 w 1083994"/>
                <a:gd name="connsiteY6" fmla="*/ 1026317 h 1037611"/>
                <a:gd name="connsiteX7" fmla="*/ 318855 w 1083994"/>
                <a:gd name="connsiteY7" fmla="*/ 989104 h 1037611"/>
                <a:gd name="connsiteX8" fmla="*/ 128776 w 1083994"/>
                <a:gd name="connsiteY8" fmla="*/ 649271 h 1037611"/>
                <a:gd name="connsiteX9" fmla="*/ 0 w 1083994"/>
                <a:gd name="connsiteY9" fmla="*/ 49736 h 1037611"/>
                <a:gd name="connsiteX10" fmla="*/ 620956 w 1083994"/>
                <a:gd name="connsiteY10" fmla="*/ 642353 h 1037611"/>
                <a:gd name="connsiteX11" fmla="*/ 886064 w 1083994"/>
                <a:gd name="connsiteY11" fmla="*/ 1037 h 1037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3994" h="1037611">
                  <a:moveTo>
                    <a:pt x="886519" y="0"/>
                  </a:moveTo>
                  <a:lnTo>
                    <a:pt x="990233" y="29654"/>
                  </a:lnTo>
                  <a:lnTo>
                    <a:pt x="993535" y="43080"/>
                  </a:lnTo>
                  <a:cubicBezTo>
                    <a:pt x="1016489" y="140996"/>
                    <a:pt x="1041157" y="264774"/>
                    <a:pt x="1051675" y="356971"/>
                  </a:cubicBezTo>
                  <a:lnTo>
                    <a:pt x="1083975" y="602021"/>
                  </a:lnTo>
                  <a:cubicBezTo>
                    <a:pt x="1084789" y="765229"/>
                    <a:pt x="1059669" y="806635"/>
                    <a:pt x="966613" y="901751"/>
                  </a:cubicBezTo>
                  <a:cubicBezTo>
                    <a:pt x="910153" y="966248"/>
                    <a:pt x="821095" y="1011758"/>
                    <a:pt x="713135" y="1026317"/>
                  </a:cubicBezTo>
                  <a:cubicBezTo>
                    <a:pt x="605175" y="1040876"/>
                    <a:pt x="416248" y="1051944"/>
                    <a:pt x="318855" y="989104"/>
                  </a:cubicBezTo>
                  <a:cubicBezTo>
                    <a:pt x="221462" y="926263"/>
                    <a:pt x="147001" y="727444"/>
                    <a:pt x="128776" y="649271"/>
                  </a:cubicBezTo>
                  <a:cubicBezTo>
                    <a:pt x="93895" y="519196"/>
                    <a:pt x="28063" y="235693"/>
                    <a:pt x="0" y="49736"/>
                  </a:cubicBezTo>
                  <a:cubicBezTo>
                    <a:pt x="152500" y="20985"/>
                    <a:pt x="429040" y="429200"/>
                    <a:pt x="620956" y="642353"/>
                  </a:cubicBezTo>
                  <a:cubicBezTo>
                    <a:pt x="695371" y="468647"/>
                    <a:pt x="814439" y="166730"/>
                    <a:pt x="886064" y="1037"/>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Segnaposto contenuto 2">
            <a:extLst>
              <a:ext uri="{FF2B5EF4-FFF2-40B4-BE49-F238E27FC236}">
                <a16:creationId xmlns:a16="http://schemas.microsoft.com/office/drawing/2014/main" id="{EAEEC4F9-6E7E-50E7-2AC7-8EC14ACE8B66}"/>
              </a:ext>
            </a:extLst>
          </p:cNvPr>
          <p:cNvSpPr>
            <a:spLocks noGrp="1"/>
          </p:cNvSpPr>
          <p:nvPr>
            <p:ph idx="1"/>
          </p:nvPr>
        </p:nvSpPr>
        <p:spPr>
          <a:xfrm>
            <a:off x="6096000" y="1017660"/>
            <a:ext cx="4953000" cy="3573493"/>
          </a:xfrm>
        </p:spPr>
        <p:txBody>
          <a:bodyPr>
            <a:normAutofit/>
          </a:bodyPr>
          <a:lstStyle/>
          <a:p>
            <a:pPr marL="0" indent="0" algn="just">
              <a:buNone/>
            </a:pPr>
            <a:r>
              <a:rPr lang="en-US" sz="1600" b="0" i="1" dirty="0">
                <a:solidFill>
                  <a:schemeClr val="tx2"/>
                </a:solidFill>
                <a:effectLst/>
                <a:latin typeface="Arial" panose="020B0604020202020204" pitchFamily="34" charset="0"/>
              </a:rPr>
              <a:t>Populism here becomes a catch-all label to refer to all those political phenomena that are considered to be dangerous, irrational and demagogic; populism as a politics that appeals to the basest sentiments of the populace, makes demagogic promises and panders to imaginary fears.</a:t>
            </a:r>
          </a:p>
          <a:p>
            <a:pPr marL="0" indent="0">
              <a:buNone/>
            </a:pPr>
            <a:endParaRPr lang="it-IT" sz="1600" dirty="0">
              <a:solidFill>
                <a:schemeClr val="tx2"/>
              </a:solidFill>
            </a:endParaRPr>
          </a:p>
          <a:p>
            <a:pPr marL="0" indent="0">
              <a:buNone/>
            </a:pPr>
            <a:endParaRPr lang="it-IT" sz="1600" dirty="0">
              <a:solidFill>
                <a:schemeClr val="tx2"/>
              </a:solidFill>
            </a:endParaRPr>
          </a:p>
          <a:p>
            <a:pPr marL="0" indent="0">
              <a:buNone/>
            </a:pPr>
            <a:endParaRPr lang="it-IT" sz="1600" dirty="0">
              <a:solidFill>
                <a:schemeClr val="tx2"/>
              </a:solidFill>
            </a:endParaRPr>
          </a:p>
          <a:p>
            <a:pPr marL="0" indent="0">
              <a:buNone/>
            </a:pPr>
            <a:r>
              <a:rPr lang="it-IT" sz="1600" i="1" dirty="0">
                <a:solidFill>
                  <a:schemeClr val="tx2"/>
                </a:solidFill>
                <a:latin typeface="Arial" panose="020B0604020202020204" pitchFamily="34" charset="0"/>
                <a:cs typeface="Arial" panose="020B0604020202020204" pitchFamily="34" charset="0"/>
              </a:rPr>
              <a:t>Paolo Gerbaudo. Social media and </a:t>
            </a:r>
            <a:r>
              <a:rPr lang="it-IT" sz="1600" i="1" dirty="0" err="1">
                <a:solidFill>
                  <a:schemeClr val="tx2"/>
                </a:solidFill>
                <a:latin typeface="Arial" panose="020B0604020202020204" pitchFamily="34" charset="0"/>
                <a:cs typeface="Arial" panose="020B0604020202020204" pitchFamily="34" charset="0"/>
              </a:rPr>
              <a:t>populism</a:t>
            </a:r>
            <a:r>
              <a:rPr lang="it-IT" sz="1600" i="1" dirty="0">
                <a:solidFill>
                  <a:schemeClr val="tx2"/>
                </a:solidFill>
                <a:latin typeface="Arial" panose="020B0604020202020204" pitchFamily="34" charset="0"/>
                <a:cs typeface="Arial" panose="020B0604020202020204" pitchFamily="34" charset="0"/>
              </a:rPr>
              <a:t>: An </a:t>
            </a:r>
            <a:r>
              <a:rPr lang="it-IT" sz="1600" i="1" dirty="0" err="1">
                <a:solidFill>
                  <a:schemeClr val="tx2"/>
                </a:solidFill>
                <a:latin typeface="Arial" panose="020B0604020202020204" pitchFamily="34" charset="0"/>
                <a:cs typeface="Arial" panose="020B0604020202020204" pitchFamily="34" charset="0"/>
              </a:rPr>
              <a:t>elective</a:t>
            </a:r>
            <a:r>
              <a:rPr lang="it-IT" sz="1600" i="1" dirty="0">
                <a:solidFill>
                  <a:schemeClr val="tx2"/>
                </a:solidFill>
                <a:latin typeface="Arial" panose="020B0604020202020204" pitchFamily="34" charset="0"/>
                <a:cs typeface="Arial" panose="020B0604020202020204" pitchFamily="34" charset="0"/>
              </a:rPr>
              <a:t> </a:t>
            </a:r>
            <a:r>
              <a:rPr lang="it-IT" sz="1600" i="1" dirty="0" err="1">
                <a:solidFill>
                  <a:schemeClr val="tx2"/>
                </a:solidFill>
                <a:latin typeface="Arial" panose="020B0604020202020204" pitchFamily="34" charset="0"/>
                <a:cs typeface="Arial" panose="020B0604020202020204" pitchFamily="34" charset="0"/>
              </a:rPr>
              <a:t>affinity</a:t>
            </a:r>
            <a:r>
              <a:rPr lang="it-IT" sz="1600" i="1" dirty="0">
                <a:solidFill>
                  <a:schemeClr val="tx2"/>
                </a:solidFill>
                <a:latin typeface="Arial" panose="020B0604020202020204" pitchFamily="34" charset="0"/>
                <a:cs typeface="Arial" panose="020B0604020202020204" pitchFamily="34" charset="0"/>
              </a:rPr>
              <a:t>. Media Culture Society, pages 745–753, 2018.</a:t>
            </a:r>
          </a:p>
        </p:txBody>
      </p:sp>
    </p:spTree>
    <p:extLst>
      <p:ext uri="{BB962C8B-B14F-4D97-AF65-F5344CB8AC3E}">
        <p14:creationId xmlns:p14="http://schemas.microsoft.com/office/powerpoint/2010/main" val="137883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16015B-F053-719A-10CC-147714C4815A}"/>
              </a:ext>
            </a:extLst>
          </p:cNvPr>
          <p:cNvSpPr>
            <a:spLocks noGrp="1"/>
          </p:cNvSpPr>
          <p:nvPr>
            <p:ph type="title"/>
          </p:nvPr>
        </p:nvSpPr>
        <p:spPr/>
        <p:txBody>
          <a:bodyPr/>
          <a:lstStyle/>
          <a:p>
            <a:pPr algn="ctr"/>
            <a:r>
              <a:rPr lang="it-IT" dirty="0"/>
              <a:t>Connessioni social populismo</a:t>
            </a:r>
          </a:p>
        </p:txBody>
      </p:sp>
      <p:sp>
        <p:nvSpPr>
          <p:cNvPr id="4" name="Segnaposto testo 3">
            <a:extLst>
              <a:ext uri="{FF2B5EF4-FFF2-40B4-BE49-F238E27FC236}">
                <a16:creationId xmlns:a16="http://schemas.microsoft.com/office/drawing/2014/main" id="{CA3FE667-4426-1D45-688D-2C3A101656DA}"/>
              </a:ext>
            </a:extLst>
          </p:cNvPr>
          <p:cNvSpPr>
            <a:spLocks noGrp="1"/>
          </p:cNvSpPr>
          <p:nvPr>
            <p:ph type="body" idx="1"/>
          </p:nvPr>
        </p:nvSpPr>
        <p:spPr/>
        <p:txBody>
          <a:bodyPr/>
          <a:lstStyle/>
          <a:p>
            <a:r>
              <a:rPr lang="it-IT" dirty="0"/>
              <a:t>opinion-building</a:t>
            </a:r>
          </a:p>
        </p:txBody>
      </p:sp>
      <p:sp>
        <p:nvSpPr>
          <p:cNvPr id="5" name="Segnaposto contenuto 4">
            <a:extLst>
              <a:ext uri="{FF2B5EF4-FFF2-40B4-BE49-F238E27FC236}">
                <a16:creationId xmlns:a16="http://schemas.microsoft.com/office/drawing/2014/main" id="{B41A773E-839B-17E8-796C-CA74192BB04C}"/>
              </a:ext>
            </a:extLst>
          </p:cNvPr>
          <p:cNvSpPr>
            <a:spLocks noGrp="1"/>
          </p:cNvSpPr>
          <p:nvPr>
            <p:ph sz="half" idx="2"/>
          </p:nvPr>
        </p:nvSpPr>
        <p:spPr/>
        <p:txBody>
          <a:bodyPr>
            <a:normAutofit fontScale="77500" lnSpcReduction="20000"/>
          </a:bodyPr>
          <a:lstStyle/>
          <a:p>
            <a:r>
              <a:rPr lang="en-US" dirty="0"/>
              <a:t>First, the design of social media as alternative media where ordinary people can express themselves has provided a suitable venue for populist movements to counter the perceived pro-establishment bias of mainstream news media, so that alternative media channels capable of intercepting popular anger have risen in importance.</a:t>
            </a:r>
            <a:endParaRPr lang="it-IT" dirty="0"/>
          </a:p>
        </p:txBody>
      </p:sp>
      <p:sp>
        <p:nvSpPr>
          <p:cNvPr id="6" name="Segnaposto testo 5">
            <a:extLst>
              <a:ext uri="{FF2B5EF4-FFF2-40B4-BE49-F238E27FC236}">
                <a16:creationId xmlns:a16="http://schemas.microsoft.com/office/drawing/2014/main" id="{72F8AEE4-A6EB-20E1-455E-F88E617D1B64}"/>
              </a:ext>
            </a:extLst>
          </p:cNvPr>
          <p:cNvSpPr>
            <a:spLocks noGrp="1"/>
          </p:cNvSpPr>
          <p:nvPr>
            <p:ph type="body" sz="quarter" idx="3"/>
          </p:nvPr>
        </p:nvSpPr>
        <p:spPr/>
        <p:txBody>
          <a:bodyPr/>
          <a:lstStyle/>
          <a:p>
            <a:r>
              <a:rPr lang="it-IT" dirty="0" err="1"/>
              <a:t>movement</a:t>
            </a:r>
            <a:r>
              <a:rPr lang="it-IT" dirty="0"/>
              <a:t>-building</a:t>
            </a:r>
          </a:p>
        </p:txBody>
      </p:sp>
      <p:sp>
        <p:nvSpPr>
          <p:cNvPr id="7" name="Segnaposto contenuto 6">
            <a:extLst>
              <a:ext uri="{FF2B5EF4-FFF2-40B4-BE49-F238E27FC236}">
                <a16:creationId xmlns:a16="http://schemas.microsoft.com/office/drawing/2014/main" id="{0146921F-51E8-67DF-BD19-A39C3C220BAC}"/>
              </a:ext>
            </a:extLst>
          </p:cNvPr>
          <p:cNvSpPr>
            <a:spLocks noGrp="1"/>
          </p:cNvSpPr>
          <p:nvPr>
            <p:ph sz="quarter" idx="4"/>
          </p:nvPr>
        </p:nvSpPr>
        <p:spPr/>
        <p:txBody>
          <a:bodyPr>
            <a:normAutofit fontScale="77500" lnSpcReduction="20000"/>
          </a:bodyPr>
          <a:lstStyle/>
          <a:p>
            <a:r>
              <a:rPr lang="en-US" dirty="0"/>
              <a:t>Second, the aggregative functionalities of social media, embedded in their algorithmic architecture and their “filter bubble” tendencies, has allowed disgruntled individuals embracing ideas regarded as improper by liberal common sense to find each other and form online crowds, which have played a crucial role in providing militant support for anti-establishment candidates, as seen for example in the #Gamergate community support of Donald Trump's presidential campaign.</a:t>
            </a:r>
            <a:endParaRPr lang="it-IT" dirty="0"/>
          </a:p>
        </p:txBody>
      </p:sp>
    </p:spTree>
    <p:extLst>
      <p:ext uri="{BB962C8B-B14F-4D97-AF65-F5344CB8AC3E}">
        <p14:creationId xmlns:p14="http://schemas.microsoft.com/office/powerpoint/2010/main" val="2735972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A00C5F-2AF9-DC01-FF84-A2DD3676E9D5}"/>
              </a:ext>
            </a:extLst>
          </p:cNvPr>
          <p:cNvSpPr>
            <a:spLocks noGrp="1"/>
          </p:cNvSpPr>
          <p:nvPr>
            <p:ph type="title"/>
          </p:nvPr>
        </p:nvSpPr>
        <p:spPr/>
        <p:txBody>
          <a:bodyPr>
            <a:normAutofit/>
          </a:bodyPr>
          <a:lstStyle/>
          <a:p>
            <a:r>
              <a:rPr lang="en-US" dirty="0"/>
              <a:t>What makes social media such a propitious space for the rise of populist movements?</a:t>
            </a:r>
            <a:endParaRPr lang="it-IT" dirty="0"/>
          </a:p>
        </p:txBody>
      </p:sp>
      <p:sp>
        <p:nvSpPr>
          <p:cNvPr id="4" name="Segnaposto contenuto 3">
            <a:extLst>
              <a:ext uri="{FF2B5EF4-FFF2-40B4-BE49-F238E27FC236}">
                <a16:creationId xmlns:a16="http://schemas.microsoft.com/office/drawing/2014/main" id="{95DE9C62-AD78-7A39-4DF6-3800137C5788}"/>
              </a:ext>
            </a:extLst>
          </p:cNvPr>
          <p:cNvSpPr>
            <a:spLocks noGrp="1"/>
          </p:cNvSpPr>
          <p:nvPr>
            <p:ph sz="half" idx="1"/>
          </p:nvPr>
        </p:nvSpPr>
        <p:spPr/>
        <p:txBody>
          <a:bodyPr/>
          <a:lstStyle/>
          <a:p>
            <a:r>
              <a:rPr lang="en-US" dirty="0"/>
              <a:t>Social media as the People’s voice</a:t>
            </a:r>
            <a:endParaRPr lang="it-IT" dirty="0"/>
          </a:p>
        </p:txBody>
      </p:sp>
      <p:sp>
        <p:nvSpPr>
          <p:cNvPr id="5" name="Segnaposto contenuto 4">
            <a:extLst>
              <a:ext uri="{FF2B5EF4-FFF2-40B4-BE49-F238E27FC236}">
                <a16:creationId xmlns:a16="http://schemas.microsoft.com/office/drawing/2014/main" id="{7B923DCD-D1A9-BA74-C9D5-E41BD0DB76F7}"/>
              </a:ext>
            </a:extLst>
          </p:cNvPr>
          <p:cNvSpPr>
            <a:spLocks noGrp="1"/>
          </p:cNvSpPr>
          <p:nvPr>
            <p:ph sz="half" idx="2"/>
          </p:nvPr>
        </p:nvSpPr>
        <p:spPr/>
        <p:txBody>
          <a:bodyPr/>
          <a:lstStyle/>
          <a:p>
            <a:r>
              <a:rPr lang="en-US" dirty="0"/>
              <a:t>Social media as the People’s rally</a:t>
            </a:r>
            <a:endParaRPr lang="it-IT" dirty="0"/>
          </a:p>
        </p:txBody>
      </p:sp>
    </p:spTree>
    <p:extLst>
      <p:ext uri="{BB962C8B-B14F-4D97-AF65-F5344CB8AC3E}">
        <p14:creationId xmlns:p14="http://schemas.microsoft.com/office/powerpoint/2010/main" val="252847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BEE531-8920-6FFF-BE6D-46B60DC92AAA}"/>
              </a:ext>
            </a:extLst>
          </p:cNvPr>
          <p:cNvSpPr>
            <a:spLocks noGrp="1"/>
          </p:cNvSpPr>
          <p:nvPr>
            <p:ph type="ctrTitle"/>
          </p:nvPr>
        </p:nvSpPr>
        <p:spPr>
          <a:xfrm>
            <a:off x="1524000" y="92228"/>
            <a:ext cx="9144000" cy="2997201"/>
          </a:xfrm>
        </p:spPr>
        <p:txBody>
          <a:bodyPr>
            <a:normAutofit fontScale="90000"/>
          </a:bodyPr>
          <a:lstStyle/>
          <a:p>
            <a:r>
              <a:rPr lang="en-US" dirty="0"/>
              <a:t>what is the new form of populism that emerges out of the encounter between social media and populism?</a:t>
            </a:r>
            <a:endParaRPr lang="it-IT" dirty="0"/>
          </a:p>
        </p:txBody>
      </p:sp>
      <p:sp>
        <p:nvSpPr>
          <p:cNvPr id="3" name="Sottotitolo 2">
            <a:extLst>
              <a:ext uri="{FF2B5EF4-FFF2-40B4-BE49-F238E27FC236}">
                <a16:creationId xmlns:a16="http://schemas.microsoft.com/office/drawing/2014/main" id="{5CCD0A7B-6946-5EDB-4246-6E5D590978EB}"/>
              </a:ext>
            </a:extLst>
          </p:cNvPr>
          <p:cNvSpPr>
            <a:spLocks noGrp="1"/>
          </p:cNvSpPr>
          <p:nvPr>
            <p:ph type="subTitle" idx="1"/>
          </p:nvPr>
        </p:nvSpPr>
        <p:spPr>
          <a:xfrm>
            <a:off x="1524000" y="3282442"/>
            <a:ext cx="9144000" cy="1655762"/>
          </a:xfrm>
        </p:spPr>
        <p:txBody>
          <a:bodyPr/>
          <a:lstStyle/>
          <a:p>
            <a:endParaRPr lang="it-IT" dirty="0"/>
          </a:p>
        </p:txBody>
      </p:sp>
    </p:spTree>
    <p:extLst>
      <p:ext uri="{BB962C8B-B14F-4D97-AF65-F5344CB8AC3E}">
        <p14:creationId xmlns:p14="http://schemas.microsoft.com/office/powerpoint/2010/main" val="1440964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magine 2" descr="Immagine che contiene testo, schermata, numero, Diagramma&#10;&#10;Descrizione generata automaticamente">
            <a:extLst>
              <a:ext uri="{FF2B5EF4-FFF2-40B4-BE49-F238E27FC236}">
                <a16:creationId xmlns:a16="http://schemas.microsoft.com/office/drawing/2014/main" id="{37E0233B-B71D-ABE9-553C-9DCCDE5EC002}"/>
              </a:ext>
            </a:extLst>
          </p:cNvPr>
          <p:cNvPicPr>
            <a:picLocks noChangeAspect="1"/>
          </p:cNvPicPr>
          <p:nvPr/>
        </p:nvPicPr>
        <p:blipFill rotWithShape="1">
          <a:blip r:embed="rId2">
            <a:extLst>
              <a:ext uri="{28A0092B-C50C-407E-A947-70E740481C1C}">
                <a14:useLocalDpi xmlns:a14="http://schemas.microsoft.com/office/drawing/2010/main" val="0"/>
              </a:ext>
            </a:extLst>
          </a:blip>
          <a:srcRect t="9783" b="7171"/>
          <a:stretch/>
        </p:blipFill>
        <p:spPr>
          <a:xfrm>
            <a:off x="554853" y="236813"/>
            <a:ext cx="11267486" cy="4935985"/>
          </a:xfrm>
          <a:prstGeom prst="rect">
            <a:avLst/>
          </a:prstGeom>
        </p:spPr>
      </p:pic>
      <p:sp>
        <p:nvSpPr>
          <p:cNvPr id="7" name="CasellaDiTesto 6">
            <a:extLst>
              <a:ext uri="{FF2B5EF4-FFF2-40B4-BE49-F238E27FC236}">
                <a16:creationId xmlns:a16="http://schemas.microsoft.com/office/drawing/2014/main" id="{B5548FEE-5AA8-C1EC-9413-EE86391BD048}"/>
              </a:ext>
            </a:extLst>
          </p:cNvPr>
          <p:cNvSpPr txBox="1"/>
          <p:nvPr/>
        </p:nvSpPr>
        <p:spPr>
          <a:xfrm>
            <a:off x="574971" y="5182533"/>
            <a:ext cx="8558074" cy="4339650"/>
          </a:xfrm>
          <a:prstGeom prst="rect">
            <a:avLst/>
          </a:prstGeom>
          <a:noFill/>
        </p:spPr>
        <p:txBody>
          <a:bodyPr wrap="square" rtlCol="0">
            <a:spAutoFit/>
          </a:bodyPr>
          <a:lstStyle/>
          <a:p>
            <a:r>
              <a:rPr lang="it-IT" sz="2400" dirty="0"/>
              <a:t>Grafico che aggrega i dati per «source of news» dei paesi Europei, presi da: </a:t>
            </a:r>
            <a:r>
              <a:rPr lang="it-IT" sz="2400" dirty="0">
                <a:hlinkClick r:id="rId3"/>
              </a:rPr>
              <a:t>https://reutersinstitute.politics.ox.ac.uk/digital-news-report/2023/interactive</a:t>
            </a:r>
            <a:endParaRPr lang="it-IT" sz="2400" dirty="0"/>
          </a:p>
          <a:p>
            <a:r>
              <a:rPr lang="it-IT" sz="2400" dirty="0"/>
              <a:t>Si rimanda al seguente link per vedere le percentuali di ogni Stato.</a:t>
            </a:r>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endParaRPr lang="it-IT" dirty="0"/>
          </a:p>
        </p:txBody>
      </p:sp>
    </p:spTree>
    <p:extLst>
      <p:ext uri="{BB962C8B-B14F-4D97-AF65-F5344CB8AC3E}">
        <p14:creationId xmlns:p14="http://schemas.microsoft.com/office/powerpoint/2010/main" val="1263066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7877935-3CEE-B1F0-85B7-4BA3A039D668}"/>
              </a:ext>
            </a:extLst>
          </p:cNvPr>
          <p:cNvSpPr>
            <a:spLocks noGrp="1"/>
          </p:cNvSpPr>
          <p:nvPr>
            <p:ph type="ctrTitle"/>
          </p:nvPr>
        </p:nvSpPr>
        <p:spPr>
          <a:xfrm>
            <a:off x="699713" y="248038"/>
            <a:ext cx="7063721" cy="1159200"/>
          </a:xfrm>
        </p:spPr>
        <p:txBody>
          <a:bodyPr anchor="ctr">
            <a:normAutofit fontScale="90000"/>
          </a:bodyPr>
          <a:lstStyle/>
          <a:p>
            <a:pPr algn="l"/>
            <a:r>
              <a:rPr lang="it-IT" sz="4000" dirty="0">
                <a:solidFill>
                  <a:srgbClr val="FFFFFF"/>
                </a:solidFill>
              </a:rPr>
              <a:t>Grafico «source of news» negli USA</a:t>
            </a:r>
          </a:p>
        </p:txBody>
      </p:sp>
      <p:sp>
        <p:nvSpPr>
          <p:cNvPr id="3" name="Sottotitolo 2">
            <a:extLst>
              <a:ext uri="{FF2B5EF4-FFF2-40B4-BE49-F238E27FC236}">
                <a16:creationId xmlns:a16="http://schemas.microsoft.com/office/drawing/2014/main" id="{C1E296F4-4EAF-BAB6-66B7-F5224671B99D}"/>
              </a:ext>
            </a:extLst>
          </p:cNvPr>
          <p:cNvSpPr>
            <a:spLocks noGrp="1"/>
          </p:cNvSpPr>
          <p:nvPr>
            <p:ph type="subTitle" idx="1"/>
          </p:nvPr>
        </p:nvSpPr>
        <p:spPr>
          <a:xfrm>
            <a:off x="8128856" y="439547"/>
            <a:ext cx="3906175" cy="1247440"/>
          </a:xfrm>
        </p:spPr>
        <p:txBody>
          <a:bodyPr anchor="ctr">
            <a:normAutofit/>
          </a:bodyPr>
          <a:lstStyle/>
          <a:p>
            <a:pPr algn="l"/>
            <a:r>
              <a:rPr lang="it-IT" sz="2000" dirty="0">
                <a:solidFill>
                  <a:srgbClr val="FFFFFF"/>
                </a:solidFill>
                <a:hlinkClick r:id="rId2"/>
              </a:rPr>
              <a:t>https://reutersinstitute.politics.ox.ac.uk/digital-news-report/2023/united-states</a:t>
            </a:r>
            <a:endParaRPr lang="it-IT" sz="2000" dirty="0">
              <a:solidFill>
                <a:srgbClr val="FFFFFF"/>
              </a:solidFill>
            </a:endParaRPr>
          </a:p>
          <a:p>
            <a:pPr algn="l"/>
            <a:endParaRPr lang="it-IT" sz="2000" dirty="0">
              <a:solidFill>
                <a:srgbClr val="FFFFFF"/>
              </a:solidFill>
            </a:endParaRPr>
          </a:p>
        </p:txBody>
      </p:sp>
      <p:pic>
        <p:nvPicPr>
          <p:cNvPr id="9" name="Immagine 8" descr="Immagine che contiene testo, Diagramma, linea, diagramma&#10;&#10;Descrizione generata automaticamente">
            <a:extLst>
              <a:ext uri="{FF2B5EF4-FFF2-40B4-BE49-F238E27FC236}">
                <a16:creationId xmlns:a16="http://schemas.microsoft.com/office/drawing/2014/main" id="{10433A12-C357-45DD-64B6-C7C4E7D83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5849" y="1966293"/>
            <a:ext cx="8400300" cy="4452160"/>
          </a:xfrm>
          <a:prstGeom prst="rect">
            <a:avLst/>
          </a:prstGeom>
        </p:spPr>
      </p:pic>
    </p:spTree>
    <p:extLst>
      <p:ext uri="{BB962C8B-B14F-4D97-AF65-F5344CB8AC3E}">
        <p14:creationId xmlns:p14="http://schemas.microsoft.com/office/powerpoint/2010/main" val="237000098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515</Words>
  <Application>Microsoft Office PowerPoint</Application>
  <PresentationFormat>Widescreen</PresentationFormat>
  <Paragraphs>47</Paragraphs>
  <Slides>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Aldhabi</vt:lpstr>
      <vt:lpstr>Arial</vt:lpstr>
      <vt:lpstr>Calibri</vt:lpstr>
      <vt:lpstr>Calibri Light</vt:lpstr>
      <vt:lpstr>Tema di Office</vt:lpstr>
      <vt:lpstr>Presentazione standard di PowerPoint</vt:lpstr>
      <vt:lpstr>Presentazione standard di PowerPoint</vt:lpstr>
      <vt:lpstr>Presentazione standard di PowerPoint</vt:lpstr>
      <vt:lpstr>Come espresso dalla definizione di Gerbaudo, il populismo si afferma come il ”partito piglia tutto”: aggrega interessi indipendentemente dal loro grado di realizzabilità.</vt:lpstr>
      <vt:lpstr>Connessioni social populismo</vt:lpstr>
      <vt:lpstr>What makes social media such a propitious space for the rise of populist movements?</vt:lpstr>
      <vt:lpstr>what is the new form of populism that emerges out of the encounter between social media and populism?</vt:lpstr>
      <vt:lpstr>Presentazione standard di PowerPoint</vt:lpstr>
      <vt:lpstr>Grafico «source of news» negli USA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Meloni - alessandro.meloni4@studio.unibo.it</dc:creator>
  <cp:lastModifiedBy>Alessandro Meloni - alessandro.meloni4@studio.unibo.it</cp:lastModifiedBy>
  <cp:revision>17</cp:revision>
  <dcterms:created xsi:type="dcterms:W3CDTF">2023-10-22T07:16:07Z</dcterms:created>
  <dcterms:modified xsi:type="dcterms:W3CDTF">2023-10-22T13:24:34Z</dcterms:modified>
</cp:coreProperties>
</file>