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4" r:id="rId7"/>
    <p:sldId id="263" r:id="rId8"/>
    <p:sldId id="261" r:id="rId9"/>
    <p:sldId id="260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487D6-6DC7-4803-8E34-0693714082A4}" v="3" dt="2023-11-05T14:00:02.314"/>
    <p1510:client id="{7C053076-3408-4A8B-BC1D-607D53925205}" v="1" dt="2023-11-05T14:22:44.789"/>
    <p1510:client id="{AB60C46E-9AAE-4F24-8F10-17852C5BCC50}" v="166" dt="2023-10-27T12:19:16.400"/>
    <p1510:client id="{CB819A33-78C2-4E78-B2FB-28D83273E1A3}" v="253" dt="2023-10-28T12:20:22.574"/>
    <p1510:client id="{E33EF4ED-7947-4397-B5BE-885AD98FCFB8}" v="39" dt="2023-11-05T13:56:1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Riccardo Casanova - alessandro.casanova2@studio.unibo.it" userId="S::alessandro.casanova2@studio.unibo.it::ad111939-e699-46c0-a9b4-f79d9da37fdd" providerId="AD" clId="Web-{AB60C46E-9AAE-4F24-8F10-17852C5BCC50}"/>
    <pc:docChg chg="addSld modSld sldOrd">
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<pc:sldMkLst>
          <pc:docMk/>
          <pc:sldMk cId="137883395" sldId="258"/>
        </pc:sldMkLst>
        <pc:pic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  <ac:picMkLst>
            <pc:docMk/>
            <pc:sldMk cId="137883395" sldId="258"/>
            <ac:picMk id="4" creationId="{CCC10F7E-D8FC-34AE-477F-EAC1B512A08E}"/>
          </ac:picMkLst>
        </pc:picChg>
      </pc:sldChg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<pc:sldMkLst>
          <pc:docMk/>
          <pc:sldMk cId="2735972631" sldId="264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  <ac:spMkLst>
            <pc:docMk/>
            <pc:sldMk cId="2735972631" sldId="264"/>
            <ac:spMk id="5" creationId="{B41A773E-839B-17E8-796C-CA74192BB04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3.494" v="172" actId="20577"/>
          <ac:spMkLst>
            <pc:docMk/>
            <pc:sldMk cId="2735972631" sldId="264"/>
            <ac:spMk id="7" creationId="{0146921F-51E8-67DF-BD19-A39C3C220BAC}"/>
          </ac:spMkLst>
        </pc:spChg>
      </pc:sldChg>
      <pc:sldChg chg="modSp new ord">
        <p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<pc:sldMkLst>
          <pc:docMk/>
          <pc:sldMk cId="1264851712" sldId="265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0.578" v="8" actId="20577"/>
          <ac:spMkLst>
            <pc:docMk/>
            <pc:sldMk cId="1264851712" sldId="265"/>
            <ac:spMk id="3" creationId="{83C8F8E1-D385-5773-3D2D-692EA8C8BE6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10.442" v="49" actId="20577"/>
          <ac:spMkLst>
            <pc:docMk/>
            <pc:sldMk cId="1264851712" sldId="265"/>
            <ac:spMk id="4" creationId="{D1DF37E2-E9EC-81DF-2B5E-3E1CB8A37B3A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5.422" v="12" actId="20577"/>
          <ac:spMkLst>
            <pc:docMk/>
            <pc:sldMk cId="1264851712" sldId="265"/>
            <ac:spMk id="5" creationId="{C7E3B18D-E421-3DB1-9BE6-2B7638AD7EA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  <ac:spMkLst>
            <pc:docMk/>
            <pc:sldMk cId="1264851712" sldId="265"/>
            <ac:spMk id="6" creationId="{28EF7682-71AB-F862-BC5A-631AF628E8C1}"/>
          </ac:spMkLst>
        </pc:spChg>
      </pc:sldChg>
      <pc:sldChg chg="addSp modSp new">
        <p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<pc:sldMkLst>
          <pc:docMk/>
          <pc:sldMk cId="1921684824" sldId="266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9:49.593" v="80" actId="20577"/>
          <ac:spMkLst>
            <pc:docMk/>
            <pc:sldMk cId="1921684824" sldId="266"/>
            <ac:spMk id="2" creationId="{57AC7670-DED7-9463-9E1C-6F9BA0DB305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1:31.425" v="120" actId="20577"/>
          <ac:spMkLst>
            <pc:docMk/>
            <pc:sldMk cId="1921684824" sldId="266"/>
            <ac:spMk id="3" creationId="{51E8F727-C292-012B-FB3D-E467D3703018}"/>
          </ac:spMkLst>
        </pc:spChg>
        <pc:spChg chg="add mod">
          <a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  <ac:spMkLst>
            <pc:docMk/>
            <pc:sldMk cId="1921684824" sldId="266"/>
            <ac:spMk id="4" creationId="{A9216A18-48FE-7FC5-3450-9CB47968237B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E33EF4ED-7947-4397-B5BE-885AD98FCFB8}"/>
    <pc:docChg chg="modSld">
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<pc:docMkLst>
        <pc:docMk/>
      </pc:docMkLst>
      <pc:sldChg chg="addSp delSp modSp">
  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<pc:sldMkLst>
          <pc:docMk/>
          <pc:sldMk cId="1263066411" sldId="260"/>
        </pc:sldMkLst>
        <pc:spChg chg="add del ord">
          <ac:chgData name="Alessandro Riccardo Casanova - alessandro.casanova2@studio.unibo.it" userId="S::alessandro.casanova2@studio.unibo.it::ad111939-e699-46c0-a9b4-f79d9da37fdd" providerId="AD" clId="Web-{E33EF4ED-7947-4397-B5BE-885AD98FCFB8}" dt="2023-11-05T13:55:57.689" v="45"/>
          <ac:spMkLst>
            <pc:docMk/>
            <pc:sldMk cId="1263066411" sldId="260"/>
            <ac:spMk id="3" creationId="{B02EE472-588F-974C-7965-7FC136B9B864}"/>
          </ac:spMkLst>
        </pc:spChg>
        <pc:spChg chg="add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6:09.142" v="48" actId="1076"/>
          <ac:spMkLst>
            <pc:docMk/>
            <pc:sldMk cId="1263066411" sldId="260"/>
            <ac:spMk id="4" creationId="{B4180C4A-88E5-E4ED-F1C2-89767683705F}"/>
          </ac:spMkLst>
        </pc:spChg>
        <pc:spChg chg="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46:47.090" v="19"/>
          <ac:spMkLst>
            <pc:docMk/>
            <pc:sldMk cId="1263066411" sldId="260"/>
            <ac:spMk id="7" creationId="{B5548FEE-5AA8-C1EC-9413-EE86391BD048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8" creationId="{AB8C311F-7253-4AED-9701-7FC0708C41C7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0" creationId="{E2384209-CB15-4CDF-9D31-C44FD9A3F20D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2" creationId="{2633B3B5-CC90-43F0-8714-D31D1F3F0209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4" creationId="{A8D57A06-A426-446D-B02C-A2DC6B62E45E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19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5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7" creationId="{ED888B23-07FA-482A-96DF-47E31AF1A60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2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4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8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40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2" creationId="{2B97F24A-32CE-4C1C-A50D-3016B394DCF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3" creationId="{CD8B4F24-440B-49E9-B85D-733523DC064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5" creationId="{2EB492CD-616E-47F8-933B-5E2D952A059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6" creationId="{59383CF9-23B5-4335-9B21-1791C4CF1C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7" creationId="{0007FE00-9498-4706-B255-6437B0252C0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49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0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2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3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58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4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6" creationId="{ED888B23-07FA-482A-96DF-47E31AF1A603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8" creationId="{0D7B6173-1D58-48E2-83CF-37350F315F75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9" creationId="{02EBFA83-D4DB-4CA0-B229-9E44634D7FE9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0" creationId="{21BDEC81-16A7-4451-B893-C15000083B77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1" creationId="{26A515A1-4D80-430E-BE0A-71A290516A82}"/>
          </ac:spMkLst>
        </pc:s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grpSpMkLst>
            <pc:docMk/>
            <pc:sldMk cId="1263066411" sldId="260"/>
            <ac:grpSpMk id="21" creationId="{B29018A0-5DE6-4CC9-AB25-675616AF7225}"/>
          </ac:grpSpMkLst>
        </pc:gr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grpSpMkLst>
            <pc:docMk/>
            <pc:sldMk cId="1263066411" sldId="260"/>
            <ac:grpSpMk id="60" creationId="{B29018A0-5DE6-4CC9-AB25-675616AF7225}"/>
          </ac:grpSpMkLst>
        </pc:grpChg>
        <pc:picChg chg="add 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4:56.639" v="38"/>
          <ac:picMkLst>
            <pc:docMk/>
            <pc:sldMk cId="1263066411" sldId="260"/>
            <ac:picMk id="2" creationId="{F73DB8FC-F7AF-321F-6037-CC711A280DD1}"/>
          </ac:picMkLst>
        </pc:picChg>
        <pc:picChg chg="add mod">
          <a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  <ac:picMkLst>
            <pc:docMk/>
            <pc:sldMk cId="1263066411" sldId="260"/>
            <ac:picMk id="5" creationId="{C48AB123-116D-5D5E-6825-4EDDB740545B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picMkLst>
            <pc:docMk/>
            <pc:sldMk cId="1263066411" sldId="260"/>
            <ac:picMk id="36" creationId="{B0DAC8FB-A162-44E3-A606-C855A03A5B09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51" creationId="{B0DAC8FB-A162-44E3-A606-C855A03A5B09}"/>
          </ac:picMkLst>
        </pc:picChg>
        <pc:pic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62" creationId="{B0DAC8FB-A162-44E3-A606-C855A03A5B09}"/>
          </ac:picMkLst>
        </pc:picChg>
        <pc:pic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36:45.645" v="0"/>
          <ac:picMkLst>
            <pc:docMk/>
            <pc:sldMk cId="1263066411" sldId="260"/>
            <ac:picMk id="1028" creationId="{9CBF0467-537A-D5F4-98F9-1F4E8AD062E1}"/>
          </ac:picMkLst>
        </pc:picChg>
      </pc:sldChg>
    </pc:docChg>
  </pc:docChgLst>
  <pc:docChgLst>
    <pc:chgData name="Alessandro Meloni - alessandro.meloni4@studio.unibo.it" userId="S::alessandro.meloni4@studio.unibo.it::ac974c53-0cc9-4fb9-ae96-309bafa7124f" providerId="AD" clId="Web-{7C053076-3408-4A8B-BC1D-607D53925205}"/>
    <pc:docChg chg="modSld">
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<pc:docMkLst>
        <pc:docMk/>
      </pc:docMkLst>
      <pc:sldChg chg="modSp">
  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<pc:sldMkLst>
          <pc:docMk/>
          <pc:sldMk cId="1263066411" sldId="260"/>
        </pc:sldMkLst>
        <pc:spChg chg="mod">
          <a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  <ac:spMkLst>
            <pc:docMk/>
            <pc:sldMk cId="1263066411" sldId="260"/>
            <ac:spMk id="4" creationId="{B4180C4A-88E5-E4ED-F1C2-89767683705F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348487D6-6DC7-4803-8E34-0693714082A4}"/>
    <pc:docChg chg="modSld">
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<pc:sldMkLst>
          <pc:docMk/>
          <pc:sldMk cId="3775509769" sldId="257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  <ac:spMkLst>
            <pc:docMk/>
            <pc:sldMk cId="3775509769" sldId="257"/>
            <ac:spMk id="4" creationId="{ECBBD2BB-E7B8-A94F-0701-60F3C9F9945C}"/>
          </ac:spMkLst>
        </pc:spChg>
      </pc:sldChg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<pc:sldMkLst>
          <pc:docMk/>
          <pc:sldMk cId="1263066411" sldId="260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  <ac:spMkLst>
            <pc:docMk/>
            <pc:sldMk cId="1263066411" sldId="260"/>
            <ac:spMk id="4" creationId="{B4180C4A-88E5-E4ED-F1C2-89767683705F}"/>
          </ac:spMkLst>
        </pc:spChg>
        <pc:pic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57.407" v="1" actId="14100"/>
          <ac:picMkLst>
            <pc:docMk/>
            <pc:sldMk cId="1263066411" sldId="260"/>
            <ac:picMk id="5" creationId="{C48AB123-116D-5D5E-6825-4EDDB740545B}"/>
          </ac:picMkLst>
        </pc:pic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CB819A33-78C2-4E78-B2FB-28D83273E1A3}"/>
    <pc:docChg chg="addSld modSld">
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<pc:docMkLst>
        <pc:docMk/>
      </pc:docMkLst>
      <pc:sldChg chg="modSp new">
  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<pc:sldMkLst>
          <pc:docMk/>
          <pc:sldMk cId="2873304901" sldId="265"/>
        </pc:sldMkLst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3:57.062" v="6" actId="20577"/>
          <ac:spMkLst>
            <pc:docMk/>
            <pc:sldMk cId="2873304901" sldId="265"/>
            <ac:spMk id="3" creationId="{ADD43C28-4B2A-AE60-8E0F-A2DEAD1F66E9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8:14.242" v="113" actId="20577"/>
          <ac:spMkLst>
            <pc:docMk/>
            <pc:sldMk cId="2873304901" sldId="265"/>
            <ac:spMk id="4" creationId="{1EAB6822-507B-38C4-374A-686D55592C0D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4:13.875" v="14" actId="20577"/>
          <ac:spMkLst>
            <pc:docMk/>
            <pc:sldMk cId="2873304901" sldId="265"/>
            <ac:spMk id="5" creationId="{1AA20E91-93DA-6D1F-7844-797689A47034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  <ac:spMkLst>
            <pc:docMk/>
            <pc:sldMk cId="2873304901" sldId="265"/>
            <ac:spMk id="6" creationId="{46C49C25-49A0-E0A3-21BA-1D48B7E5D5A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Nasce in America e in Russia.</a:t>
          </a:r>
          <a:endParaRPr lang="en-US" dirty="0">
            <a:latin typeface="Abadi" panose="020B0604020104020204" pitchFamily="34" charset="0"/>
          </a:endParaRPr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dirty="0">
            <a:latin typeface="Abadi" panose="020B0604020104020204" pitchFamily="34" charset="0"/>
          </a:endParaRPr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Propone idee ”semplici” e immediate per risolvere i problemi.</a:t>
          </a:r>
          <a:endParaRPr lang="en-US" dirty="0">
            <a:latin typeface="Abadi" panose="020B0604020104020204" pitchFamily="34" charset="0"/>
          </a:endParaRPr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dirty="0">
            <a:latin typeface="Abadi" panose="020B0604020104020204" pitchFamily="34" charset="0"/>
          </a:endParaRPr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Immagina un mondo diviso tra ”noi” e ”loro”.</a:t>
          </a:r>
          <a:endParaRPr lang="en-US" dirty="0">
            <a:latin typeface="Abadi" panose="020B0604020104020204" pitchFamily="34" charset="0"/>
          </a:endParaRPr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Nasce in America e in Russia.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Propone idee ”semplici” e immediate per risolvere i problemi.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Immagina un mondo diviso tra ”noi” e ”loro”.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16/11/2023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ote-thank-thank-you-note-1428147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lpiacerediscrivere.it/contratto-di-pubblicazion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utersinstitute.politics.ox.ac.uk/digital-news-report/2023/interactiv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82448" y="981810"/>
            <a:ext cx="3977640" cy="2447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I social e il populismo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1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“Social media and populism: an elective affinity?”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2764" y="3961137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endParaRPr lang="en-US" sz="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Carattere, Biglietto Post-it, giallo&#10;&#10;Descrizione generata automaticamente">
            <a:extLst>
              <a:ext uri="{FF2B5EF4-FFF2-40B4-BE49-F238E27FC236}">
                <a16:creationId xmlns:a16="http://schemas.microsoft.com/office/drawing/2014/main" id="{BF96E9C9-862E-7E7C-3944-D205CE4E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7106" y="528056"/>
            <a:ext cx="5371993" cy="5566833"/>
          </a:xfrm>
          <a:prstGeom prst="rect">
            <a:avLst/>
          </a:prstGeo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A1A065-4364-3300-05C4-CF4B90A6F7D0}"/>
              </a:ext>
            </a:extLst>
          </p:cNvPr>
          <p:cNvSpPr txBox="1"/>
          <p:nvPr/>
        </p:nvSpPr>
        <p:spPr>
          <a:xfrm>
            <a:off x="6634383" y="3109858"/>
            <a:ext cx="5557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Gill Sans Nova Cond Ultra Bold" panose="020B0B04020104020203" pitchFamily="34" charset="0"/>
              </a:rPr>
              <a:t>Grazie per l’attenzione!!</a:t>
            </a:r>
          </a:p>
        </p:txBody>
      </p:sp>
    </p:spTree>
    <p:extLst>
      <p:ext uri="{BB962C8B-B14F-4D97-AF65-F5344CB8AC3E}">
        <p14:creationId xmlns:p14="http://schemas.microsoft.com/office/powerpoint/2010/main" val="1495934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 descr="Immagine che contiene lettera, carta, Prodotto di carta, testo&#10;&#10;Descrizione generata automaticamente">
            <a:extLst>
              <a:ext uri="{FF2B5EF4-FFF2-40B4-BE49-F238E27FC236}">
                <a16:creationId xmlns:a16="http://schemas.microsoft.com/office/drawing/2014/main" id="{81D33D90-4199-F73F-6537-3D3B8E887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077"/>
          <a:stretch/>
        </p:blipFill>
        <p:spPr>
          <a:xfrm>
            <a:off x="2519309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5E6A25-F455-646D-5EC4-AB54D2ED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5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0070C0"/>
                </a:solidFill>
                <a:latin typeface="Bauhaus 93" panose="04030905020B02020C02" pitchFamily="82" charset="0"/>
              </a:rPr>
              <a:t>INTRODUZIONE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047E431-5F98-493B-4B6C-3FEDBE9D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2434201"/>
            <a:ext cx="3822189" cy="3742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Introdurremo</a:t>
            </a:r>
            <a:r>
              <a:rPr lang="en-US" sz="2000" b="1" dirty="0">
                <a:latin typeface="Bell MT" panose="02020503060305020303" pitchFamily="18" charset="0"/>
              </a:rPr>
              <a:t> il </a:t>
            </a:r>
            <a:r>
              <a:rPr lang="en-US" sz="2000" b="1" dirty="0" err="1">
                <a:latin typeface="Bell MT" panose="02020503060305020303" pitchFamily="18" charset="0"/>
              </a:rPr>
              <a:t>concetto</a:t>
            </a:r>
            <a:r>
              <a:rPr lang="en-US" sz="2000" b="1" dirty="0">
                <a:latin typeface="Bell MT" panose="02020503060305020303" pitchFamily="18" charset="0"/>
              </a:rPr>
              <a:t> di populismo.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Approfondiremo</a:t>
            </a:r>
            <a:r>
              <a:rPr lang="en-US" sz="2000" b="1" dirty="0">
                <a:latin typeface="Bell MT" panose="02020503060305020303" pitchFamily="18" charset="0"/>
              </a:rPr>
              <a:t> le </a:t>
            </a:r>
            <a:r>
              <a:rPr lang="en-US" sz="2000" b="1" dirty="0" err="1">
                <a:latin typeface="Bell MT" panose="02020503060305020303" pitchFamily="18" charset="0"/>
              </a:rPr>
              <a:t>connessioni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tra</a:t>
            </a:r>
            <a:r>
              <a:rPr lang="en-US" sz="2000" b="1" dirty="0">
                <a:latin typeface="Bell MT" panose="02020503060305020303" pitchFamily="18" charset="0"/>
              </a:rPr>
              <a:t> populismo e social.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Analizzeremo</a:t>
            </a:r>
            <a:r>
              <a:rPr lang="en-US" sz="2000" b="1" dirty="0">
                <a:latin typeface="Bell MT" panose="02020503060305020303" pitchFamily="18" charset="0"/>
              </a:rPr>
              <a:t> come le </a:t>
            </a:r>
            <a:r>
              <a:rPr lang="en-US" sz="2000" b="1" dirty="0" err="1">
                <a:latin typeface="Bell MT" panose="02020503060305020303" pitchFamily="18" charset="0"/>
              </a:rPr>
              <a:t>popolazioni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europee</a:t>
            </a:r>
            <a:r>
              <a:rPr lang="en-US" sz="2000" b="1" dirty="0">
                <a:latin typeface="Bell MT" panose="02020503060305020303" pitchFamily="18" charset="0"/>
              </a:rPr>
              <a:t> e </a:t>
            </a:r>
            <a:r>
              <a:rPr lang="en-US" sz="2000" b="1" dirty="0" err="1">
                <a:latin typeface="Bell MT" panose="02020503060305020303" pitchFamily="18" charset="0"/>
              </a:rPr>
              <a:t>americane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si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informano</a:t>
            </a:r>
            <a:r>
              <a:rPr lang="en-US" sz="2000" b="1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52A80D-1FFD-09BB-9635-3B544AEC437A}"/>
              </a:ext>
            </a:extLst>
          </p:cNvPr>
          <p:cNvSpPr txBox="1"/>
          <p:nvPr/>
        </p:nvSpPr>
        <p:spPr>
          <a:xfrm>
            <a:off x="9498633" y="6657945"/>
            <a:ext cx="269336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700">
                <a:solidFill>
                  <a:srgbClr val="FFFFFF"/>
                </a:solidFill>
                <a:hlinkClick r:id="rId3" tooltip="https://ilpiacerediscrivere.it/contratto-di-pubblicazio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Questa foto</a:t>
            </a:r>
            <a:r>
              <a:rPr lang="it-IT" sz="700">
                <a:solidFill>
                  <a:srgbClr val="FFFFFF"/>
                </a:solidFill>
              </a:rPr>
              <a:t> di Autore sconosciuto è concesso in licenza da </a:t>
            </a:r>
            <a:r>
              <a:rPr lang="it-IT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it-I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1" y="1306596"/>
            <a:ext cx="5726838" cy="330091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F0502020204030204" pitchFamily="34" charset="0"/>
              </a:rPr>
              <a:t>Anche se spesso utilizzato da storici, scienziati sociali e commentatori politici, il termine [populismo] è incredibilmente vago, e si riferisce in diversi contesti ad una sconcertante varietà di fenomeni.</a:t>
            </a:r>
            <a:endParaRPr lang="en-US" i="1" dirty="0">
              <a:latin typeface="Abad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b="0" i="1" dirty="0">
              <a:solidFill>
                <a:srgbClr val="FF0000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901" y="1306597"/>
            <a:ext cx="5670524" cy="3114484"/>
          </a:xfrm>
        </p:spPr>
        <p:txBody>
          <a:bodyPr>
            <a:normAutofit fontScale="92500" lnSpcReduction="20000"/>
          </a:bodyPr>
          <a:lstStyle/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B0604020104020204" pitchFamily="34" charset="0"/>
                <a:cs typeface="Calibri" panose="020F0502020204030204"/>
              </a:rPr>
              <a:t>Un’ideologia sottile che considera la società come separata in due campi omogenei e antagonisti: “le persone​
pure” contro “l’élite corrotta”; sostenendo che la politica​ dovrebbe essere espressione della volontà generale della​ gente.​</a:t>
            </a:r>
            <a:endParaRPr lang="en-US" i="1" dirty="0">
              <a:latin typeface="Abadi" panose="020B0604020104020204" pitchFamily="34" charset="0"/>
            </a:endParaRPr>
          </a:p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i="1" dirty="0">
                <a:effectLst/>
              </a:rPr>
              <a:t> </a:t>
            </a: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5FB266-7099-7A8E-AE5C-A5E6EBB754FA}"/>
              </a:ext>
            </a:extLst>
          </p:cNvPr>
          <p:cNvSpPr txBox="1"/>
          <p:nvPr/>
        </p:nvSpPr>
        <p:spPr>
          <a:xfrm>
            <a:off x="1793287" y="4405692"/>
            <a:ext cx="3009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Canovan</a:t>
            </a:r>
            <a:endParaRPr lang="it-IT" sz="30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981FA-2B9B-9E2B-74F4-3C5F0AE79053}"/>
              </a:ext>
            </a:extLst>
          </p:cNvPr>
          <p:cNvSpPr txBox="1"/>
          <p:nvPr/>
        </p:nvSpPr>
        <p:spPr>
          <a:xfrm>
            <a:off x="6224727" y="4421081"/>
            <a:ext cx="54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</a:t>
            </a:r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as Mudde and C</a:t>
            </a:r>
            <a:r>
              <a:rPr lang="en-US" sz="30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ristòbal</a:t>
            </a:r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R. Kaltwasser</a:t>
            </a:r>
            <a:endParaRPr lang="it-IT" sz="30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3" y="239227"/>
            <a:ext cx="4172505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15991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949378" y="818093"/>
            <a:ext cx="4904014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Cenni storici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grafica, design&#10;&#10;Descrizione generata automaticamente">
            <a:extLst>
              <a:ext uri="{FF2B5EF4-FFF2-40B4-BE49-F238E27FC236}">
                <a16:creationId xmlns:a16="http://schemas.microsoft.com/office/drawing/2014/main" id="{CCC10F7E-D8FC-34AE-477F-EAC1B512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" y="996697"/>
            <a:ext cx="4793644" cy="487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8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0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7660"/>
            <a:ext cx="4953000" cy="48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it-IT" sz="1800" i="1" dirty="0">
                <a:solidFill>
                  <a:schemeClr val="tx2"/>
                </a:solidFill>
                <a:latin typeface="Abadi" panose="020B0604020104020204" pitchFamily="34" charset="0"/>
              </a:rPr>
              <a:t>«Il populismo diventa un partito piglia tutto che fa riferimento a tutti quei fenomeni politici che sono considerati dannosi, irrazionale ed estremi. Populismo come politiche che fanno leva sui sentimenti della popolazione, facendo promesse esagerate e assecondando paure immaginarie».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 b="1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Paolo Gerbaudo. Social media and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populism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: An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elective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affinity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6015B-F053-719A-10CC-147714C4815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pattFill prst="pct80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</a:rPr>
              <a:t>Connessioni social populismo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3FE667-4426-1D45-688D-2C3A1016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85444"/>
            <a:ext cx="5157787" cy="1231345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Opinion-building: </a:t>
            </a:r>
            <a:r>
              <a:rPr lang="en-US" dirty="0">
                <a:latin typeface="Algerian" panose="04020705040A02060702" pitchFamily="82" charset="0"/>
              </a:rPr>
              <a:t>Social media as the People’s voice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1A773E-839B-17E8-796C-CA7419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3123510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ea typeface="Calibri"/>
                <a:cs typeface="Calibri"/>
              </a:rPr>
              <a:t>Social come canali mediatici.</a:t>
            </a:r>
          </a:p>
          <a:p>
            <a:r>
              <a:rPr lang="it-IT" sz="2400" dirty="0">
                <a:ea typeface="Calibri"/>
                <a:cs typeface="Calibri"/>
              </a:rPr>
              <a:t>Le persone hanno una grande libertà di espressione.</a:t>
            </a:r>
          </a:p>
          <a:p>
            <a:r>
              <a:rPr lang="it-IT" sz="2400" dirty="0">
                <a:ea typeface="Calibri"/>
                <a:cs typeface="Calibri"/>
              </a:rPr>
              <a:t>Luogo perfetto per canali mediatici </a:t>
            </a:r>
            <a:r>
              <a:rPr lang="it-IT" sz="1800" dirty="0">
                <a:latin typeface="Calibri" panose="020F0502020204030204" pitchFamily="34" charset="0"/>
              </a:rPr>
              <a:t>"</a:t>
            </a:r>
            <a:r>
              <a:rPr lang="it-IT" sz="2400" dirty="0">
                <a:ea typeface="Calibri"/>
                <a:cs typeface="Calibri"/>
              </a:rPr>
              <a:t>alternativi</a:t>
            </a:r>
            <a:r>
              <a:rPr lang="it-IT" sz="1800" dirty="0">
                <a:latin typeface="Calibri" panose="020F0502020204030204" pitchFamily="34" charset="0"/>
              </a:rPr>
              <a:t>"</a:t>
            </a:r>
            <a:r>
              <a:rPr lang="it-IT" sz="2400" dirty="0">
                <a:ea typeface="Calibri"/>
                <a:cs typeface="Calibri"/>
              </a:rPr>
              <a:t>.</a:t>
            </a:r>
          </a:p>
          <a:p>
            <a:r>
              <a:rPr lang="it-IT" sz="2400" dirty="0">
                <a:ea typeface="Calibri"/>
                <a:cs typeface="Calibri"/>
              </a:rPr>
              <a:t>I social permettono di "intercettare" i sentimenti popolari.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2F8AEE4-A6EB-20E1-455E-F88E617D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55142"/>
            <a:ext cx="5183188" cy="1325563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Movement-building: </a:t>
            </a:r>
            <a:r>
              <a:rPr lang="en-US" dirty="0">
                <a:latin typeface="Algerian" panose="04020705040A02060702" pitchFamily="82" charset="0"/>
              </a:rPr>
              <a:t>Social media as the People’s rally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146921F-51E8-67DF-BD19-A39C3C2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16789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ea typeface="Calibri"/>
                <a:cs typeface="Calibri"/>
              </a:rPr>
              <a:t>Algoritmo (Bubbles, Silos).</a:t>
            </a:r>
          </a:p>
          <a:p>
            <a:r>
              <a:rPr lang="it-IT" sz="2400" dirty="0">
                <a:ea typeface="Calibri"/>
                <a:cs typeface="Calibri"/>
              </a:rPr>
              <a:t>Individui scontenti con idee ritenute improprie possono ritrovarsi e comunicare.</a:t>
            </a:r>
          </a:p>
          <a:p>
            <a:r>
              <a:rPr lang="it-IT" sz="2400" dirty="0">
                <a:ea typeface="Calibri"/>
                <a:cs typeface="Calibri"/>
              </a:rPr>
              <a:t>Una volta formati questi gruppi sono fondamentali per il supporto offerto a candidati populisti.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972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EE531-8920-6FFF-BE6D-46B60DC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10" y="1676400"/>
            <a:ext cx="4136994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Qual è la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nuova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forma di populismo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che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emerge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dall’incontro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social e populismo?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D0A7B-6946-5EDB-4246-6E5D5909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Non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c’è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una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vera e propria forma.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Il nuovo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concetto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di populismo è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malleabile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Le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piattaforme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social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sono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gli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attori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chiave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del populismo.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Sovrapponibilità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free speech e hate speech.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Privati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vs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Istituzioni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96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b="1" dirty="0">
                <a:solidFill>
                  <a:srgbClr val="FFFFFF"/>
                </a:solidFill>
                <a:latin typeface="Abadi" panose="020B0604020104020204" pitchFamily="34" charset="0"/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badi" panose="020B0604020104020204" pitchFamily="34" charset="0"/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0" name="Rectangle 6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B4180C4A-88E5-E4ED-F1C2-89767683705F}"/>
              </a:ext>
            </a:extLst>
          </p:cNvPr>
          <p:cNvSpPr txBox="1"/>
          <p:nvPr/>
        </p:nvSpPr>
        <p:spPr>
          <a:xfrm>
            <a:off x="7186917" y="3742011"/>
            <a:ext cx="4589328" cy="206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Grafico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aggrega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dati</a:t>
            </a:r>
            <a:r>
              <a:rPr lang="en-US" dirty="0">
                <a:latin typeface="Abadi" panose="020B0604020104020204" pitchFamily="34" charset="0"/>
              </a:rPr>
              <a:t> per «source of news» </a:t>
            </a:r>
            <a:r>
              <a:rPr lang="en-US" dirty="0" err="1">
                <a:latin typeface="Abadi" panose="020B0604020104020204" pitchFamily="34" charset="0"/>
              </a:rPr>
              <a:t>dei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paesi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Europei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presi</a:t>
            </a:r>
            <a:r>
              <a:rPr lang="en-US" dirty="0">
                <a:latin typeface="Abadi" panose="020B0604020104020204" pitchFamily="34" charset="0"/>
              </a:rPr>
              <a:t> da: </a:t>
            </a:r>
            <a:r>
              <a:rPr lang="en-US" dirty="0">
                <a:latin typeface="Abadi" panose="020B0604020104020204" pitchFamily="34" charset="0"/>
                <a:hlinkClick r:id="rId3"/>
              </a:rPr>
              <a:t>https://reutersinstitute.politics.ox.ac.uk/digital-news-report/2023/interactive</a:t>
            </a:r>
            <a:endParaRPr lang="en-US" dirty="0">
              <a:latin typeface="Abadi" panose="020B0604020104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Si </a:t>
            </a:r>
            <a:r>
              <a:rPr lang="en-US" dirty="0" err="1">
                <a:latin typeface="Abadi" panose="020B0604020104020204" pitchFamily="34" charset="0"/>
              </a:rPr>
              <a:t>rimanda</a:t>
            </a:r>
            <a:r>
              <a:rPr lang="en-US" dirty="0">
                <a:latin typeface="Abadi" panose="020B0604020104020204" pitchFamily="34" charset="0"/>
              </a:rPr>
              <a:t> al </a:t>
            </a:r>
            <a:r>
              <a:rPr lang="en-US" dirty="0" err="1">
                <a:latin typeface="Abadi" panose="020B0604020104020204" pitchFamily="34" charset="0"/>
              </a:rPr>
              <a:t>seguente</a:t>
            </a:r>
            <a:r>
              <a:rPr lang="en-US" dirty="0">
                <a:latin typeface="Abadi" panose="020B0604020104020204" pitchFamily="34" charset="0"/>
              </a:rPr>
              <a:t> link per </a:t>
            </a:r>
            <a:r>
              <a:rPr lang="en-US" dirty="0" err="1">
                <a:latin typeface="Abadi" panose="020B0604020104020204" pitchFamily="34" charset="0"/>
              </a:rPr>
              <a:t>vedere</a:t>
            </a:r>
            <a:r>
              <a:rPr lang="en-US" dirty="0">
                <a:latin typeface="Abadi" panose="020B0604020104020204" pitchFamily="34" charset="0"/>
              </a:rPr>
              <a:t> le </a:t>
            </a:r>
            <a:r>
              <a:rPr lang="en-US" dirty="0" err="1">
                <a:latin typeface="Abadi" panose="020B0604020104020204" pitchFamily="34" charset="0"/>
              </a:rPr>
              <a:t>percentuali</a:t>
            </a:r>
            <a:r>
              <a:rPr lang="en-US" dirty="0">
                <a:latin typeface="Abadi" panose="020B0604020104020204" pitchFamily="34" charset="0"/>
              </a:rPr>
              <a:t> di </a:t>
            </a:r>
            <a:r>
              <a:rPr lang="en-US" dirty="0" err="1">
                <a:latin typeface="Abadi" panose="020B0604020104020204" pitchFamily="34" charset="0"/>
              </a:rPr>
              <a:t>ogni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Stato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3" name="Immagine 2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93A0DD27-47AE-EE62-76B3-F147CA127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" y="2036079"/>
            <a:ext cx="6338913" cy="34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TM03457510[[fn=Sapone]]</Template>
  <TotalTime>492</TotalTime>
  <Words>492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Abadi</vt:lpstr>
      <vt:lpstr>Aldhabi</vt:lpstr>
      <vt:lpstr>Algerian</vt:lpstr>
      <vt:lpstr>Arial</vt:lpstr>
      <vt:lpstr>Bauhaus 93</vt:lpstr>
      <vt:lpstr>Bell MT</vt:lpstr>
      <vt:lpstr>Calibri</vt:lpstr>
      <vt:lpstr>Calibri Light</vt:lpstr>
      <vt:lpstr>Gill Sans Nova Cond Ultra Bold</vt:lpstr>
      <vt:lpstr>Tema di Office</vt:lpstr>
      <vt:lpstr>Presentazione standard di PowerPoint</vt:lpstr>
      <vt:lpstr>INTRODUZIONE</vt:lpstr>
      <vt:lpstr>Presentazione standard di PowerPoint</vt:lpstr>
      <vt:lpstr>Presentazione standard di PowerPoint</vt:lpstr>
      <vt:lpstr>Presentazione standard di PowerPoint</vt:lpstr>
      <vt:lpstr>Connessioni social populismo</vt:lpstr>
      <vt:lpstr>Qual è la nuova forma di populismo che emerge dall’incontro tra social e populismo?</vt:lpstr>
      <vt:lpstr>Grafico «source of news» negli USA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172</cp:revision>
  <dcterms:created xsi:type="dcterms:W3CDTF">2023-10-22T07:16:07Z</dcterms:created>
  <dcterms:modified xsi:type="dcterms:W3CDTF">2023-11-16T08:51:02Z</dcterms:modified>
</cp:coreProperties>
</file>