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F2C690-2282-4AFD-ABD9-C23781F5949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5A86C1-ABCD-4599-821F-AE16E2B19B6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2EF0BE-A945-483C-B8D4-E469494A256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58B901-6C94-41C2-85B0-2C57ED5C1CE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21913D-9F20-4EEE-81D8-7D6DE6D6EA0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9CF367-EB93-4514-9380-7CC06CE7541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BD3994-0F1F-4C65-9253-2F26E079846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CF390B-65F8-4225-814F-30EA2C52629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B47B65-1C17-42AF-A5F3-53A24CA308B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391320"/>
            <a:ext cx="8520120" cy="29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AE8013-CA82-4DD0-99E4-D9FE5AB0EAA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29E413-3A2F-4B32-830B-7BFCE9FC137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BA1769-2590-4ACB-9641-C5802A8EF8F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1A37F3-CFDC-434E-82DC-4DBF097130E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B525D3-35FF-4852-8E82-620A26B81DF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600663-0441-48CE-BDA5-9469FDE5BB5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D393BD-FB94-479B-AED3-C34FD627034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290D90-FE86-4220-B308-DB440705D32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7D6CE0-EB0E-49D8-9DFB-EBFA3750BF4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C58DE9-6C3E-417A-AAB7-1F977AA9A88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E16547-7A75-408F-AFD5-7AE5559BED3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91320"/>
            <a:ext cx="8520120" cy="290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4534E2-02C3-4A86-B8C7-F5040A7B076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0E3DCDB-A085-417A-9BD9-27B61BB0C5C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0FB0C8-BA8A-4CD4-BCEC-128B9ED3835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A9B44B-357B-4A3E-ADB7-41318C726DC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2748960" y="748800"/>
            <a:ext cx="3645720" cy="3645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>
            <a:off x="2993040" y="992880"/>
            <a:ext cx="3157920" cy="3157920"/>
          </a:xfrm>
          <a:prstGeom prst="rect">
            <a:avLst/>
          </a:prstGeom>
          <a:noFill/>
          <a:ln w="285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096360" y="1627200"/>
            <a:ext cx="2950920" cy="1584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5000"/>
          </a:bodyPr>
          <a:p>
            <a:pPr indent="0">
              <a:buNone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72458E-5FA8-4FF0-B65D-36E46B990769}" type="slidenum">
              <a:rPr b="0" lang="en" sz="1000" spc="-1" strike="noStrike">
                <a:solidFill>
                  <a:schemeClr val="dk2"/>
                </a:solidFill>
                <a:latin typeface="Lato"/>
                <a:ea typeface="Lato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9;p4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7920" bIns="979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p>
            <a:pPr indent="0">
              <a:buNone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8147A4-1733-4985-BC79-080A8E6F063F}" type="slidenum">
              <a:rPr b="0" lang="en" sz="1000" spc="-1" strike="noStrike">
                <a:solidFill>
                  <a:schemeClr val="dk2"/>
                </a:solidFill>
                <a:latin typeface="Lato"/>
                <a:ea typeface="Lato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988360" y="1627200"/>
            <a:ext cx="3203640" cy="1584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500" spc="-1" strike="noStrike">
                <a:solidFill>
                  <a:schemeClr val="lt1"/>
                </a:solidFill>
                <a:latin typeface="Lato"/>
                <a:ea typeface="Lato"/>
              </a:rPr>
              <a:t>DNS</a:t>
            </a:r>
            <a:endParaRPr b="0" lang="fr-FR" sz="9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096360" y="3267000"/>
            <a:ext cx="2950920" cy="700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71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lt1"/>
                </a:solidFill>
                <a:latin typeface="Playfair Display"/>
                <a:ea typeface="Playfair Display"/>
              </a:rPr>
              <a:t>Domain Name System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lt1"/>
                </a:solidFill>
                <a:latin typeface="Playfair Display"/>
                <a:ea typeface="Playfair Display"/>
              </a:rPr>
              <a:t>Système de nom de domaine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1"/>
                </a:solidFill>
                <a:latin typeface="Playfair Display"/>
                <a:ea typeface="Playfair Display"/>
              </a:rPr>
              <a:t>Qu’est-ce qu’un DNS?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80000" y="1144080"/>
            <a:ext cx="8520120" cy="3895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e696c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C’est un service informatique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e696c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Un système qui associe un nom de domaine à un adresse IP/autres types d’enregistrement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e696c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Composant essentiel du réseau informatique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e696c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Tous les équipements connecté à un réseau possède un adresse IP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1;p15"/>
          <p:cNvSpPr/>
          <p:nvPr/>
        </p:nvSpPr>
        <p:spPr>
          <a:xfrm>
            <a:off x="2823120" y="2833200"/>
            <a:ext cx="2527920" cy="8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311760" y="212760"/>
            <a:ext cx="8520120" cy="482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e696c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Le DNS possède un système hiérarchique.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e696c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Le sommet de la hiérarchie c’est la racine.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e696c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Après il y a de domaines de premier niveau (TLD - Top level Domains).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e696c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Deux Types de TLD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0120">
              <a:lnSpc>
                <a:spcPct val="115000"/>
              </a:lnSpc>
              <a:buClr>
                <a:srgbClr val="5e696c"/>
              </a:buClr>
              <a:buFont typeface="Lato"/>
              <a:buChar char="○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gTLD -  domaine de premier niveau general  (.com , .org).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0120">
              <a:lnSpc>
                <a:spcPct val="115000"/>
              </a:lnSpc>
              <a:buClr>
                <a:srgbClr val="5e696c"/>
              </a:buClr>
              <a:buFont typeface="Lato"/>
              <a:buChar char="○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ccTLD - domaine de premier niveau national (.fr , .es , .en).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311760" y="212760"/>
            <a:ext cx="8520120" cy="482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e696c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On represente un nom de domaine en indiquant les domaines successifs séparés par un point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e696c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Les noms de domaines supérieurs se trouvant à droite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e696c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Les noms de domaines sont donc résolus en parcourant la hiérarchie, le nom de domaine de droite à gauche.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311760" y="205200"/>
            <a:ext cx="8520120" cy="4741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e696c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Pour faire la traduction d’une requête le nom de domaine est envoyé pour le serveur DNS récursif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e696c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Serveur DNS récursif est responsable pour recevoir les requêtes, faire les demandes nécessaire pour trouver l’adresse IP et le renvoyer.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e696c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Lato"/>
                <a:ea typeface="Lato"/>
              </a:rPr>
              <a:t>Le serveur DNS demande aux autres serveurs, suivant l'ordre de la hiérarchie, de résoudre l'adresse IP du nom de domaine. (Serveur Racine, Serveur TDL, Serveur de noms etc…)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7;p18" descr=""/>
          <p:cNvPicPr/>
          <p:nvPr/>
        </p:nvPicPr>
        <p:blipFill>
          <a:blip r:embed="rId1"/>
          <a:stretch/>
        </p:blipFill>
        <p:spPr>
          <a:xfrm>
            <a:off x="167040" y="167040"/>
            <a:ext cx="3809520" cy="2047680"/>
          </a:xfrm>
          <a:prstGeom prst="rect">
            <a:avLst/>
          </a:prstGeom>
          <a:ln w="0">
            <a:noFill/>
          </a:ln>
        </p:spPr>
      </p:pic>
      <p:pic>
        <p:nvPicPr>
          <p:cNvPr id="90" name="Google Shape;88;p18" descr=""/>
          <p:cNvPicPr/>
          <p:nvPr/>
        </p:nvPicPr>
        <p:blipFill>
          <a:blip r:embed="rId2"/>
          <a:stretch/>
        </p:blipFill>
        <p:spPr>
          <a:xfrm>
            <a:off x="4129200" y="64800"/>
            <a:ext cx="4861800" cy="278100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89;p18" descr=""/>
          <p:cNvPicPr/>
          <p:nvPr/>
        </p:nvPicPr>
        <p:blipFill>
          <a:blip r:embed="rId3"/>
          <a:stretch/>
        </p:blipFill>
        <p:spPr>
          <a:xfrm>
            <a:off x="2578320" y="2352600"/>
            <a:ext cx="3824280" cy="215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2023-08-22T16:29:14Z</dcterms:modified>
  <cp:revision>1</cp:revision>
  <dc:subject/>
  <dc:title/>
</cp:coreProperties>
</file>