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4"/>
  </p:sldMasterIdLst>
  <p:notesMasterIdLst>
    <p:notesMasterId r:id="rId19"/>
  </p:notesMasterIdLst>
  <p:sldIdLst>
    <p:sldId id="256" r:id="rId5"/>
    <p:sldId id="257" r:id="rId6"/>
    <p:sldId id="258" r:id="rId7"/>
    <p:sldId id="268" r:id="rId8"/>
    <p:sldId id="259" r:id="rId9"/>
    <p:sldId id="260" r:id="rId10"/>
    <p:sldId id="261" r:id="rId11"/>
    <p:sldId id="262" r:id="rId12"/>
    <p:sldId id="263" r:id="rId13"/>
    <p:sldId id="264" r:id="rId14"/>
    <p:sldId id="269" r:id="rId15"/>
    <p:sldId id="265" r:id="rId16"/>
    <p:sldId id="266" r:id="rId17"/>
    <p:sldId id="267" r:id="rId1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2827DC-9DBD-4BE5-A0DB-3D36A3786D29}" v="2" dt="2025-06-02T21:13:35.7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2" autoAdjust="0"/>
    <p:restoredTop sz="94660"/>
  </p:normalViewPr>
  <p:slideViewPr>
    <p:cSldViewPr snapToGrid="0">
      <p:cViewPr varScale="1">
        <p:scale>
          <a:sx n="115" d="100"/>
          <a:sy n="115" d="100"/>
        </p:scale>
        <p:origin x="74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39A0B9-0AA9-4228-8319-4B03D7A3CE81}" type="datetimeFigureOut">
              <a:rPr lang="it-IT" smtClean="0"/>
              <a:t>03/06/2025</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E3B863-2354-49E4-81EC-00BA9AB1A7AC}" type="slidenum">
              <a:rPr lang="it-IT" smtClean="0"/>
              <a:t>‹N›</a:t>
            </a:fld>
            <a:endParaRPr lang="it-IT"/>
          </a:p>
        </p:txBody>
      </p:sp>
    </p:spTree>
    <p:extLst>
      <p:ext uri="{BB962C8B-B14F-4D97-AF65-F5344CB8AC3E}">
        <p14:creationId xmlns:p14="http://schemas.microsoft.com/office/powerpoint/2010/main" val="2359080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A2E3B863-2354-49E4-81EC-00BA9AB1A7AC}" type="slidenum">
              <a:rPr lang="it-IT" smtClean="0"/>
              <a:t>13</a:t>
            </a:fld>
            <a:endParaRPr lang="it-IT"/>
          </a:p>
        </p:txBody>
      </p:sp>
    </p:spTree>
    <p:extLst>
      <p:ext uri="{BB962C8B-B14F-4D97-AF65-F5344CB8AC3E}">
        <p14:creationId xmlns:p14="http://schemas.microsoft.com/office/powerpoint/2010/main" val="2518017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3BE4CA-F8B9-2116-623D-BD35816E587C}"/>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8ED75A9-E79A-5F00-F03C-F7E63878486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C67AA38-C710-8FE7-F541-0C46736366C1}"/>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71FB78C7-48E9-9947-CFA8-7380D7E966FE}"/>
              </a:ext>
            </a:extLst>
          </p:cNvPr>
          <p:cNvSpPr>
            <a:spLocks noGrp="1"/>
          </p:cNvSpPr>
          <p:nvPr>
            <p:ph type="sldNum" sz="quarter" idx="5"/>
          </p:nvPr>
        </p:nvSpPr>
        <p:spPr/>
        <p:txBody>
          <a:bodyPr/>
          <a:lstStyle/>
          <a:p>
            <a:fld id="{A2E3B863-2354-49E4-81EC-00BA9AB1A7AC}" type="slidenum">
              <a:rPr lang="it-IT" smtClean="0"/>
              <a:t>14</a:t>
            </a:fld>
            <a:endParaRPr lang="it-IT"/>
          </a:p>
        </p:txBody>
      </p:sp>
    </p:spTree>
    <p:extLst>
      <p:ext uri="{BB962C8B-B14F-4D97-AF65-F5344CB8AC3E}">
        <p14:creationId xmlns:p14="http://schemas.microsoft.com/office/powerpoint/2010/main" val="3347608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p:nvPr/>
        </p:nvSpPr>
        <p:spPr>
          <a:xfrm>
            <a:off x="5796401" y="3378954"/>
            <a:ext cx="6394567" cy="3479046"/>
          </a:xfrm>
          <a:custGeom>
            <a:avLst/>
            <a:gdLst>
              <a:gd name="connsiteX0" fmla="*/ 5171297 w 6394567"/>
              <a:gd name="connsiteY0" fmla="*/ 284 h 3479046"/>
              <a:gd name="connsiteX1" fmla="*/ 6394290 w 6394567"/>
              <a:gd name="connsiteY1" fmla="*/ 430072 h 3479046"/>
              <a:gd name="connsiteX2" fmla="*/ 6394567 w 6394567"/>
              <a:gd name="connsiteY2" fmla="*/ 430316 h 3479046"/>
              <a:gd name="connsiteX3" fmla="*/ 6394567 w 6394567"/>
              <a:gd name="connsiteY3" fmla="*/ 3479046 h 3479046"/>
              <a:gd name="connsiteX4" fmla="*/ 0 w 6394567"/>
              <a:gd name="connsiteY4" fmla="*/ 3479046 h 3479046"/>
              <a:gd name="connsiteX5" fmla="*/ 3916974 w 6394567"/>
              <a:gd name="connsiteY5" fmla="*/ 405504 h 3479046"/>
              <a:gd name="connsiteX6" fmla="*/ 3959456 w 6394567"/>
              <a:gd name="connsiteY6" fmla="*/ 373857 h 3479046"/>
              <a:gd name="connsiteX7" fmla="*/ 5052215 w 6394567"/>
              <a:gd name="connsiteY7" fmla="*/ 1756 h 3479046"/>
              <a:gd name="connsiteX8" fmla="*/ 5171297 w 6394567"/>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F32C74-82F4-2A29-889B-EF23CEE6AA4F}"/>
              </a:ext>
            </a:extLst>
          </p:cNvPr>
          <p:cNvSpPr>
            <a:spLocks noGrp="1"/>
          </p:cNvSpPr>
          <p:nvPr>
            <p:ph type="ctrTitle"/>
          </p:nvPr>
        </p:nvSpPr>
        <p:spPr>
          <a:xfrm>
            <a:off x="1066801" y="1122363"/>
            <a:ext cx="6211185" cy="2305246"/>
          </a:xfrm>
        </p:spPr>
        <p:txBody>
          <a:bodyPr anchor="b">
            <a:normAutofit/>
          </a:bodyPr>
          <a:lstStyle>
            <a:lvl1pPr algn="l">
              <a:lnSpc>
                <a:spcPct val="100000"/>
              </a:lnSpc>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4ACADD6-278F-604C-8A38-BBBAFC6754E8}"/>
              </a:ext>
            </a:extLst>
          </p:cNvPr>
          <p:cNvSpPr>
            <a:spLocks noGrp="1"/>
          </p:cNvSpPr>
          <p:nvPr>
            <p:ph type="subTitle" idx="1"/>
          </p:nvPr>
        </p:nvSpPr>
        <p:spPr>
          <a:xfrm>
            <a:off x="1066802" y="3549048"/>
            <a:ext cx="5029198" cy="195627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C43946B-3F5A-C916-B62B-8D5938EA8285}"/>
              </a:ext>
            </a:extLst>
          </p:cNvPr>
          <p:cNvSpPr>
            <a:spLocks noGrp="1"/>
          </p:cNvSpPr>
          <p:nvPr>
            <p:ph type="dt" sz="half" idx="10"/>
          </p:nvPr>
        </p:nvSpPr>
        <p:spPr/>
        <p:txBody>
          <a:bodyPr/>
          <a:lstStyle/>
          <a:p>
            <a:fld id="{1E351CED-465B-40B5-ADCE-957C918F227B}" type="datetimeFigureOut">
              <a:rPr lang="en-US" smtClean="0"/>
              <a:t>6/3/2025</a:t>
            </a:fld>
            <a:endParaRPr lang="en-US"/>
          </a:p>
        </p:txBody>
      </p:sp>
      <p:sp>
        <p:nvSpPr>
          <p:cNvPr id="5" name="Footer Placeholder 4">
            <a:extLst>
              <a:ext uri="{FF2B5EF4-FFF2-40B4-BE49-F238E27FC236}">
                <a16:creationId xmlns:a16="http://schemas.microsoft.com/office/drawing/2014/main" id="{5986539F-2DB8-FCDA-C884-9C3CD29B8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AA7B3-5D3B-D493-8F6F-1FEBB8576D62}"/>
              </a:ext>
            </a:extLst>
          </p:cNvPr>
          <p:cNvSpPr>
            <a:spLocks noGrp="1"/>
          </p:cNvSpPr>
          <p:nvPr>
            <p:ph type="sldNum" sz="quarter" idx="12"/>
          </p:nvPr>
        </p:nvSpPr>
        <p:spPr/>
        <p:txBody>
          <a:bodyPr/>
          <a:lstStyle/>
          <a:p>
            <a:fld id="{5A33CB2A-1702-4C1D-9CC4-8D472D39F19E}" type="slidenum">
              <a:rPr lang="en-US" smtClean="0"/>
              <a:t>‹N›</a:t>
            </a:fld>
            <a:endParaRPr lang="en-US"/>
          </a:p>
        </p:txBody>
      </p:sp>
    </p:spTree>
    <p:extLst>
      <p:ext uri="{BB962C8B-B14F-4D97-AF65-F5344CB8AC3E}">
        <p14:creationId xmlns:p14="http://schemas.microsoft.com/office/powerpoint/2010/main" val="1987583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0D2E-0561-F284-F89A-AAE3CD09AC24}"/>
              </a:ext>
            </a:extLst>
          </p:cNvPr>
          <p:cNvSpPr>
            <a:spLocks noGrp="1"/>
          </p:cNvSpPr>
          <p:nvPr>
            <p:ph type="title"/>
          </p:nvPr>
        </p:nvSpPr>
        <p:spPr>
          <a:xfrm>
            <a:off x="1066800" y="936841"/>
            <a:ext cx="10239338" cy="95366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657C4C-16EC-2477-6332-830F53011D33}"/>
              </a:ext>
            </a:extLst>
          </p:cNvPr>
          <p:cNvSpPr>
            <a:spLocks noGrp="1"/>
          </p:cNvSpPr>
          <p:nvPr>
            <p:ph type="body" orient="vert" idx="1"/>
          </p:nvPr>
        </p:nvSpPr>
        <p:spPr>
          <a:xfrm>
            <a:off x="1069848" y="2139696"/>
            <a:ext cx="10239338" cy="36776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940D3-6996-1C08-F1AF-87C354657912}"/>
              </a:ext>
            </a:extLst>
          </p:cNvPr>
          <p:cNvSpPr>
            <a:spLocks noGrp="1"/>
          </p:cNvSpPr>
          <p:nvPr>
            <p:ph type="dt" sz="half" idx="10"/>
          </p:nvPr>
        </p:nvSpPr>
        <p:spPr/>
        <p:txBody>
          <a:bodyPr/>
          <a:lstStyle/>
          <a:p>
            <a:fld id="{1E351CED-465B-40B5-ADCE-957C918F227B}" type="datetimeFigureOut">
              <a:rPr lang="en-US" smtClean="0"/>
              <a:t>6/3/2025</a:t>
            </a:fld>
            <a:endParaRPr lang="en-US"/>
          </a:p>
        </p:txBody>
      </p:sp>
      <p:sp>
        <p:nvSpPr>
          <p:cNvPr id="5" name="Footer Placeholder 4">
            <a:extLst>
              <a:ext uri="{FF2B5EF4-FFF2-40B4-BE49-F238E27FC236}">
                <a16:creationId xmlns:a16="http://schemas.microsoft.com/office/drawing/2014/main" id="{4C3676C3-588F-B636-8CE0-AA2CBFBCE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EF8A9-EB1E-B344-A4B8-B58D0633630B}"/>
              </a:ext>
            </a:extLst>
          </p:cNvPr>
          <p:cNvSpPr>
            <a:spLocks noGrp="1"/>
          </p:cNvSpPr>
          <p:nvPr>
            <p:ph type="sldNum" sz="quarter" idx="12"/>
          </p:nvPr>
        </p:nvSpPr>
        <p:spPr/>
        <p:txBody>
          <a:bodyPr/>
          <a:lstStyle/>
          <a:p>
            <a:fld id="{5A33CB2A-1702-4C1D-9CC4-8D472D39F19E}" type="slidenum">
              <a:rPr lang="en-US" smtClean="0"/>
              <a:t>‹N›</a:t>
            </a:fld>
            <a:endParaRPr lang="en-US"/>
          </a:p>
        </p:txBody>
      </p:sp>
    </p:spTree>
    <p:extLst>
      <p:ext uri="{BB962C8B-B14F-4D97-AF65-F5344CB8AC3E}">
        <p14:creationId xmlns:p14="http://schemas.microsoft.com/office/powerpoint/2010/main" val="582363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EF3A28-33E4-2796-AE7A-1234569F5CE0}"/>
              </a:ext>
            </a:extLst>
          </p:cNvPr>
          <p:cNvSpPr>
            <a:spLocks noGrp="1"/>
          </p:cNvSpPr>
          <p:nvPr>
            <p:ph type="title" orient="vert"/>
          </p:nvPr>
        </p:nvSpPr>
        <p:spPr>
          <a:xfrm>
            <a:off x="8844950" y="1081177"/>
            <a:ext cx="2508849" cy="463382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D185FC-2BBB-E997-A5CD-F2C6CF6B7C68}"/>
              </a:ext>
            </a:extLst>
          </p:cNvPr>
          <p:cNvSpPr>
            <a:spLocks noGrp="1"/>
          </p:cNvSpPr>
          <p:nvPr>
            <p:ph type="body" orient="vert" idx="1"/>
          </p:nvPr>
        </p:nvSpPr>
        <p:spPr>
          <a:xfrm>
            <a:off x="1066800" y="1081177"/>
            <a:ext cx="7505700" cy="46338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E314B3C-96CD-071C-C2AD-2C7E04F819C0}"/>
              </a:ext>
            </a:extLst>
          </p:cNvPr>
          <p:cNvSpPr>
            <a:spLocks noGrp="1"/>
          </p:cNvSpPr>
          <p:nvPr>
            <p:ph type="dt" sz="half" idx="10"/>
          </p:nvPr>
        </p:nvSpPr>
        <p:spPr/>
        <p:txBody>
          <a:bodyPr/>
          <a:lstStyle/>
          <a:p>
            <a:fld id="{1E351CED-465B-40B5-ADCE-957C918F227B}" type="datetimeFigureOut">
              <a:rPr lang="en-US" smtClean="0"/>
              <a:t>6/3/2025</a:t>
            </a:fld>
            <a:endParaRPr lang="en-US"/>
          </a:p>
        </p:txBody>
      </p:sp>
      <p:sp>
        <p:nvSpPr>
          <p:cNvPr id="5" name="Footer Placeholder 4">
            <a:extLst>
              <a:ext uri="{FF2B5EF4-FFF2-40B4-BE49-F238E27FC236}">
                <a16:creationId xmlns:a16="http://schemas.microsoft.com/office/drawing/2014/main" id="{F5AA2B04-F5E0-C5A3-C77D-6AE9A9E91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55BC2-C712-C4A4-50EC-E10D88344310}"/>
              </a:ext>
            </a:extLst>
          </p:cNvPr>
          <p:cNvSpPr>
            <a:spLocks noGrp="1"/>
          </p:cNvSpPr>
          <p:nvPr>
            <p:ph type="sldNum" sz="quarter" idx="12"/>
          </p:nvPr>
        </p:nvSpPr>
        <p:spPr/>
        <p:txBody>
          <a:bodyPr/>
          <a:lstStyle/>
          <a:p>
            <a:fld id="{5A33CB2A-1702-4C1D-9CC4-8D472D39F19E}" type="slidenum">
              <a:rPr lang="en-US" smtClean="0"/>
              <a:t>‹N›</a:t>
            </a:fld>
            <a:endParaRPr lang="en-US"/>
          </a:p>
        </p:txBody>
      </p:sp>
    </p:spTree>
    <p:extLst>
      <p:ext uri="{BB962C8B-B14F-4D97-AF65-F5344CB8AC3E}">
        <p14:creationId xmlns:p14="http://schemas.microsoft.com/office/powerpoint/2010/main" val="910360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4769-9A55-AF9B-4CE4-DFA07E711CF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E45D9E-DBB4-B890-88D5-B4C03599EC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AE15260-1C0B-A965-3114-D7C40D18BDF4}"/>
              </a:ext>
            </a:extLst>
          </p:cNvPr>
          <p:cNvSpPr>
            <a:spLocks noGrp="1"/>
          </p:cNvSpPr>
          <p:nvPr>
            <p:ph type="dt" sz="half" idx="10"/>
          </p:nvPr>
        </p:nvSpPr>
        <p:spPr/>
        <p:txBody>
          <a:bodyPr/>
          <a:lstStyle/>
          <a:p>
            <a:fld id="{1E351CED-465B-40B5-ADCE-957C918F227B}" type="datetimeFigureOut">
              <a:rPr lang="en-US" smtClean="0"/>
              <a:t>6/3/2025</a:t>
            </a:fld>
            <a:endParaRPr lang="en-US"/>
          </a:p>
        </p:txBody>
      </p:sp>
      <p:sp>
        <p:nvSpPr>
          <p:cNvPr id="5" name="Footer Placeholder 4">
            <a:extLst>
              <a:ext uri="{FF2B5EF4-FFF2-40B4-BE49-F238E27FC236}">
                <a16:creationId xmlns:a16="http://schemas.microsoft.com/office/drawing/2014/main" id="{19AAF4D1-0334-3F24-69B4-06C7BD742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BA76D-3B8B-429D-9B32-54D6A6297C0A}"/>
              </a:ext>
            </a:extLst>
          </p:cNvPr>
          <p:cNvSpPr>
            <a:spLocks noGrp="1"/>
          </p:cNvSpPr>
          <p:nvPr>
            <p:ph type="sldNum" sz="quarter" idx="12"/>
          </p:nvPr>
        </p:nvSpPr>
        <p:spPr/>
        <p:txBody>
          <a:bodyPr/>
          <a:lstStyle/>
          <a:p>
            <a:fld id="{5A33CB2A-1702-4C1D-9CC4-8D472D39F19E}" type="slidenum">
              <a:rPr lang="en-US" smtClean="0"/>
              <a:t>‹N›</a:t>
            </a:fld>
            <a:endParaRPr lang="en-US"/>
          </a:p>
        </p:txBody>
      </p:sp>
    </p:spTree>
    <p:extLst>
      <p:ext uri="{BB962C8B-B14F-4D97-AF65-F5344CB8AC3E}">
        <p14:creationId xmlns:p14="http://schemas.microsoft.com/office/powerpoint/2010/main" val="2879549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8D9C414-4A2F-78AF-ED60-6130D4C563B3}"/>
              </a:ext>
            </a:extLst>
          </p:cNvPr>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23000">
                <a:schemeClr val="bg2"/>
              </a:gs>
              <a:gs pos="100000">
                <a:schemeClr val="accent1">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13410AE4-7FC7-589E-B6D3-0DA7B5FC5CE3}"/>
              </a:ext>
            </a:extLst>
          </p:cNvPr>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33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381CBD-08D9-3C9A-7620-24F2D6404893}"/>
              </a:ext>
            </a:extLst>
          </p:cNvPr>
          <p:cNvSpPr>
            <a:spLocks noGrp="1"/>
          </p:cNvSpPr>
          <p:nvPr>
            <p:ph type="title"/>
          </p:nvPr>
        </p:nvSpPr>
        <p:spPr>
          <a:xfrm>
            <a:off x="1066800" y="1709738"/>
            <a:ext cx="6455434" cy="29812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D5AE2B-1716-CEEC-73F8-E81F59192562}"/>
              </a:ext>
            </a:extLst>
          </p:cNvPr>
          <p:cNvSpPr>
            <a:spLocks noGrp="1"/>
          </p:cNvSpPr>
          <p:nvPr>
            <p:ph type="body" idx="1"/>
          </p:nvPr>
        </p:nvSpPr>
        <p:spPr>
          <a:xfrm>
            <a:off x="1066800" y="4759252"/>
            <a:ext cx="5397260" cy="955748"/>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CF3052-6EE8-979F-04FB-1B8DF81F29B9}"/>
              </a:ext>
            </a:extLst>
          </p:cNvPr>
          <p:cNvSpPr>
            <a:spLocks noGrp="1"/>
          </p:cNvSpPr>
          <p:nvPr>
            <p:ph type="dt" sz="half" idx="10"/>
          </p:nvPr>
        </p:nvSpPr>
        <p:spPr/>
        <p:txBody>
          <a:bodyPr/>
          <a:lstStyle/>
          <a:p>
            <a:fld id="{1E351CED-465B-40B5-ADCE-957C918F227B}" type="datetimeFigureOut">
              <a:rPr lang="en-US" smtClean="0"/>
              <a:t>6/3/2025</a:t>
            </a:fld>
            <a:endParaRPr lang="en-US"/>
          </a:p>
        </p:txBody>
      </p:sp>
      <p:sp>
        <p:nvSpPr>
          <p:cNvPr id="5" name="Footer Placeholder 4">
            <a:extLst>
              <a:ext uri="{FF2B5EF4-FFF2-40B4-BE49-F238E27FC236}">
                <a16:creationId xmlns:a16="http://schemas.microsoft.com/office/drawing/2014/main" id="{7D986285-161A-6869-27C2-0A159C234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ED64F-5DAB-238D-C34A-1DCCB12221DD}"/>
              </a:ext>
            </a:extLst>
          </p:cNvPr>
          <p:cNvSpPr>
            <a:spLocks noGrp="1"/>
          </p:cNvSpPr>
          <p:nvPr>
            <p:ph type="sldNum" sz="quarter" idx="12"/>
          </p:nvPr>
        </p:nvSpPr>
        <p:spPr/>
        <p:txBody>
          <a:bodyPr/>
          <a:lstStyle/>
          <a:p>
            <a:fld id="{5A33CB2A-1702-4C1D-9CC4-8D472D39F19E}" type="slidenum">
              <a:rPr lang="en-US" smtClean="0"/>
              <a:t>‹N›</a:t>
            </a:fld>
            <a:endParaRPr lang="en-US"/>
          </a:p>
        </p:txBody>
      </p:sp>
    </p:spTree>
    <p:extLst>
      <p:ext uri="{BB962C8B-B14F-4D97-AF65-F5344CB8AC3E}">
        <p14:creationId xmlns:p14="http://schemas.microsoft.com/office/powerpoint/2010/main" val="98189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84D0-7460-7B08-F1EE-96EABE40212A}"/>
              </a:ext>
            </a:extLst>
          </p:cNvPr>
          <p:cNvSpPr>
            <a:spLocks noGrp="1"/>
          </p:cNvSpPr>
          <p:nvPr>
            <p:ph type="title"/>
          </p:nvPr>
        </p:nvSpPr>
        <p:spPr>
          <a:xfrm>
            <a:off x="1066799" y="936841"/>
            <a:ext cx="10092477" cy="95366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80B7F9-8ECB-7079-A11E-51D3903E2B1A}"/>
              </a:ext>
            </a:extLst>
          </p:cNvPr>
          <p:cNvSpPr>
            <a:spLocks noGrp="1"/>
          </p:cNvSpPr>
          <p:nvPr>
            <p:ph sz="half" idx="1"/>
          </p:nvPr>
        </p:nvSpPr>
        <p:spPr>
          <a:xfrm>
            <a:off x="1066800"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4E97161-CAF5-CA48-D814-7ACD43AB99E1}"/>
              </a:ext>
            </a:extLst>
          </p:cNvPr>
          <p:cNvSpPr>
            <a:spLocks noGrp="1"/>
          </p:cNvSpPr>
          <p:nvPr>
            <p:ph sz="half" idx="2"/>
          </p:nvPr>
        </p:nvSpPr>
        <p:spPr>
          <a:xfrm>
            <a:off x="6349795"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23BD680-4E7A-5155-3CAE-6BD44EE8BA83}"/>
              </a:ext>
            </a:extLst>
          </p:cNvPr>
          <p:cNvSpPr>
            <a:spLocks noGrp="1"/>
          </p:cNvSpPr>
          <p:nvPr>
            <p:ph type="dt" sz="half" idx="10"/>
          </p:nvPr>
        </p:nvSpPr>
        <p:spPr/>
        <p:txBody>
          <a:bodyPr/>
          <a:lstStyle/>
          <a:p>
            <a:fld id="{1E351CED-465B-40B5-ADCE-957C918F227B}" type="datetimeFigureOut">
              <a:rPr lang="en-US" smtClean="0"/>
              <a:t>6/3/2025</a:t>
            </a:fld>
            <a:endParaRPr lang="en-US"/>
          </a:p>
        </p:txBody>
      </p:sp>
      <p:sp>
        <p:nvSpPr>
          <p:cNvPr id="6" name="Footer Placeholder 5">
            <a:extLst>
              <a:ext uri="{FF2B5EF4-FFF2-40B4-BE49-F238E27FC236}">
                <a16:creationId xmlns:a16="http://schemas.microsoft.com/office/drawing/2014/main" id="{4F6A152D-EFF2-B3AA-3F25-14E1136734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D6032-FD7A-BFFD-9BE5-48EDBEFBD147}"/>
              </a:ext>
            </a:extLst>
          </p:cNvPr>
          <p:cNvSpPr>
            <a:spLocks noGrp="1"/>
          </p:cNvSpPr>
          <p:nvPr>
            <p:ph type="sldNum" sz="quarter" idx="12"/>
          </p:nvPr>
        </p:nvSpPr>
        <p:spPr/>
        <p:txBody>
          <a:bodyPr/>
          <a:lstStyle/>
          <a:p>
            <a:fld id="{5A33CB2A-1702-4C1D-9CC4-8D472D39F19E}" type="slidenum">
              <a:rPr lang="en-US" smtClean="0"/>
              <a:t>‹N›</a:t>
            </a:fld>
            <a:endParaRPr lang="en-US"/>
          </a:p>
        </p:txBody>
      </p:sp>
    </p:spTree>
    <p:extLst>
      <p:ext uri="{BB962C8B-B14F-4D97-AF65-F5344CB8AC3E}">
        <p14:creationId xmlns:p14="http://schemas.microsoft.com/office/powerpoint/2010/main" val="3141170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7F4D-4855-340E-03F3-4860885EC671}"/>
              </a:ext>
            </a:extLst>
          </p:cNvPr>
          <p:cNvSpPr>
            <a:spLocks noGrp="1"/>
          </p:cNvSpPr>
          <p:nvPr>
            <p:ph type="title"/>
          </p:nvPr>
        </p:nvSpPr>
        <p:spPr>
          <a:xfrm>
            <a:off x="1066800" y="963283"/>
            <a:ext cx="10096500" cy="91600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3CEB472-7426-C288-B5F6-0A1232DCED65}"/>
              </a:ext>
            </a:extLst>
          </p:cNvPr>
          <p:cNvSpPr>
            <a:spLocks noGrp="1"/>
          </p:cNvSpPr>
          <p:nvPr>
            <p:ph type="body" idx="1"/>
          </p:nvPr>
        </p:nvSpPr>
        <p:spPr>
          <a:xfrm>
            <a:off x="1066801" y="1879287"/>
            <a:ext cx="4739628"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194F9C-B6FA-97C3-F618-0CF956CB53B2}"/>
              </a:ext>
            </a:extLst>
          </p:cNvPr>
          <p:cNvSpPr>
            <a:spLocks noGrp="1"/>
          </p:cNvSpPr>
          <p:nvPr>
            <p:ph sz="half" idx="2"/>
          </p:nvPr>
        </p:nvSpPr>
        <p:spPr>
          <a:xfrm>
            <a:off x="1066801" y="2505075"/>
            <a:ext cx="4739628"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F5665C-7910-AFA2-350F-42C06ED5AF47}"/>
              </a:ext>
            </a:extLst>
          </p:cNvPr>
          <p:cNvSpPr>
            <a:spLocks noGrp="1"/>
          </p:cNvSpPr>
          <p:nvPr>
            <p:ph type="body" sz="quarter" idx="3"/>
          </p:nvPr>
        </p:nvSpPr>
        <p:spPr>
          <a:xfrm>
            <a:off x="6400330" y="1879287"/>
            <a:ext cx="4762970"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71352E-1DE0-F0CD-6F81-1D8FF59C2B0D}"/>
              </a:ext>
            </a:extLst>
          </p:cNvPr>
          <p:cNvSpPr>
            <a:spLocks noGrp="1"/>
          </p:cNvSpPr>
          <p:nvPr>
            <p:ph sz="quarter" idx="4"/>
          </p:nvPr>
        </p:nvSpPr>
        <p:spPr>
          <a:xfrm>
            <a:off x="6400330" y="2505075"/>
            <a:ext cx="4762970"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38F7E4-7D9E-4736-3269-4F0C46996125}"/>
              </a:ext>
            </a:extLst>
          </p:cNvPr>
          <p:cNvSpPr>
            <a:spLocks noGrp="1"/>
          </p:cNvSpPr>
          <p:nvPr>
            <p:ph type="dt" sz="half" idx="10"/>
          </p:nvPr>
        </p:nvSpPr>
        <p:spPr/>
        <p:txBody>
          <a:bodyPr/>
          <a:lstStyle/>
          <a:p>
            <a:fld id="{1E351CED-465B-40B5-ADCE-957C918F227B}" type="datetimeFigureOut">
              <a:rPr lang="en-US" smtClean="0"/>
              <a:t>6/3/2025</a:t>
            </a:fld>
            <a:endParaRPr lang="en-US"/>
          </a:p>
        </p:txBody>
      </p:sp>
      <p:sp>
        <p:nvSpPr>
          <p:cNvPr id="8" name="Footer Placeholder 7">
            <a:extLst>
              <a:ext uri="{FF2B5EF4-FFF2-40B4-BE49-F238E27FC236}">
                <a16:creationId xmlns:a16="http://schemas.microsoft.com/office/drawing/2014/main" id="{218386CF-9A84-8D2A-BC47-C951DD9949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80844D-FE1F-49E7-3BBD-527FB72ECD1D}"/>
              </a:ext>
            </a:extLst>
          </p:cNvPr>
          <p:cNvSpPr>
            <a:spLocks noGrp="1"/>
          </p:cNvSpPr>
          <p:nvPr>
            <p:ph type="sldNum" sz="quarter" idx="12"/>
          </p:nvPr>
        </p:nvSpPr>
        <p:spPr/>
        <p:txBody>
          <a:bodyPr/>
          <a:lstStyle/>
          <a:p>
            <a:fld id="{5A33CB2A-1702-4C1D-9CC4-8D472D39F19E}" type="slidenum">
              <a:rPr lang="en-US" smtClean="0"/>
              <a:t>‹N›</a:t>
            </a:fld>
            <a:endParaRPr lang="en-US"/>
          </a:p>
        </p:txBody>
      </p:sp>
    </p:spTree>
    <p:extLst>
      <p:ext uri="{BB962C8B-B14F-4D97-AF65-F5344CB8AC3E}">
        <p14:creationId xmlns:p14="http://schemas.microsoft.com/office/powerpoint/2010/main" val="3031543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691C-93A5-1364-00A9-A470C289F365}"/>
              </a:ext>
            </a:extLst>
          </p:cNvPr>
          <p:cNvSpPr>
            <a:spLocks noGrp="1"/>
          </p:cNvSpPr>
          <p:nvPr>
            <p:ph type="title"/>
          </p:nvPr>
        </p:nvSpPr>
        <p:spPr>
          <a:xfrm>
            <a:off x="1066800" y="1357223"/>
            <a:ext cx="8886884" cy="1043078"/>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6E055BD-4154-B9D1-0B5B-B1E3A06B6B31}"/>
              </a:ext>
            </a:extLst>
          </p:cNvPr>
          <p:cNvSpPr>
            <a:spLocks noGrp="1"/>
          </p:cNvSpPr>
          <p:nvPr>
            <p:ph type="dt" sz="half" idx="10"/>
          </p:nvPr>
        </p:nvSpPr>
        <p:spPr/>
        <p:txBody>
          <a:bodyPr/>
          <a:lstStyle/>
          <a:p>
            <a:fld id="{1E351CED-465B-40B5-ADCE-957C918F227B}" type="datetimeFigureOut">
              <a:rPr lang="en-US" smtClean="0"/>
              <a:t>6/3/2025</a:t>
            </a:fld>
            <a:endParaRPr lang="en-US"/>
          </a:p>
        </p:txBody>
      </p:sp>
      <p:sp>
        <p:nvSpPr>
          <p:cNvPr id="4" name="Footer Placeholder 3">
            <a:extLst>
              <a:ext uri="{FF2B5EF4-FFF2-40B4-BE49-F238E27FC236}">
                <a16:creationId xmlns:a16="http://schemas.microsoft.com/office/drawing/2014/main" id="{0C2A9E4A-03D1-7A8B-233D-014A3248F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2CEFC4-D276-DF45-F395-F5BD2EA70114}"/>
              </a:ext>
            </a:extLst>
          </p:cNvPr>
          <p:cNvSpPr>
            <a:spLocks noGrp="1"/>
          </p:cNvSpPr>
          <p:nvPr>
            <p:ph type="sldNum" sz="quarter" idx="12"/>
          </p:nvPr>
        </p:nvSpPr>
        <p:spPr/>
        <p:txBody>
          <a:bodyPr/>
          <a:lstStyle/>
          <a:p>
            <a:fld id="{5A33CB2A-1702-4C1D-9CC4-8D472D39F19E}" type="slidenum">
              <a:rPr lang="en-US" smtClean="0"/>
              <a:t>‹N›</a:t>
            </a:fld>
            <a:endParaRPr lang="en-US"/>
          </a:p>
        </p:txBody>
      </p:sp>
    </p:spTree>
    <p:extLst>
      <p:ext uri="{BB962C8B-B14F-4D97-AF65-F5344CB8AC3E}">
        <p14:creationId xmlns:p14="http://schemas.microsoft.com/office/powerpoint/2010/main" val="435957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12C0AD-76F4-FCE4-2717-0A9AA4351B6D}"/>
              </a:ext>
            </a:extLst>
          </p:cNvPr>
          <p:cNvSpPr>
            <a:spLocks noGrp="1"/>
          </p:cNvSpPr>
          <p:nvPr>
            <p:ph type="dt" sz="half" idx="10"/>
          </p:nvPr>
        </p:nvSpPr>
        <p:spPr/>
        <p:txBody>
          <a:bodyPr/>
          <a:lstStyle/>
          <a:p>
            <a:fld id="{1E351CED-465B-40B5-ADCE-957C918F227B}" type="datetimeFigureOut">
              <a:rPr lang="en-US" smtClean="0"/>
              <a:t>6/3/2025</a:t>
            </a:fld>
            <a:endParaRPr lang="en-US"/>
          </a:p>
        </p:txBody>
      </p:sp>
      <p:sp>
        <p:nvSpPr>
          <p:cNvPr id="3" name="Footer Placeholder 2">
            <a:extLst>
              <a:ext uri="{FF2B5EF4-FFF2-40B4-BE49-F238E27FC236}">
                <a16:creationId xmlns:a16="http://schemas.microsoft.com/office/drawing/2014/main" id="{BE83BB66-3F41-7F1D-5108-B3F679A88E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AA6DA0-07AE-4BE4-B82F-7936D0E3E37D}"/>
              </a:ext>
            </a:extLst>
          </p:cNvPr>
          <p:cNvSpPr>
            <a:spLocks noGrp="1"/>
          </p:cNvSpPr>
          <p:nvPr>
            <p:ph type="sldNum" sz="quarter" idx="12"/>
          </p:nvPr>
        </p:nvSpPr>
        <p:spPr/>
        <p:txBody>
          <a:bodyPr/>
          <a:lstStyle/>
          <a:p>
            <a:fld id="{5A33CB2A-1702-4C1D-9CC4-8D472D39F19E}" type="slidenum">
              <a:rPr lang="en-US" smtClean="0"/>
              <a:t>‹N›</a:t>
            </a:fld>
            <a:endParaRPr lang="en-US"/>
          </a:p>
        </p:txBody>
      </p:sp>
    </p:spTree>
    <p:extLst>
      <p:ext uri="{BB962C8B-B14F-4D97-AF65-F5344CB8AC3E}">
        <p14:creationId xmlns:p14="http://schemas.microsoft.com/office/powerpoint/2010/main" val="1866783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FB75-C953-0BD0-4E2E-717767426228}"/>
              </a:ext>
            </a:extLst>
          </p:cNvPr>
          <p:cNvSpPr>
            <a:spLocks noGrp="1"/>
          </p:cNvSpPr>
          <p:nvPr>
            <p:ph type="title"/>
          </p:nvPr>
        </p:nvSpPr>
        <p:spPr>
          <a:xfrm>
            <a:off x="1066800" y="770626"/>
            <a:ext cx="3705225" cy="1286774"/>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8E1AA52-60F3-40F2-673B-5848F4253FF0}"/>
              </a:ext>
            </a:extLst>
          </p:cNvPr>
          <p:cNvSpPr>
            <a:spLocks noGrp="1"/>
          </p:cNvSpPr>
          <p:nvPr>
            <p:ph idx="1"/>
          </p:nvPr>
        </p:nvSpPr>
        <p:spPr>
          <a:xfrm>
            <a:off x="5183188" y="1075426"/>
            <a:ext cx="5980112" cy="4768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0167E8-C561-5A72-AED3-442F66DDEE31}"/>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BFED3-7CB3-1B8B-9504-13A121CAD015}"/>
              </a:ext>
            </a:extLst>
          </p:cNvPr>
          <p:cNvSpPr>
            <a:spLocks noGrp="1"/>
          </p:cNvSpPr>
          <p:nvPr>
            <p:ph type="dt" sz="half" idx="10"/>
          </p:nvPr>
        </p:nvSpPr>
        <p:spPr/>
        <p:txBody>
          <a:bodyPr/>
          <a:lstStyle/>
          <a:p>
            <a:fld id="{1E351CED-465B-40B5-ADCE-957C918F227B}" type="datetimeFigureOut">
              <a:rPr lang="en-US" smtClean="0"/>
              <a:t>6/3/2025</a:t>
            </a:fld>
            <a:endParaRPr lang="en-US"/>
          </a:p>
        </p:txBody>
      </p:sp>
      <p:sp>
        <p:nvSpPr>
          <p:cNvPr id="6" name="Footer Placeholder 5">
            <a:extLst>
              <a:ext uri="{FF2B5EF4-FFF2-40B4-BE49-F238E27FC236}">
                <a16:creationId xmlns:a16="http://schemas.microsoft.com/office/drawing/2014/main" id="{152456C9-19A0-4441-B1AF-B7AFBF642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8898EA-84CC-411C-0012-D314953696B9}"/>
              </a:ext>
            </a:extLst>
          </p:cNvPr>
          <p:cNvSpPr>
            <a:spLocks noGrp="1"/>
          </p:cNvSpPr>
          <p:nvPr>
            <p:ph type="sldNum" sz="quarter" idx="12"/>
          </p:nvPr>
        </p:nvSpPr>
        <p:spPr/>
        <p:txBody>
          <a:bodyPr/>
          <a:lstStyle/>
          <a:p>
            <a:fld id="{5A33CB2A-1702-4C1D-9CC4-8D472D39F19E}" type="slidenum">
              <a:rPr lang="en-US" smtClean="0"/>
              <a:t>‹N›</a:t>
            </a:fld>
            <a:endParaRPr lang="en-US"/>
          </a:p>
        </p:txBody>
      </p:sp>
    </p:spTree>
    <p:extLst>
      <p:ext uri="{BB962C8B-B14F-4D97-AF65-F5344CB8AC3E}">
        <p14:creationId xmlns:p14="http://schemas.microsoft.com/office/powerpoint/2010/main" val="629039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1E10-1458-2553-05B4-313F7E26D210}"/>
              </a:ext>
            </a:extLst>
          </p:cNvPr>
          <p:cNvSpPr>
            <a:spLocks noGrp="1"/>
          </p:cNvSpPr>
          <p:nvPr>
            <p:ph type="title"/>
          </p:nvPr>
        </p:nvSpPr>
        <p:spPr>
          <a:xfrm>
            <a:off x="1066800" y="782128"/>
            <a:ext cx="3705225" cy="1275272"/>
          </a:xfrm>
        </p:spPr>
        <p:txBody>
          <a:bodyPr anchor="b">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3C0F677-F177-6DED-1920-685B9D9FF254}"/>
              </a:ext>
            </a:extLst>
          </p:cNvPr>
          <p:cNvSpPr>
            <a:spLocks noGrp="1"/>
          </p:cNvSpPr>
          <p:nvPr>
            <p:ph type="pic" idx="1"/>
          </p:nvPr>
        </p:nvSpPr>
        <p:spPr>
          <a:xfrm>
            <a:off x="5183188" y="1143000"/>
            <a:ext cx="5980112"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C4D1CB1-2109-480E-8904-4077C94D6E7D}"/>
              </a:ext>
            </a:extLst>
          </p:cNvPr>
          <p:cNvSpPr>
            <a:spLocks noGrp="1"/>
          </p:cNvSpPr>
          <p:nvPr>
            <p:ph type="body" sz="half" idx="2"/>
          </p:nvPr>
        </p:nvSpPr>
        <p:spPr>
          <a:xfrm>
            <a:off x="1066800" y="2057400"/>
            <a:ext cx="3705225" cy="3657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B0DB38-7CB9-2140-BC21-6D2E7DD0B6B5}"/>
              </a:ext>
            </a:extLst>
          </p:cNvPr>
          <p:cNvSpPr>
            <a:spLocks noGrp="1"/>
          </p:cNvSpPr>
          <p:nvPr>
            <p:ph type="dt" sz="half" idx="10"/>
          </p:nvPr>
        </p:nvSpPr>
        <p:spPr/>
        <p:txBody>
          <a:bodyPr/>
          <a:lstStyle/>
          <a:p>
            <a:fld id="{1E351CED-465B-40B5-ADCE-957C918F227B}" type="datetimeFigureOut">
              <a:rPr lang="en-US" smtClean="0"/>
              <a:t>6/3/2025</a:t>
            </a:fld>
            <a:endParaRPr lang="en-US"/>
          </a:p>
        </p:txBody>
      </p:sp>
      <p:sp>
        <p:nvSpPr>
          <p:cNvPr id="6" name="Footer Placeholder 5">
            <a:extLst>
              <a:ext uri="{FF2B5EF4-FFF2-40B4-BE49-F238E27FC236}">
                <a16:creationId xmlns:a16="http://schemas.microsoft.com/office/drawing/2014/main" id="{C7B448AD-3B1D-4B5E-CAB9-BB5FD2CDE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EF53D-CF5A-87A2-E973-3B8CCDEBAA2B}"/>
              </a:ext>
            </a:extLst>
          </p:cNvPr>
          <p:cNvSpPr>
            <a:spLocks noGrp="1"/>
          </p:cNvSpPr>
          <p:nvPr>
            <p:ph type="sldNum" sz="quarter" idx="12"/>
          </p:nvPr>
        </p:nvSpPr>
        <p:spPr/>
        <p:txBody>
          <a:bodyPr/>
          <a:lstStyle/>
          <a:p>
            <a:fld id="{5A33CB2A-1702-4C1D-9CC4-8D472D39F19E}" type="slidenum">
              <a:rPr lang="en-US" smtClean="0"/>
              <a:t>‹N›</a:t>
            </a:fld>
            <a:endParaRPr lang="en-US"/>
          </a:p>
        </p:txBody>
      </p:sp>
    </p:spTree>
    <p:extLst>
      <p:ext uri="{BB962C8B-B14F-4D97-AF65-F5344CB8AC3E}">
        <p14:creationId xmlns:p14="http://schemas.microsoft.com/office/powerpoint/2010/main" val="1936405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1F4A25-A386-9574-775C-E5E5F9FC352A}"/>
              </a:ext>
            </a:extLst>
          </p:cNvPr>
          <p:cNvSpPr>
            <a:spLocks noGrp="1"/>
          </p:cNvSpPr>
          <p:nvPr>
            <p:ph type="title"/>
          </p:nvPr>
        </p:nvSpPr>
        <p:spPr>
          <a:xfrm>
            <a:off x="1066800" y="936841"/>
            <a:ext cx="8886884" cy="9536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4F7885F-2B7B-74DB-9996-E0ACEBC9DB25}"/>
              </a:ext>
            </a:extLst>
          </p:cNvPr>
          <p:cNvSpPr>
            <a:spLocks noGrp="1"/>
          </p:cNvSpPr>
          <p:nvPr>
            <p:ph type="body" idx="1"/>
          </p:nvPr>
        </p:nvSpPr>
        <p:spPr>
          <a:xfrm>
            <a:off x="1069848" y="2139696"/>
            <a:ext cx="8883836" cy="36776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804F519-BA47-2B81-CC1C-7E1F119EC69E}"/>
              </a:ext>
            </a:extLst>
          </p:cNvPr>
          <p:cNvSpPr>
            <a:spLocks noGrp="1"/>
          </p:cNvSpPr>
          <p:nvPr>
            <p:ph type="dt" sz="half" idx="2"/>
          </p:nvPr>
        </p:nvSpPr>
        <p:spPr>
          <a:xfrm rot="5400000">
            <a:off x="10477379" y="4629744"/>
            <a:ext cx="2653508" cy="365125"/>
          </a:xfrm>
          <a:prstGeom prst="rect">
            <a:avLst/>
          </a:prstGeom>
        </p:spPr>
        <p:txBody>
          <a:bodyPr vert="horz" lIns="91440" tIns="45720" rIns="91440" bIns="45720" rtlCol="0" anchor="ctr"/>
          <a:lstStyle>
            <a:lvl1pPr algn="r">
              <a:defRPr sz="900">
                <a:solidFill>
                  <a:schemeClr val="tx1"/>
                </a:solidFill>
              </a:defRPr>
            </a:lvl1pPr>
          </a:lstStyle>
          <a:p>
            <a:fld id="{1E351CED-465B-40B5-ADCE-957C918F227B}" type="datetimeFigureOut">
              <a:rPr lang="en-US" smtClean="0"/>
              <a:t>6/3/2025</a:t>
            </a:fld>
            <a:endParaRPr lang="en-US"/>
          </a:p>
        </p:txBody>
      </p:sp>
      <p:sp>
        <p:nvSpPr>
          <p:cNvPr id="5" name="Footer Placeholder 4">
            <a:extLst>
              <a:ext uri="{FF2B5EF4-FFF2-40B4-BE49-F238E27FC236}">
                <a16:creationId xmlns:a16="http://schemas.microsoft.com/office/drawing/2014/main" id="{BE952D7B-C352-1630-4C3D-7D5983C04D4A}"/>
              </a:ext>
            </a:extLst>
          </p:cNvPr>
          <p:cNvSpPr>
            <a:spLocks noGrp="1"/>
          </p:cNvSpPr>
          <p:nvPr>
            <p:ph type="ftr" sz="quarter" idx="3"/>
          </p:nvPr>
        </p:nvSpPr>
        <p:spPr>
          <a:xfrm>
            <a:off x="8610602" y="6318446"/>
            <a:ext cx="2743198"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F96E04F0-DF9B-480B-CC46-BAE7A81FB7E6}"/>
              </a:ext>
            </a:extLst>
          </p:cNvPr>
          <p:cNvSpPr>
            <a:spLocks noGrp="1"/>
          </p:cNvSpPr>
          <p:nvPr>
            <p:ph type="sldNum" sz="quarter" idx="4"/>
          </p:nvPr>
        </p:nvSpPr>
        <p:spPr>
          <a:xfrm>
            <a:off x="11353800" y="6318446"/>
            <a:ext cx="615696" cy="365125"/>
          </a:xfrm>
          <a:prstGeom prst="rect">
            <a:avLst/>
          </a:prstGeom>
        </p:spPr>
        <p:txBody>
          <a:bodyPr vert="horz" lIns="91440" tIns="45720" rIns="91440" bIns="45720" rtlCol="0" anchor="ctr"/>
          <a:lstStyle>
            <a:lvl1pPr algn="r">
              <a:defRPr sz="1600" b="1">
                <a:solidFill>
                  <a:schemeClr val="tx1"/>
                </a:solidFill>
              </a:defRPr>
            </a:lvl1pPr>
          </a:lstStyle>
          <a:p>
            <a:fld id="{5A33CB2A-1702-4C1D-9CC4-8D472D39F19E}" type="slidenum">
              <a:rPr lang="en-US" smtClean="0"/>
              <a:t>‹N›</a:t>
            </a:fld>
            <a:endParaRPr lang="en-US"/>
          </a:p>
        </p:txBody>
      </p:sp>
    </p:spTree>
    <p:extLst>
      <p:ext uri="{BB962C8B-B14F-4D97-AF65-F5344CB8AC3E}">
        <p14:creationId xmlns:p14="http://schemas.microsoft.com/office/powerpoint/2010/main" val="82966984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C4F049F8-87E1-403E-2A50-2F4544BF8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7C1321CE-476F-AF6A-2221-C5DA0CBFEC4F}"/>
              </a:ext>
            </a:extLst>
          </p:cNvPr>
          <p:cNvSpPr>
            <a:spLocks noGrp="1"/>
          </p:cNvSpPr>
          <p:nvPr>
            <p:ph type="ctrTitle"/>
          </p:nvPr>
        </p:nvSpPr>
        <p:spPr>
          <a:xfrm>
            <a:off x="933101" y="784747"/>
            <a:ext cx="4808561" cy="1555842"/>
          </a:xfrm>
        </p:spPr>
        <p:txBody>
          <a:bodyPr>
            <a:normAutofit/>
          </a:bodyPr>
          <a:lstStyle/>
          <a:p>
            <a:r>
              <a:rPr lang="it-IT" dirty="0" err="1"/>
              <a:t>NoSql</a:t>
            </a:r>
            <a:r>
              <a:rPr lang="it-IT" dirty="0"/>
              <a:t>-cli-emulator</a:t>
            </a:r>
          </a:p>
        </p:txBody>
      </p:sp>
      <p:sp>
        <p:nvSpPr>
          <p:cNvPr id="3" name="Sottotitolo 2">
            <a:extLst>
              <a:ext uri="{FF2B5EF4-FFF2-40B4-BE49-F238E27FC236}">
                <a16:creationId xmlns:a16="http://schemas.microsoft.com/office/drawing/2014/main" id="{3D080BC0-7F68-BAF0-AB1B-5C05C5DA7AB4}"/>
              </a:ext>
            </a:extLst>
          </p:cNvPr>
          <p:cNvSpPr>
            <a:spLocks noGrp="1"/>
          </p:cNvSpPr>
          <p:nvPr>
            <p:ph type="subTitle" idx="1"/>
          </p:nvPr>
        </p:nvSpPr>
        <p:spPr>
          <a:xfrm>
            <a:off x="947402" y="2411603"/>
            <a:ext cx="3252063" cy="1353250"/>
          </a:xfrm>
        </p:spPr>
        <p:txBody>
          <a:bodyPr>
            <a:normAutofit/>
          </a:bodyPr>
          <a:lstStyle/>
          <a:p>
            <a:r>
              <a:rPr lang="it-IT" dirty="0"/>
              <a:t>Distributed systems 2024-2025</a:t>
            </a:r>
          </a:p>
        </p:txBody>
      </p:sp>
      <p:pic>
        <p:nvPicPr>
          <p:cNvPr id="14" name="Picture 3" descr="Sfondo astratto triangolare">
            <a:extLst>
              <a:ext uri="{FF2B5EF4-FFF2-40B4-BE49-F238E27FC236}">
                <a16:creationId xmlns:a16="http://schemas.microsoft.com/office/drawing/2014/main" id="{62ACA23B-5FF4-4871-7EB8-DDD8A60F88A7}"/>
              </a:ext>
            </a:extLst>
          </p:cNvPr>
          <p:cNvPicPr>
            <a:picLocks noChangeAspect="1"/>
          </p:cNvPicPr>
          <p:nvPr/>
        </p:nvPicPr>
        <p:blipFill>
          <a:blip r:embed="rId2"/>
          <a:srcRect t="26404" r="-2" b="-2"/>
          <a:stretch>
            <a:fillRect/>
          </a:stretch>
        </p:blipFill>
        <p:spPr>
          <a:xfrm>
            <a:off x="1081102" y="1396969"/>
            <a:ext cx="11117786" cy="5461668"/>
          </a:xfrm>
          <a:custGeom>
            <a:avLst/>
            <a:gdLst/>
            <a:ahLst/>
            <a:cxnLst/>
            <a:rect l="l" t="t" r="r" b="b"/>
            <a:pathLst>
              <a:path w="11117786" h="5461668">
                <a:moveTo>
                  <a:pt x="8405044" y="556"/>
                </a:moveTo>
                <a:cubicBezTo>
                  <a:pt x="9352032" y="16286"/>
                  <a:pt x="10286979" y="365912"/>
                  <a:pt x="11020445" y="1026616"/>
                </a:cubicBezTo>
                <a:lnTo>
                  <a:pt x="11117786" y="1118772"/>
                </a:lnTo>
                <a:lnTo>
                  <a:pt x="11117786" y="5461668"/>
                </a:lnTo>
                <a:lnTo>
                  <a:pt x="0" y="5461668"/>
                </a:lnTo>
                <a:lnTo>
                  <a:pt x="5948238" y="794249"/>
                </a:lnTo>
                <a:lnTo>
                  <a:pt x="6031446" y="732263"/>
                </a:lnTo>
                <a:cubicBezTo>
                  <a:pt x="6681002" y="273556"/>
                  <a:pt x="7425315" y="34333"/>
                  <a:pt x="8171801" y="3441"/>
                </a:cubicBezTo>
                <a:cubicBezTo>
                  <a:pt x="8249560" y="222"/>
                  <a:pt x="8327343" y="-734"/>
                  <a:pt x="8405044" y="556"/>
                </a:cubicBezTo>
                <a:close/>
              </a:path>
            </a:pathLst>
          </a:custGeom>
        </p:spPr>
      </p:pic>
    </p:spTree>
    <p:extLst>
      <p:ext uri="{BB962C8B-B14F-4D97-AF65-F5344CB8AC3E}">
        <p14:creationId xmlns:p14="http://schemas.microsoft.com/office/powerpoint/2010/main" val="1326433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90DBDC-B0AD-7D03-034B-3FD913435432}"/>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B397E73D-BD77-142E-9592-015D6FECE7F1}"/>
              </a:ext>
            </a:extLst>
          </p:cNvPr>
          <p:cNvSpPr>
            <a:spLocks noGrp="1"/>
          </p:cNvSpPr>
          <p:nvPr>
            <p:ph type="title"/>
          </p:nvPr>
        </p:nvSpPr>
        <p:spPr>
          <a:xfrm>
            <a:off x="2064281" y="131349"/>
            <a:ext cx="9113928" cy="470452"/>
          </a:xfrm>
        </p:spPr>
        <p:txBody>
          <a:bodyPr anchor="ctr">
            <a:normAutofit fontScale="90000"/>
          </a:bodyPr>
          <a:lstStyle/>
          <a:p>
            <a:r>
              <a:rPr lang="it-IT" dirty="0"/>
              <a:t>Peer </a:t>
            </a:r>
            <a:r>
              <a:rPr lang="it-IT" dirty="0" err="1"/>
              <a:t>discovery</a:t>
            </a:r>
            <a:endParaRPr lang="it-IT" dirty="0"/>
          </a:p>
        </p:txBody>
      </p:sp>
      <p:sp>
        <p:nvSpPr>
          <p:cNvPr id="8" name="Segnaposto contenuto 7">
            <a:extLst>
              <a:ext uri="{FF2B5EF4-FFF2-40B4-BE49-F238E27FC236}">
                <a16:creationId xmlns:a16="http://schemas.microsoft.com/office/drawing/2014/main" id="{067C9F0A-FF8E-AECB-DFB5-BAEFB8F13E00}"/>
              </a:ext>
            </a:extLst>
          </p:cNvPr>
          <p:cNvSpPr>
            <a:spLocks noGrp="1"/>
          </p:cNvSpPr>
          <p:nvPr>
            <p:ph idx="1"/>
          </p:nvPr>
        </p:nvSpPr>
        <p:spPr>
          <a:xfrm>
            <a:off x="49431" y="1291557"/>
            <a:ext cx="5920674" cy="3893737"/>
          </a:xfrm>
        </p:spPr>
        <p:txBody>
          <a:bodyPr>
            <a:normAutofit fontScale="92500"/>
          </a:bodyPr>
          <a:lstStyle/>
          <a:p>
            <a:pPr algn="l">
              <a:spcAft>
                <a:spcPts val="1200"/>
              </a:spcAft>
              <a:buFont typeface="Arial" panose="020B0604020202020204" pitchFamily="34" charset="0"/>
              <a:buChar char="•"/>
            </a:pPr>
            <a:r>
              <a:rPr lang="en-US" b="1" i="0" dirty="0">
                <a:solidFill>
                  <a:srgbClr val="24292E"/>
                </a:solidFill>
                <a:effectLst/>
                <a:latin typeface="-apple-system"/>
              </a:rPr>
              <a:t>Description</a:t>
            </a:r>
            <a:r>
              <a:rPr lang="en-US" b="0" i="0" dirty="0">
                <a:solidFill>
                  <a:srgbClr val="24292E"/>
                </a:solidFill>
                <a:effectLst/>
                <a:latin typeface="-apple-system"/>
              </a:rPr>
              <a:t>: Every peer should be able to find other nodes, by using a service discovery mechanism. The implementation needs to be made with UDP protocol or broadcast messages, since a centralized approach will be avoided.</a:t>
            </a:r>
          </a:p>
          <a:p>
            <a:pPr algn="l">
              <a:spcAft>
                <a:spcPts val="1200"/>
              </a:spcAft>
              <a:buFont typeface="Arial" panose="020B0604020202020204" pitchFamily="34" charset="0"/>
              <a:buChar char="•"/>
            </a:pPr>
            <a:r>
              <a:rPr lang="en-US" b="1" i="0" dirty="0">
                <a:solidFill>
                  <a:srgbClr val="24292E"/>
                </a:solidFill>
                <a:effectLst/>
                <a:latin typeface="-apple-system"/>
              </a:rPr>
              <a:t>Acceptance Criteria</a:t>
            </a:r>
            <a:r>
              <a:rPr lang="en-US" b="0" i="0" dirty="0">
                <a:solidFill>
                  <a:srgbClr val="24292E"/>
                </a:solidFill>
                <a:effectLst/>
                <a:latin typeface="-apple-system"/>
              </a:rPr>
              <a:t>:</a:t>
            </a:r>
          </a:p>
          <a:p>
            <a:pPr marL="742950" lvl="1" indent="-285750" algn="l">
              <a:spcAft>
                <a:spcPts val="1200"/>
              </a:spcAft>
              <a:buFont typeface="Arial" panose="020B0604020202020204" pitchFamily="34" charset="0"/>
              <a:buChar char="•"/>
            </a:pPr>
            <a:r>
              <a:rPr lang="en-US" b="0" i="0" dirty="0">
                <a:solidFill>
                  <a:srgbClr val="24292E"/>
                </a:solidFill>
                <a:effectLst/>
                <a:latin typeface="-apple-system"/>
              </a:rPr>
              <a:t>system should recognize and include in the p2p network, new added nodes;</a:t>
            </a:r>
          </a:p>
          <a:p>
            <a:pPr marL="742950" lvl="1" indent="-285750" algn="l">
              <a:spcAft>
                <a:spcPts val="1200"/>
              </a:spcAft>
              <a:buFont typeface="Arial" panose="020B0604020202020204" pitchFamily="34" charset="0"/>
              <a:buChar char="•"/>
            </a:pPr>
            <a:r>
              <a:rPr lang="en-US" b="0" i="0" dirty="0">
                <a:solidFill>
                  <a:srgbClr val="24292E"/>
                </a:solidFill>
                <a:effectLst/>
                <a:latin typeface="-apple-system"/>
              </a:rPr>
              <a:t>system should work even without static definition of nodes;</a:t>
            </a:r>
          </a:p>
          <a:p>
            <a:pPr marL="742950" lvl="1" indent="-285750" algn="l">
              <a:spcAft>
                <a:spcPts val="1200"/>
              </a:spcAft>
              <a:buFont typeface="Arial" panose="020B0604020202020204" pitchFamily="34" charset="0"/>
              <a:buChar char="•"/>
            </a:pPr>
            <a:r>
              <a:rPr lang="en-US" b="0" i="0" dirty="0">
                <a:solidFill>
                  <a:srgbClr val="24292E"/>
                </a:solidFill>
                <a:effectLst/>
                <a:latin typeface="-apple-system"/>
              </a:rPr>
              <a:t>service discovery should always be up, and decentralized.</a:t>
            </a:r>
          </a:p>
          <a:p>
            <a:endParaRPr lang="it-IT" dirty="0"/>
          </a:p>
        </p:txBody>
      </p:sp>
      <p:pic>
        <p:nvPicPr>
          <p:cNvPr id="4" name="Immagine 3">
            <a:extLst>
              <a:ext uri="{FF2B5EF4-FFF2-40B4-BE49-F238E27FC236}">
                <a16:creationId xmlns:a16="http://schemas.microsoft.com/office/drawing/2014/main" id="{00953EAF-5121-9521-E990-5B4BF09D219A}"/>
              </a:ext>
            </a:extLst>
          </p:cNvPr>
          <p:cNvPicPr>
            <a:picLocks noChangeAspect="1"/>
          </p:cNvPicPr>
          <p:nvPr/>
        </p:nvPicPr>
        <p:blipFill>
          <a:blip r:embed="rId2"/>
          <a:stretch>
            <a:fillRect/>
          </a:stretch>
        </p:blipFill>
        <p:spPr>
          <a:xfrm>
            <a:off x="5970105" y="1367376"/>
            <a:ext cx="6154616" cy="3893737"/>
          </a:xfrm>
          <a:prstGeom prst="rect">
            <a:avLst/>
          </a:prstGeom>
        </p:spPr>
      </p:pic>
    </p:spTree>
    <p:extLst>
      <p:ext uri="{BB962C8B-B14F-4D97-AF65-F5344CB8AC3E}">
        <p14:creationId xmlns:p14="http://schemas.microsoft.com/office/powerpoint/2010/main" val="2149402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FEDD6C-9C99-01ED-F9AE-68BAFB927178}"/>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D14B9295-9357-F695-60F6-1BABC737B94B}"/>
              </a:ext>
            </a:extLst>
          </p:cNvPr>
          <p:cNvSpPr>
            <a:spLocks noGrp="1"/>
          </p:cNvSpPr>
          <p:nvPr>
            <p:ph type="title"/>
          </p:nvPr>
        </p:nvSpPr>
        <p:spPr>
          <a:xfrm>
            <a:off x="2064281" y="131349"/>
            <a:ext cx="9113928" cy="470452"/>
          </a:xfrm>
        </p:spPr>
        <p:txBody>
          <a:bodyPr anchor="ctr">
            <a:normAutofit fontScale="90000"/>
          </a:bodyPr>
          <a:lstStyle/>
          <a:p>
            <a:r>
              <a:rPr lang="it-IT" dirty="0" err="1"/>
              <a:t>Sharding</a:t>
            </a:r>
            <a:endParaRPr lang="it-IT" dirty="0"/>
          </a:p>
        </p:txBody>
      </p:sp>
      <p:sp>
        <p:nvSpPr>
          <p:cNvPr id="8" name="Segnaposto contenuto 7">
            <a:extLst>
              <a:ext uri="{FF2B5EF4-FFF2-40B4-BE49-F238E27FC236}">
                <a16:creationId xmlns:a16="http://schemas.microsoft.com/office/drawing/2014/main" id="{EB0D413C-E783-75A0-DA73-586ADCC3AD37}"/>
              </a:ext>
            </a:extLst>
          </p:cNvPr>
          <p:cNvSpPr>
            <a:spLocks noGrp="1"/>
          </p:cNvSpPr>
          <p:nvPr>
            <p:ph idx="1"/>
          </p:nvPr>
        </p:nvSpPr>
        <p:spPr>
          <a:xfrm>
            <a:off x="49431" y="1291557"/>
            <a:ext cx="5920674" cy="3893737"/>
          </a:xfrm>
        </p:spPr>
        <p:txBody>
          <a:bodyPr>
            <a:normAutofit/>
          </a:bodyPr>
          <a:lstStyle/>
          <a:p>
            <a:pPr marL="0" indent="0" algn="l">
              <a:spcAft>
                <a:spcPts val="1200"/>
              </a:spcAft>
              <a:buNone/>
            </a:pPr>
            <a:r>
              <a:rPr lang="en-US" dirty="0">
                <a:solidFill>
                  <a:srgbClr val="24292E"/>
                </a:solidFill>
                <a:latin typeface="-apple-system"/>
              </a:rPr>
              <a:t>This project also features sharding, and it can be activated through an environment variable. </a:t>
            </a:r>
          </a:p>
          <a:p>
            <a:pPr marL="0" indent="0" algn="l">
              <a:spcAft>
                <a:spcPts val="1200"/>
              </a:spcAft>
              <a:buNone/>
            </a:pPr>
            <a:r>
              <a:rPr lang="en-US" dirty="0">
                <a:solidFill>
                  <a:srgbClr val="24292E"/>
                </a:solidFill>
                <a:latin typeface="-apple-system"/>
              </a:rPr>
              <a:t>The chosen sharding mechanism is Hash sharding, and it allows to redistribute data and reduce the computation load that each node has to deal with. </a:t>
            </a:r>
            <a:endParaRPr lang="en-US" b="0" i="0" dirty="0">
              <a:solidFill>
                <a:srgbClr val="24292E"/>
              </a:solidFill>
              <a:effectLst/>
              <a:latin typeface="-apple-system"/>
            </a:endParaRPr>
          </a:p>
          <a:p>
            <a:pPr marL="0" indent="0" algn="l">
              <a:spcAft>
                <a:spcPts val="1200"/>
              </a:spcAft>
              <a:buNone/>
            </a:pPr>
            <a:r>
              <a:rPr lang="en-US" dirty="0">
                <a:solidFill>
                  <a:srgbClr val="24292E"/>
                </a:solidFill>
                <a:latin typeface="-apple-system"/>
              </a:rPr>
              <a:t>While sharding is enabled, data should be saved accordingly to the hash function.</a:t>
            </a:r>
            <a:endParaRPr lang="en-US" b="0" i="0" dirty="0">
              <a:solidFill>
                <a:srgbClr val="24292E"/>
              </a:solidFill>
              <a:effectLst/>
              <a:latin typeface="-apple-system"/>
            </a:endParaRPr>
          </a:p>
        </p:txBody>
      </p:sp>
      <p:pic>
        <p:nvPicPr>
          <p:cNvPr id="5" name="Immagine 4">
            <a:extLst>
              <a:ext uri="{FF2B5EF4-FFF2-40B4-BE49-F238E27FC236}">
                <a16:creationId xmlns:a16="http://schemas.microsoft.com/office/drawing/2014/main" id="{FE03237D-9E3A-19FE-7216-0C5051AA65A3}"/>
              </a:ext>
            </a:extLst>
          </p:cNvPr>
          <p:cNvPicPr>
            <a:picLocks noChangeAspect="1"/>
          </p:cNvPicPr>
          <p:nvPr/>
        </p:nvPicPr>
        <p:blipFill>
          <a:blip r:embed="rId2"/>
          <a:stretch>
            <a:fillRect/>
          </a:stretch>
        </p:blipFill>
        <p:spPr>
          <a:xfrm>
            <a:off x="5811389" y="731520"/>
            <a:ext cx="6331180" cy="2872989"/>
          </a:xfrm>
          <a:prstGeom prst="rect">
            <a:avLst/>
          </a:prstGeom>
        </p:spPr>
      </p:pic>
      <p:pic>
        <p:nvPicPr>
          <p:cNvPr id="7" name="Immagine 6">
            <a:extLst>
              <a:ext uri="{FF2B5EF4-FFF2-40B4-BE49-F238E27FC236}">
                <a16:creationId xmlns:a16="http://schemas.microsoft.com/office/drawing/2014/main" id="{C40C119F-9047-E201-9549-09CB1B77AE6C}"/>
              </a:ext>
            </a:extLst>
          </p:cNvPr>
          <p:cNvPicPr>
            <a:picLocks noChangeAspect="1"/>
          </p:cNvPicPr>
          <p:nvPr/>
        </p:nvPicPr>
        <p:blipFill>
          <a:blip r:embed="rId3"/>
          <a:stretch>
            <a:fillRect/>
          </a:stretch>
        </p:blipFill>
        <p:spPr>
          <a:xfrm>
            <a:off x="5863939" y="4899635"/>
            <a:ext cx="6226080" cy="1333616"/>
          </a:xfrm>
          <a:prstGeom prst="rect">
            <a:avLst/>
          </a:prstGeom>
        </p:spPr>
      </p:pic>
    </p:spTree>
    <p:extLst>
      <p:ext uri="{BB962C8B-B14F-4D97-AF65-F5344CB8AC3E}">
        <p14:creationId xmlns:p14="http://schemas.microsoft.com/office/powerpoint/2010/main" val="1992572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D9DEFD-96AD-B4FA-E8A1-6666AFB289A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5CF36CA3-1516-0D49-5D4E-2290101000C6}"/>
              </a:ext>
            </a:extLst>
          </p:cNvPr>
          <p:cNvSpPr>
            <a:spLocks noGrp="1"/>
          </p:cNvSpPr>
          <p:nvPr>
            <p:ph type="title"/>
          </p:nvPr>
        </p:nvSpPr>
        <p:spPr>
          <a:xfrm>
            <a:off x="2064281" y="131349"/>
            <a:ext cx="9113928" cy="470452"/>
          </a:xfrm>
        </p:spPr>
        <p:txBody>
          <a:bodyPr anchor="ctr">
            <a:normAutofit fontScale="90000"/>
          </a:bodyPr>
          <a:lstStyle/>
          <a:p>
            <a:r>
              <a:rPr lang="it-IT" dirty="0"/>
              <a:t>Fault </a:t>
            </a:r>
            <a:r>
              <a:rPr lang="it-IT" dirty="0" err="1"/>
              <a:t>tolerance</a:t>
            </a:r>
            <a:r>
              <a:rPr lang="it-IT" dirty="0"/>
              <a:t> : Data </a:t>
            </a:r>
            <a:r>
              <a:rPr lang="it-IT" dirty="0" err="1"/>
              <a:t>replication</a:t>
            </a:r>
            <a:endParaRPr lang="it-IT" dirty="0"/>
          </a:p>
        </p:txBody>
      </p:sp>
      <p:sp>
        <p:nvSpPr>
          <p:cNvPr id="8" name="Segnaposto contenuto 7">
            <a:extLst>
              <a:ext uri="{FF2B5EF4-FFF2-40B4-BE49-F238E27FC236}">
                <a16:creationId xmlns:a16="http://schemas.microsoft.com/office/drawing/2014/main" id="{6E85F08D-12F5-7B01-22FB-B8C82A49ED77}"/>
              </a:ext>
            </a:extLst>
          </p:cNvPr>
          <p:cNvSpPr>
            <a:spLocks noGrp="1"/>
          </p:cNvSpPr>
          <p:nvPr>
            <p:ph idx="1"/>
          </p:nvPr>
        </p:nvSpPr>
        <p:spPr>
          <a:xfrm>
            <a:off x="139148" y="1086679"/>
            <a:ext cx="9886122" cy="4512364"/>
          </a:xfrm>
        </p:spPr>
        <p:txBody>
          <a:bodyPr>
            <a:normAutofit fontScale="92500" lnSpcReduction="10000"/>
          </a:bodyPr>
          <a:lstStyle/>
          <a:p>
            <a:pPr algn="l">
              <a:spcBef>
                <a:spcPts val="1800"/>
              </a:spcBef>
              <a:spcAft>
                <a:spcPts val="1200"/>
              </a:spcAft>
              <a:buNone/>
            </a:pPr>
            <a:r>
              <a:rPr lang="en-US" sz="2400" b="1" i="0" dirty="0">
                <a:solidFill>
                  <a:srgbClr val="24292E"/>
                </a:solidFill>
                <a:effectLst/>
                <a:latin typeface="-apple-system"/>
              </a:rPr>
              <a:t>Data replication</a:t>
            </a:r>
          </a:p>
          <a:p>
            <a:pPr algn="l">
              <a:spcAft>
                <a:spcPts val="1200"/>
              </a:spcAft>
            </a:pPr>
            <a:r>
              <a:rPr lang="en-US" sz="2400" b="0" i="0" dirty="0">
                <a:solidFill>
                  <a:srgbClr val="24292E"/>
                </a:solidFill>
                <a:effectLst/>
                <a:latin typeface="-apple-system"/>
              </a:rPr>
              <a:t>The system uses a gossip protocol to replicate updates between nodes and to synchronize data. </a:t>
            </a:r>
          </a:p>
          <a:p>
            <a:pPr algn="l">
              <a:spcAft>
                <a:spcPts val="1200"/>
              </a:spcAft>
            </a:pPr>
            <a:r>
              <a:rPr lang="en-US" sz="2400" b="0" i="0" dirty="0">
                <a:solidFill>
                  <a:srgbClr val="24292E"/>
                </a:solidFill>
                <a:effectLst/>
                <a:latin typeface="-apple-system"/>
              </a:rPr>
              <a:t>When a key-value pair is updated on one node, the update is propagated to other nodes in the network. The propagation also includes the gossip network and the vector clocks, in order to have better performance, avoiding useless messages to be sent. </a:t>
            </a:r>
          </a:p>
          <a:p>
            <a:pPr algn="l">
              <a:spcAft>
                <a:spcPts val="1200"/>
              </a:spcAft>
            </a:pPr>
            <a:r>
              <a:rPr lang="en-US" sz="2400" b="0" i="0" dirty="0">
                <a:solidFill>
                  <a:srgbClr val="24292E"/>
                </a:solidFill>
                <a:effectLst/>
                <a:latin typeface="-apple-system"/>
              </a:rPr>
              <a:t>Replication in this case ensures eventual consistency and soft state, meaning all nodes will converge to the same state over time and it’s also available.</a:t>
            </a:r>
          </a:p>
          <a:p>
            <a:endParaRPr lang="it-IT" dirty="0"/>
          </a:p>
        </p:txBody>
      </p:sp>
    </p:spTree>
    <p:extLst>
      <p:ext uri="{BB962C8B-B14F-4D97-AF65-F5344CB8AC3E}">
        <p14:creationId xmlns:p14="http://schemas.microsoft.com/office/powerpoint/2010/main" val="3901783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0B283E-179C-680C-304A-173B1A8AE3F5}"/>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C54428DE-02B3-3605-7082-F70660B55F7F}"/>
              </a:ext>
            </a:extLst>
          </p:cNvPr>
          <p:cNvSpPr>
            <a:spLocks noGrp="1"/>
          </p:cNvSpPr>
          <p:nvPr>
            <p:ph type="title"/>
          </p:nvPr>
        </p:nvSpPr>
        <p:spPr>
          <a:xfrm>
            <a:off x="2064281" y="131349"/>
            <a:ext cx="9113928" cy="470452"/>
          </a:xfrm>
        </p:spPr>
        <p:txBody>
          <a:bodyPr anchor="ctr">
            <a:normAutofit fontScale="90000"/>
          </a:bodyPr>
          <a:lstStyle/>
          <a:p>
            <a:r>
              <a:rPr lang="it-IT" dirty="0"/>
              <a:t>Fault </a:t>
            </a:r>
            <a:r>
              <a:rPr lang="it-IT" dirty="0" err="1"/>
              <a:t>tolerance</a:t>
            </a:r>
            <a:r>
              <a:rPr lang="it-IT" dirty="0"/>
              <a:t> : Recovery</a:t>
            </a:r>
          </a:p>
        </p:txBody>
      </p:sp>
      <p:sp>
        <p:nvSpPr>
          <p:cNvPr id="8" name="Segnaposto contenuto 7">
            <a:extLst>
              <a:ext uri="{FF2B5EF4-FFF2-40B4-BE49-F238E27FC236}">
                <a16:creationId xmlns:a16="http://schemas.microsoft.com/office/drawing/2014/main" id="{B3CBCDF4-0CC0-A1D4-126A-287B5F4134F8}"/>
              </a:ext>
            </a:extLst>
          </p:cNvPr>
          <p:cNvSpPr>
            <a:spLocks noGrp="1"/>
          </p:cNvSpPr>
          <p:nvPr>
            <p:ph idx="1"/>
          </p:nvPr>
        </p:nvSpPr>
        <p:spPr>
          <a:xfrm>
            <a:off x="139147" y="1086678"/>
            <a:ext cx="11357113" cy="5440017"/>
          </a:xfrm>
        </p:spPr>
        <p:txBody>
          <a:bodyPr>
            <a:noAutofit/>
          </a:bodyPr>
          <a:lstStyle/>
          <a:p>
            <a:pPr marL="0" indent="0" algn="l">
              <a:spcAft>
                <a:spcPts val="1200"/>
              </a:spcAft>
              <a:buNone/>
            </a:pPr>
            <a:r>
              <a:rPr lang="en-US" sz="2000" b="1" dirty="0">
                <a:solidFill>
                  <a:srgbClr val="24292E"/>
                </a:solidFill>
                <a:latin typeface="-apple-system"/>
              </a:rPr>
              <a:t>Node Failure</a:t>
            </a:r>
            <a:endParaRPr lang="en-US" sz="2000" b="1" i="0" dirty="0">
              <a:solidFill>
                <a:srgbClr val="24292E"/>
              </a:solidFill>
              <a:effectLst/>
              <a:latin typeface="-apple-system"/>
            </a:endParaRPr>
          </a:p>
          <a:p>
            <a:pPr>
              <a:spcBef>
                <a:spcPts val="1200"/>
              </a:spcBef>
              <a:spcAft>
                <a:spcPts val="1200"/>
              </a:spcAft>
            </a:pPr>
            <a:r>
              <a:rPr lang="en-US" sz="2000" b="0" i="0" dirty="0">
                <a:solidFill>
                  <a:srgbClr val="24292E"/>
                </a:solidFill>
                <a:effectLst/>
                <a:latin typeface="-apple-system"/>
              </a:rPr>
              <a:t>if a node becomes unresponsive, it’s up to the heartbeat mechanism to detect the node and to remove it from the active peer list. The gossip protocol and eventual consistency still allows users to access data.</a:t>
            </a:r>
          </a:p>
          <a:p>
            <a:pPr marL="0" indent="0" algn="l">
              <a:spcAft>
                <a:spcPts val="1200"/>
              </a:spcAft>
              <a:buNone/>
            </a:pPr>
            <a:r>
              <a:rPr lang="en-US" sz="2000" b="1" i="0" dirty="0">
                <a:solidFill>
                  <a:srgbClr val="24292E"/>
                </a:solidFill>
                <a:effectLst/>
                <a:latin typeface="-apple-system"/>
              </a:rPr>
              <a:t>Network partitions</a:t>
            </a:r>
          </a:p>
          <a:p>
            <a:pPr>
              <a:spcBef>
                <a:spcPts val="1200"/>
              </a:spcBef>
              <a:spcAft>
                <a:spcPts val="1200"/>
              </a:spcAft>
            </a:pPr>
            <a:r>
              <a:rPr lang="en-US" sz="2000" b="0" i="0" dirty="0">
                <a:solidFill>
                  <a:srgbClr val="24292E"/>
                </a:solidFill>
                <a:effectLst/>
                <a:latin typeface="-apple-system"/>
              </a:rPr>
              <a:t>during a network partition, nodes in different partitions continue to operate independently. Once the partition is resolved, the gossip protocol synchronizes the data between partition.</a:t>
            </a:r>
          </a:p>
          <a:p>
            <a:pPr marL="0" indent="0" algn="l">
              <a:spcAft>
                <a:spcPts val="1200"/>
              </a:spcAft>
              <a:buNone/>
            </a:pPr>
            <a:r>
              <a:rPr lang="en-US" sz="2000" b="1" i="0" dirty="0">
                <a:solidFill>
                  <a:srgbClr val="24292E"/>
                </a:solidFill>
                <a:effectLst/>
                <a:latin typeface="-apple-system"/>
              </a:rPr>
              <a:t>Data recovery and reconciliation mechanism</a:t>
            </a:r>
          </a:p>
          <a:p>
            <a:pPr>
              <a:spcAft>
                <a:spcPts val="1200"/>
              </a:spcAft>
            </a:pPr>
            <a:r>
              <a:rPr lang="en-US" sz="2000" b="0" i="0" dirty="0">
                <a:solidFill>
                  <a:srgbClr val="24292E"/>
                </a:solidFill>
                <a:effectLst/>
                <a:latin typeface="-apple-system"/>
              </a:rPr>
              <a:t>when a failed node rejoins the network, it receives missed updates that has been stored in other peers, and that’s triggered initially by the heartbeat mechanism.</a:t>
            </a:r>
          </a:p>
          <a:p>
            <a:endParaRPr lang="it-IT" sz="2000" dirty="0"/>
          </a:p>
        </p:txBody>
      </p:sp>
    </p:spTree>
    <p:extLst>
      <p:ext uri="{BB962C8B-B14F-4D97-AF65-F5344CB8AC3E}">
        <p14:creationId xmlns:p14="http://schemas.microsoft.com/office/powerpoint/2010/main" val="127525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593A4D-A9CA-FD1B-46DB-159360060C6B}"/>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D58040A1-7237-CDCE-5D79-F58E2FF12903}"/>
              </a:ext>
            </a:extLst>
          </p:cNvPr>
          <p:cNvSpPr>
            <a:spLocks noGrp="1"/>
          </p:cNvSpPr>
          <p:nvPr>
            <p:ph type="title"/>
          </p:nvPr>
        </p:nvSpPr>
        <p:spPr>
          <a:xfrm>
            <a:off x="4684541" y="225047"/>
            <a:ext cx="2554714" cy="470452"/>
          </a:xfrm>
        </p:spPr>
        <p:txBody>
          <a:bodyPr anchor="ctr">
            <a:normAutofit fontScale="90000"/>
          </a:bodyPr>
          <a:lstStyle/>
          <a:p>
            <a:r>
              <a:rPr lang="it-IT" dirty="0" err="1"/>
              <a:t>Conclusion</a:t>
            </a:r>
            <a:endParaRPr lang="it-IT" dirty="0"/>
          </a:p>
        </p:txBody>
      </p:sp>
      <p:sp>
        <p:nvSpPr>
          <p:cNvPr id="6" name="Segnaposto contenuto 5">
            <a:extLst>
              <a:ext uri="{FF2B5EF4-FFF2-40B4-BE49-F238E27FC236}">
                <a16:creationId xmlns:a16="http://schemas.microsoft.com/office/drawing/2014/main" id="{999E39B5-68F1-0C46-4C3C-99D5DD80B382}"/>
              </a:ext>
            </a:extLst>
          </p:cNvPr>
          <p:cNvSpPr>
            <a:spLocks noGrp="1"/>
          </p:cNvSpPr>
          <p:nvPr>
            <p:ph idx="1"/>
          </p:nvPr>
        </p:nvSpPr>
        <p:spPr/>
        <p:txBody>
          <a:bodyPr/>
          <a:lstStyle/>
          <a:p>
            <a:endParaRPr lang="it-IT"/>
          </a:p>
        </p:txBody>
      </p:sp>
      <p:pic>
        <p:nvPicPr>
          <p:cNvPr id="9" name="Immagine 8">
            <a:extLst>
              <a:ext uri="{FF2B5EF4-FFF2-40B4-BE49-F238E27FC236}">
                <a16:creationId xmlns:a16="http://schemas.microsoft.com/office/drawing/2014/main" id="{D4A2158D-0914-7A70-0C7C-1950C9C560C6}"/>
              </a:ext>
            </a:extLst>
          </p:cNvPr>
          <p:cNvPicPr>
            <a:picLocks noChangeAspect="1"/>
          </p:cNvPicPr>
          <p:nvPr/>
        </p:nvPicPr>
        <p:blipFill>
          <a:blip r:embed="rId3"/>
          <a:stretch>
            <a:fillRect/>
          </a:stretch>
        </p:blipFill>
        <p:spPr>
          <a:xfrm>
            <a:off x="852985" y="914400"/>
            <a:ext cx="10486029" cy="5357106"/>
          </a:xfrm>
          <a:prstGeom prst="rect">
            <a:avLst/>
          </a:prstGeom>
        </p:spPr>
      </p:pic>
    </p:spTree>
    <p:extLst>
      <p:ext uri="{BB962C8B-B14F-4D97-AF65-F5344CB8AC3E}">
        <p14:creationId xmlns:p14="http://schemas.microsoft.com/office/powerpoint/2010/main" val="2932017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B81AEE-5490-A4E4-D05C-166983F9BEE9}"/>
              </a:ext>
            </a:extLst>
          </p:cNvPr>
          <p:cNvSpPr>
            <a:spLocks noGrp="1"/>
          </p:cNvSpPr>
          <p:nvPr>
            <p:ph type="title"/>
          </p:nvPr>
        </p:nvSpPr>
        <p:spPr>
          <a:xfrm>
            <a:off x="4234070" y="265042"/>
            <a:ext cx="2849217" cy="571919"/>
          </a:xfrm>
        </p:spPr>
        <p:txBody>
          <a:bodyPr>
            <a:normAutofit/>
          </a:bodyPr>
          <a:lstStyle/>
          <a:p>
            <a:r>
              <a:rPr lang="it-IT" dirty="0"/>
              <a:t>Project goal</a:t>
            </a:r>
          </a:p>
        </p:txBody>
      </p:sp>
      <p:sp>
        <p:nvSpPr>
          <p:cNvPr id="3" name="Segnaposto contenuto 2">
            <a:extLst>
              <a:ext uri="{FF2B5EF4-FFF2-40B4-BE49-F238E27FC236}">
                <a16:creationId xmlns:a16="http://schemas.microsoft.com/office/drawing/2014/main" id="{B449035B-864D-00C7-754A-7F136BF9A5AD}"/>
              </a:ext>
            </a:extLst>
          </p:cNvPr>
          <p:cNvSpPr>
            <a:spLocks noGrp="1"/>
          </p:cNvSpPr>
          <p:nvPr>
            <p:ph idx="1"/>
          </p:nvPr>
        </p:nvSpPr>
        <p:spPr>
          <a:xfrm>
            <a:off x="1069848" y="1040296"/>
            <a:ext cx="8883836" cy="4777083"/>
          </a:xfrm>
        </p:spPr>
        <p:txBody>
          <a:bodyPr>
            <a:normAutofit fontScale="85000" lnSpcReduction="20000"/>
          </a:bodyPr>
          <a:lstStyle/>
          <a:p>
            <a:pPr algn="l">
              <a:spcAft>
                <a:spcPts val="1200"/>
              </a:spcAft>
              <a:buNone/>
            </a:pPr>
            <a:r>
              <a:rPr lang="en-US" b="0" i="0">
                <a:solidFill>
                  <a:srgbClr val="24292E"/>
                </a:solidFill>
                <a:effectLst/>
                <a:latin typeface="-apple-system"/>
              </a:rPr>
              <a:t>	</a:t>
            </a:r>
            <a:r>
              <a:rPr lang="en-US" sz="1900" b="0" i="0">
                <a:solidFill>
                  <a:srgbClr val="24292E"/>
                </a:solidFill>
                <a:effectLst/>
                <a:latin typeface="-apple-system"/>
              </a:rPr>
              <a:t>The project goal is to develop a lightweight, distributed NoSQL emulator that implements sharding and replication using a peer-to-peer (P2P) architecture. The system will follow the BASE (Basically Available, Soft state, Eventually consistent) approach, ensuring high availability and reasonable fault tolerance while prioritizing low latency for read and write operations. It’s a cli application, interaction will be based on scripts or command line commands. his project explores a minimal, peer-to-peer approach to NoSQL emulation, focusing on:</a:t>
            </a:r>
          </a:p>
          <a:p>
            <a:pPr algn="l">
              <a:spcAft>
                <a:spcPts val="1200"/>
              </a:spcAft>
              <a:buFont typeface="+mj-lt"/>
              <a:buAutoNum type="arabicPeriod"/>
            </a:pPr>
            <a:r>
              <a:rPr lang="en-US" sz="1900" b="1" i="0">
                <a:solidFill>
                  <a:srgbClr val="24292E"/>
                </a:solidFill>
                <a:effectLst/>
                <a:latin typeface="-apple-system"/>
              </a:rPr>
              <a:t>Synchronization</a:t>
            </a:r>
            <a:r>
              <a:rPr lang="en-US" sz="1900" b="0" i="0">
                <a:solidFill>
                  <a:srgbClr val="24292E"/>
                </a:solidFill>
                <a:effectLst/>
                <a:latin typeface="-apple-system"/>
              </a:rPr>
              <a:t> – Construct a mechanism that allows nodes to be up-to-date, with low effort and good efficiency;</a:t>
            </a:r>
          </a:p>
          <a:p>
            <a:pPr algn="l">
              <a:spcAft>
                <a:spcPts val="1200"/>
              </a:spcAft>
              <a:buFont typeface="+mj-lt"/>
              <a:buAutoNum type="arabicPeriod"/>
            </a:pPr>
            <a:r>
              <a:rPr lang="en-US" sz="1900" b="1" i="0">
                <a:solidFill>
                  <a:srgbClr val="24292E"/>
                </a:solidFill>
                <a:effectLst/>
                <a:latin typeface="-apple-system"/>
              </a:rPr>
              <a:t>Replication</a:t>
            </a:r>
            <a:r>
              <a:rPr lang="en-US" sz="1900" b="0" i="0">
                <a:solidFill>
                  <a:srgbClr val="24292E"/>
                </a:solidFill>
                <a:effectLst/>
                <a:latin typeface="-apple-system"/>
              </a:rPr>
              <a:t> – Maintaining multiple copies of each data to ensure availability and durability;</a:t>
            </a:r>
          </a:p>
          <a:p>
            <a:pPr algn="l">
              <a:spcAft>
                <a:spcPts val="1200"/>
              </a:spcAft>
              <a:buFont typeface="+mj-lt"/>
              <a:buAutoNum type="arabicPeriod"/>
            </a:pPr>
            <a:r>
              <a:rPr lang="en-US" sz="1900" b="1" i="0">
                <a:solidFill>
                  <a:srgbClr val="24292E"/>
                </a:solidFill>
                <a:effectLst/>
                <a:latin typeface="-apple-system"/>
              </a:rPr>
              <a:t>BASE Semantics</a:t>
            </a:r>
            <a:r>
              <a:rPr lang="en-US" sz="1900" b="0" i="0">
                <a:solidFill>
                  <a:srgbClr val="24292E"/>
                </a:solidFill>
                <a:effectLst/>
                <a:latin typeface="-apple-system"/>
              </a:rPr>
              <a:t> – Embracing eventual consistency to optimize for availability and partition tolerance, while keeping the system’s state “soft” and reconciliation asynchronous.</a:t>
            </a:r>
          </a:p>
          <a:p>
            <a:pPr marL="0" indent="0" algn="l">
              <a:spcAft>
                <a:spcPts val="1200"/>
              </a:spcAft>
              <a:buNone/>
            </a:pPr>
            <a:r>
              <a:rPr lang="en-US" sz="1900" b="0" i="0">
                <a:solidFill>
                  <a:srgbClr val="24292E"/>
                </a:solidFill>
                <a:effectLst/>
                <a:latin typeface="-apple-system"/>
              </a:rPr>
              <a:t>The P2P design removes the need for a central coordinator, simplifying deployment and demonstrating fault-tolerant behaviors in a distributed setting. This choices will be discussed in depth in the next chapters.</a:t>
            </a:r>
          </a:p>
          <a:p>
            <a:pPr marL="0" indent="0">
              <a:buNone/>
            </a:pPr>
            <a:endParaRPr lang="en-US" sz="1900" b="0" i="0">
              <a:solidFill>
                <a:srgbClr val="24292E"/>
              </a:solidFill>
              <a:effectLst/>
              <a:latin typeface="-apple-system"/>
            </a:endParaRPr>
          </a:p>
          <a:p>
            <a:pPr marL="0" indent="0">
              <a:buNone/>
            </a:pPr>
            <a:endParaRPr lang="en-US" dirty="0">
              <a:solidFill>
                <a:srgbClr val="24292E"/>
              </a:solidFill>
              <a:latin typeface="-apple-system"/>
            </a:endParaRPr>
          </a:p>
        </p:txBody>
      </p:sp>
    </p:spTree>
    <p:extLst>
      <p:ext uri="{BB962C8B-B14F-4D97-AF65-F5344CB8AC3E}">
        <p14:creationId xmlns:p14="http://schemas.microsoft.com/office/powerpoint/2010/main" val="877226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B7E3AB-4414-2AE3-BFD1-1F1EA5785C5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EE5B8BDA-FE10-D995-26E3-5595A3023038}"/>
              </a:ext>
            </a:extLst>
          </p:cNvPr>
          <p:cNvSpPr>
            <a:spLocks noGrp="1"/>
          </p:cNvSpPr>
          <p:nvPr>
            <p:ph type="title"/>
          </p:nvPr>
        </p:nvSpPr>
        <p:spPr>
          <a:xfrm>
            <a:off x="4234070" y="265042"/>
            <a:ext cx="2849217" cy="571919"/>
          </a:xfrm>
        </p:spPr>
        <p:txBody>
          <a:bodyPr>
            <a:normAutofit fontScale="90000"/>
          </a:bodyPr>
          <a:lstStyle/>
          <a:p>
            <a:r>
              <a:rPr lang="it-IT"/>
              <a:t>Requirements</a:t>
            </a:r>
            <a:endParaRPr lang="it-IT" dirty="0"/>
          </a:p>
        </p:txBody>
      </p:sp>
      <p:sp>
        <p:nvSpPr>
          <p:cNvPr id="3" name="Segnaposto contenuto 2">
            <a:extLst>
              <a:ext uri="{FF2B5EF4-FFF2-40B4-BE49-F238E27FC236}">
                <a16:creationId xmlns:a16="http://schemas.microsoft.com/office/drawing/2014/main" id="{F9912C57-778C-A024-9F58-013C13613CD7}"/>
              </a:ext>
            </a:extLst>
          </p:cNvPr>
          <p:cNvSpPr>
            <a:spLocks noGrp="1"/>
          </p:cNvSpPr>
          <p:nvPr>
            <p:ph idx="1"/>
          </p:nvPr>
        </p:nvSpPr>
        <p:spPr>
          <a:xfrm>
            <a:off x="1069848" y="1040296"/>
            <a:ext cx="8883836" cy="4777083"/>
          </a:xfrm>
        </p:spPr>
        <p:txBody>
          <a:bodyPr>
            <a:normAutofit fontScale="85000" lnSpcReduction="10000"/>
          </a:bodyPr>
          <a:lstStyle/>
          <a:p>
            <a:r>
              <a:rPr lang="en-US" sz="1900" dirty="0">
                <a:solidFill>
                  <a:srgbClr val="24292E"/>
                </a:solidFill>
                <a:latin typeface="-apple-system"/>
              </a:rPr>
              <a:t>Functional requirements;</a:t>
            </a:r>
          </a:p>
          <a:p>
            <a:pPr lvl="1">
              <a:buFont typeface="Arial" panose="020B0604020202020204" pitchFamily="34" charset="0"/>
              <a:buChar char="•"/>
            </a:pPr>
            <a:r>
              <a:rPr lang="en-US" sz="1700" dirty="0">
                <a:solidFill>
                  <a:srgbClr val="24292E"/>
                </a:solidFill>
                <a:latin typeface="-apple-system"/>
              </a:rPr>
              <a:t>Data management </a:t>
            </a:r>
            <a:r>
              <a:rPr lang="en-US" sz="1700" dirty="0">
                <a:solidFill>
                  <a:srgbClr val="24292E"/>
                </a:solidFill>
                <a:latin typeface="-apple-system"/>
                <a:sym typeface="Wingdings" panose="05000000000000000000" pitchFamily="2" charset="2"/>
              </a:rPr>
              <a:t> the system must allow storing, retrieving, modifying and deleting data;</a:t>
            </a:r>
          </a:p>
          <a:p>
            <a:pPr lvl="1">
              <a:buFont typeface="Arial" panose="020B0604020202020204" pitchFamily="34" charset="0"/>
              <a:buChar char="•"/>
            </a:pPr>
            <a:r>
              <a:rPr lang="en-US" sz="1700" dirty="0">
                <a:solidFill>
                  <a:srgbClr val="24292E"/>
                </a:solidFill>
                <a:latin typeface="-apple-system"/>
                <a:sym typeface="Wingdings" panose="05000000000000000000" pitchFamily="2" charset="2"/>
              </a:rPr>
              <a:t>Data replication  </a:t>
            </a:r>
            <a:r>
              <a:rPr lang="en-US" b="0" i="0" dirty="0">
                <a:solidFill>
                  <a:srgbClr val="24292E"/>
                </a:solidFill>
                <a:effectLst/>
                <a:latin typeface="-apple-system"/>
              </a:rPr>
              <a:t>The system must implement a gossip protocol mechanism that allows data replication between nodes.</a:t>
            </a:r>
            <a:r>
              <a:rPr lang="en-US" dirty="0">
                <a:solidFill>
                  <a:srgbClr val="24292E"/>
                </a:solidFill>
                <a:latin typeface="-apple-system"/>
                <a:sym typeface="Wingdings" panose="05000000000000000000" pitchFamily="2" charset="2"/>
              </a:rPr>
              <a:t>;</a:t>
            </a:r>
          </a:p>
          <a:p>
            <a:pPr lvl="1">
              <a:buFont typeface="Arial" panose="020B0604020202020204" pitchFamily="34" charset="0"/>
              <a:buChar char="•"/>
            </a:pPr>
            <a:r>
              <a:rPr lang="en-US" sz="1700" dirty="0">
                <a:solidFill>
                  <a:srgbClr val="24292E"/>
                </a:solidFill>
                <a:latin typeface="-apple-system"/>
                <a:sym typeface="Wingdings" panose="05000000000000000000" pitchFamily="2" charset="2"/>
              </a:rPr>
              <a:t>Heartbeat and node monitoring  to monitor nodes health;</a:t>
            </a:r>
          </a:p>
          <a:p>
            <a:pPr lvl="1">
              <a:buFont typeface="Arial" panose="020B0604020202020204" pitchFamily="34" charset="0"/>
              <a:buChar char="•"/>
            </a:pPr>
            <a:r>
              <a:rPr lang="en-US" sz="1700" dirty="0">
                <a:solidFill>
                  <a:srgbClr val="24292E"/>
                </a:solidFill>
                <a:latin typeface="-apple-system"/>
                <a:sym typeface="Wingdings" panose="05000000000000000000" pitchFamily="2" charset="2"/>
              </a:rPr>
              <a:t>Service discovery  </a:t>
            </a:r>
            <a:r>
              <a:rPr lang="en-US" b="0" i="0" dirty="0">
                <a:solidFill>
                  <a:srgbClr val="24292E"/>
                </a:solidFill>
                <a:effectLst/>
                <a:latin typeface="-apple-system"/>
              </a:rPr>
              <a:t>Every peer should be able to find other nodes, by using a service discovery mechanism</a:t>
            </a:r>
            <a:r>
              <a:rPr lang="en-US" sz="1700" dirty="0">
                <a:solidFill>
                  <a:srgbClr val="24292E"/>
                </a:solidFill>
                <a:latin typeface="-apple-system"/>
                <a:sym typeface="Wingdings" panose="05000000000000000000" pitchFamily="2" charset="2"/>
              </a:rPr>
              <a:t>;</a:t>
            </a:r>
          </a:p>
          <a:p>
            <a:pPr lvl="1">
              <a:buFont typeface="Arial" panose="020B0604020202020204" pitchFamily="34" charset="0"/>
              <a:buChar char="•"/>
            </a:pPr>
            <a:r>
              <a:rPr lang="en-US" sz="1700" dirty="0">
                <a:solidFill>
                  <a:srgbClr val="24292E"/>
                </a:solidFill>
                <a:latin typeface="-apple-system"/>
                <a:sym typeface="Wingdings" panose="05000000000000000000" pitchFamily="2" charset="2"/>
              </a:rPr>
              <a:t>Data synchronization;</a:t>
            </a:r>
          </a:p>
          <a:p>
            <a:pPr lvl="1">
              <a:buFont typeface="Arial" panose="020B0604020202020204" pitchFamily="34" charset="0"/>
              <a:buChar char="•"/>
            </a:pPr>
            <a:r>
              <a:rPr lang="en-US" sz="1700" dirty="0">
                <a:solidFill>
                  <a:srgbClr val="24292E"/>
                </a:solidFill>
                <a:latin typeface="-apple-system"/>
                <a:sym typeface="Wingdings" panose="05000000000000000000" pitchFamily="2" charset="2"/>
              </a:rPr>
              <a:t>sharding;</a:t>
            </a:r>
          </a:p>
          <a:p>
            <a:pPr lvl="1">
              <a:buFont typeface="Arial" panose="020B0604020202020204" pitchFamily="34" charset="0"/>
              <a:buChar char="•"/>
            </a:pPr>
            <a:r>
              <a:rPr lang="en-US" sz="1700" dirty="0">
                <a:solidFill>
                  <a:srgbClr val="24292E"/>
                </a:solidFill>
                <a:latin typeface="-apple-system"/>
              </a:rPr>
              <a:t>Roles and permissions available through </a:t>
            </a:r>
            <a:r>
              <a:rPr lang="en-US" sz="1700" dirty="0" err="1">
                <a:solidFill>
                  <a:srgbClr val="24292E"/>
                </a:solidFill>
                <a:latin typeface="-apple-system"/>
              </a:rPr>
              <a:t>api</a:t>
            </a:r>
            <a:r>
              <a:rPr lang="en-US" sz="1700" dirty="0">
                <a:solidFill>
                  <a:srgbClr val="24292E"/>
                </a:solidFill>
                <a:latin typeface="-apple-system"/>
              </a:rPr>
              <a:t> key.</a:t>
            </a:r>
          </a:p>
          <a:p>
            <a:r>
              <a:rPr lang="en-US" sz="1900" b="0" i="0" dirty="0">
                <a:solidFill>
                  <a:srgbClr val="24292E"/>
                </a:solidFill>
                <a:effectLst/>
                <a:latin typeface="-apple-system"/>
              </a:rPr>
              <a:t>Non-functional requirements;</a:t>
            </a:r>
          </a:p>
          <a:p>
            <a:pPr lvl="1">
              <a:buFont typeface="Arial" panose="020B0604020202020204" pitchFamily="34" charset="0"/>
              <a:buChar char="•"/>
            </a:pPr>
            <a:r>
              <a:rPr lang="en-US" sz="1700" dirty="0">
                <a:solidFill>
                  <a:srgbClr val="24292E"/>
                </a:solidFill>
                <a:latin typeface="-apple-system"/>
              </a:rPr>
              <a:t>Scalability </a:t>
            </a:r>
            <a:r>
              <a:rPr lang="en-US" sz="1700" dirty="0">
                <a:solidFill>
                  <a:srgbClr val="24292E"/>
                </a:solidFill>
                <a:latin typeface="-apple-system"/>
                <a:sym typeface="Wingdings" panose="05000000000000000000" pitchFamily="2" charset="2"/>
              </a:rPr>
              <a:t> </a:t>
            </a:r>
            <a:r>
              <a:rPr lang="en-US" sz="1700" b="0" i="0" dirty="0">
                <a:solidFill>
                  <a:srgbClr val="24292E"/>
                </a:solidFill>
                <a:effectLst/>
                <a:latin typeface="-apple-system"/>
              </a:rPr>
              <a:t>The system must be able to scale horizontally, meaning it should handle an increasing number of nodes and data volume without significant performance degradation</a:t>
            </a:r>
            <a:r>
              <a:rPr lang="en-US" sz="1700" dirty="0">
                <a:solidFill>
                  <a:srgbClr val="24292E"/>
                </a:solidFill>
                <a:latin typeface="-apple-system"/>
              </a:rPr>
              <a:t>;</a:t>
            </a:r>
          </a:p>
          <a:p>
            <a:pPr lvl="1">
              <a:buFont typeface="Arial" panose="020B0604020202020204" pitchFamily="34" charset="0"/>
              <a:buChar char="•"/>
            </a:pPr>
            <a:r>
              <a:rPr lang="en-US" sz="1700" b="0" i="0" dirty="0">
                <a:solidFill>
                  <a:srgbClr val="24292E"/>
                </a:solidFill>
                <a:effectLst/>
                <a:latin typeface="-apple-system"/>
              </a:rPr>
              <a:t>Fault tolerance </a:t>
            </a:r>
            <a:r>
              <a:rPr lang="en-US" sz="1700" b="0" i="0" dirty="0">
                <a:solidFill>
                  <a:srgbClr val="24292E"/>
                </a:solidFill>
                <a:effectLst/>
                <a:latin typeface="-apple-system"/>
                <a:sym typeface="Wingdings" panose="05000000000000000000" pitchFamily="2" charset="2"/>
              </a:rPr>
              <a:t> </a:t>
            </a:r>
            <a:r>
              <a:rPr lang="en-US" sz="1700" b="0" i="0" dirty="0">
                <a:solidFill>
                  <a:srgbClr val="24292E"/>
                </a:solidFill>
                <a:effectLst/>
                <a:latin typeface="-apple-system"/>
              </a:rPr>
              <a:t>The system should be resilient to node failures and network issues, ensuring continued operation even in the presence of failures;</a:t>
            </a:r>
          </a:p>
          <a:p>
            <a:pPr lvl="1">
              <a:buFont typeface="Arial" panose="020B0604020202020204" pitchFamily="34" charset="0"/>
              <a:buChar char="•"/>
            </a:pPr>
            <a:r>
              <a:rPr lang="en-US" sz="1700" b="0" i="0" dirty="0">
                <a:solidFill>
                  <a:srgbClr val="24292E"/>
                </a:solidFill>
                <a:effectLst/>
                <a:latin typeface="-apple-system"/>
              </a:rPr>
              <a:t>Eventual consistency and soft state.</a:t>
            </a:r>
          </a:p>
          <a:p>
            <a:pPr marL="0" indent="0">
              <a:buNone/>
            </a:pPr>
            <a:endParaRPr lang="en-US" dirty="0">
              <a:solidFill>
                <a:srgbClr val="24292E"/>
              </a:solidFill>
              <a:latin typeface="-apple-system"/>
            </a:endParaRPr>
          </a:p>
        </p:txBody>
      </p:sp>
    </p:spTree>
    <p:extLst>
      <p:ext uri="{BB962C8B-B14F-4D97-AF65-F5344CB8AC3E}">
        <p14:creationId xmlns:p14="http://schemas.microsoft.com/office/powerpoint/2010/main" val="3335337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A1B1F5-714E-E869-2966-A9A75150DE0E}"/>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F6785E87-16B9-1E4D-C437-7492519F036D}"/>
              </a:ext>
            </a:extLst>
          </p:cNvPr>
          <p:cNvSpPr>
            <a:spLocks noGrp="1"/>
          </p:cNvSpPr>
          <p:nvPr>
            <p:ph type="title"/>
          </p:nvPr>
        </p:nvSpPr>
        <p:spPr>
          <a:xfrm>
            <a:off x="2736166" y="265042"/>
            <a:ext cx="4347121" cy="571919"/>
          </a:xfrm>
        </p:spPr>
        <p:txBody>
          <a:bodyPr>
            <a:normAutofit/>
          </a:bodyPr>
          <a:lstStyle/>
          <a:p>
            <a:r>
              <a:rPr lang="it-IT" dirty="0"/>
              <a:t>Technologies </a:t>
            </a:r>
            <a:r>
              <a:rPr lang="it-IT" dirty="0" err="1"/>
              <a:t>used</a:t>
            </a:r>
            <a:endParaRPr lang="it-IT" dirty="0"/>
          </a:p>
        </p:txBody>
      </p:sp>
      <p:sp>
        <p:nvSpPr>
          <p:cNvPr id="3" name="Segnaposto contenuto 2">
            <a:extLst>
              <a:ext uri="{FF2B5EF4-FFF2-40B4-BE49-F238E27FC236}">
                <a16:creationId xmlns:a16="http://schemas.microsoft.com/office/drawing/2014/main" id="{7AD84617-F60C-43BD-4B49-D36307FF0039}"/>
              </a:ext>
            </a:extLst>
          </p:cNvPr>
          <p:cNvSpPr>
            <a:spLocks noGrp="1"/>
          </p:cNvSpPr>
          <p:nvPr>
            <p:ph idx="1"/>
          </p:nvPr>
        </p:nvSpPr>
        <p:spPr>
          <a:xfrm>
            <a:off x="1069848" y="1040296"/>
            <a:ext cx="8883836" cy="4777083"/>
          </a:xfrm>
        </p:spPr>
        <p:txBody>
          <a:bodyPr>
            <a:normAutofit/>
          </a:bodyPr>
          <a:lstStyle/>
          <a:p>
            <a:r>
              <a:rPr lang="en-US" sz="2000" b="0" i="0" dirty="0">
                <a:solidFill>
                  <a:srgbClr val="24292E"/>
                </a:solidFill>
                <a:effectLst/>
                <a:latin typeface="-apple-system"/>
                <a:sym typeface="Wingdings" panose="05000000000000000000" pitchFamily="2" charset="2"/>
              </a:rPr>
              <a:t>python;</a:t>
            </a:r>
          </a:p>
          <a:p>
            <a:pPr lvl="1"/>
            <a:r>
              <a:rPr lang="en-US" sz="2000" dirty="0" err="1">
                <a:solidFill>
                  <a:srgbClr val="24292E"/>
                </a:solidFill>
                <a:latin typeface="-apple-system"/>
                <a:sym typeface="Wingdings" panose="05000000000000000000" pitchFamily="2" charset="2"/>
              </a:rPr>
              <a:t>fastAPI</a:t>
            </a:r>
            <a:r>
              <a:rPr lang="en-US" sz="2000" dirty="0">
                <a:solidFill>
                  <a:srgbClr val="24292E"/>
                </a:solidFill>
                <a:latin typeface="-apple-system"/>
                <a:sym typeface="Wingdings" panose="05000000000000000000" pitchFamily="2" charset="2"/>
              </a:rPr>
              <a:t>;</a:t>
            </a:r>
          </a:p>
          <a:p>
            <a:pPr lvl="1"/>
            <a:r>
              <a:rPr lang="en-US" sz="2000" dirty="0" err="1">
                <a:solidFill>
                  <a:srgbClr val="24292E"/>
                </a:solidFill>
                <a:latin typeface="-apple-system"/>
                <a:sym typeface="Wingdings" panose="05000000000000000000" pitchFamily="2" charset="2"/>
              </a:rPr>
              <a:t>Uvicorn</a:t>
            </a:r>
            <a:r>
              <a:rPr lang="en-US" sz="2000" dirty="0">
                <a:solidFill>
                  <a:srgbClr val="24292E"/>
                </a:solidFill>
                <a:latin typeface="-apple-system"/>
                <a:sym typeface="Wingdings" panose="05000000000000000000" pitchFamily="2" charset="2"/>
              </a:rPr>
              <a:t>;</a:t>
            </a:r>
          </a:p>
          <a:p>
            <a:pPr lvl="1"/>
            <a:r>
              <a:rPr lang="en-US" sz="2000" dirty="0" err="1">
                <a:solidFill>
                  <a:srgbClr val="24292E"/>
                </a:solidFill>
                <a:latin typeface="-apple-system"/>
                <a:sym typeface="Wingdings" panose="05000000000000000000" pitchFamily="2" charset="2"/>
              </a:rPr>
              <a:t>Pytest</a:t>
            </a:r>
            <a:r>
              <a:rPr lang="en-US" sz="2000" dirty="0">
                <a:solidFill>
                  <a:srgbClr val="24292E"/>
                </a:solidFill>
                <a:latin typeface="-apple-system"/>
                <a:sym typeface="Wingdings" panose="05000000000000000000" pitchFamily="2" charset="2"/>
              </a:rPr>
              <a:t>;</a:t>
            </a:r>
          </a:p>
          <a:p>
            <a:pPr lvl="1"/>
            <a:r>
              <a:rPr lang="en-US" sz="2000" dirty="0" err="1">
                <a:solidFill>
                  <a:srgbClr val="24292E"/>
                </a:solidFill>
                <a:latin typeface="-apple-system"/>
                <a:sym typeface="Wingdings" panose="05000000000000000000" pitchFamily="2" charset="2"/>
              </a:rPr>
              <a:t>Httpx</a:t>
            </a:r>
            <a:r>
              <a:rPr lang="en-US" sz="2000" dirty="0">
                <a:solidFill>
                  <a:srgbClr val="24292E"/>
                </a:solidFill>
                <a:latin typeface="-apple-system"/>
                <a:sym typeface="Wingdings" panose="05000000000000000000" pitchFamily="2" charset="2"/>
              </a:rPr>
              <a:t>;</a:t>
            </a:r>
          </a:p>
          <a:p>
            <a:pPr lvl="1"/>
            <a:r>
              <a:rPr lang="en-US" sz="2000" dirty="0" err="1">
                <a:solidFill>
                  <a:srgbClr val="24292E"/>
                </a:solidFill>
                <a:latin typeface="-apple-system"/>
                <a:sym typeface="Wingdings" panose="05000000000000000000" pitchFamily="2" charset="2"/>
              </a:rPr>
              <a:t>pytest</a:t>
            </a:r>
            <a:r>
              <a:rPr lang="en-US" sz="2000" dirty="0">
                <a:solidFill>
                  <a:srgbClr val="24292E"/>
                </a:solidFill>
                <a:latin typeface="-apple-system"/>
                <a:sym typeface="Wingdings" panose="05000000000000000000" pitchFamily="2" charset="2"/>
              </a:rPr>
              <a:t>-mock;</a:t>
            </a:r>
          </a:p>
          <a:p>
            <a:pPr lvl="1"/>
            <a:r>
              <a:rPr lang="en-US" sz="2000" dirty="0">
                <a:solidFill>
                  <a:srgbClr val="24292E"/>
                </a:solidFill>
                <a:latin typeface="-apple-system"/>
                <a:sym typeface="Wingdings" panose="05000000000000000000" pitchFamily="2" charset="2"/>
              </a:rPr>
              <a:t>network;</a:t>
            </a:r>
          </a:p>
          <a:p>
            <a:pPr lvl="1"/>
            <a:r>
              <a:rPr lang="en-US" sz="2000" dirty="0" err="1">
                <a:solidFill>
                  <a:srgbClr val="24292E"/>
                </a:solidFill>
                <a:latin typeface="-apple-system"/>
                <a:sym typeface="Wingdings" panose="05000000000000000000" pitchFamily="2" charset="2"/>
              </a:rPr>
              <a:t>xxhash</a:t>
            </a:r>
            <a:r>
              <a:rPr lang="en-US" sz="2000" dirty="0">
                <a:solidFill>
                  <a:srgbClr val="24292E"/>
                </a:solidFill>
                <a:latin typeface="-apple-system"/>
                <a:sym typeface="Wingdings" panose="05000000000000000000" pitchFamily="2" charset="2"/>
              </a:rPr>
              <a:t>.</a:t>
            </a:r>
          </a:p>
          <a:p>
            <a:r>
              <a:rPr lang="en-US" sz="2000" dirty="0">
                <a:solidFill>
                  <a:srgbClr val="24292E"/>
                </a:solidFill>
                <a:latin typeface="-apple-system"/>
                <a:sym typeface="Wingdings" panose="05000000000000000000" pitchFamily="2" charset="2"/>
              </a:rPr>
              <a:t>Docker;</a:t>
            </a:r>
          </a:p>
          <a:p>
            <a:r>
              <a:rPr lang="en-US" sz="2000" dirty="0">
                <a:solidFill>
                  <a:srgbClr val="24292E"/>
                </a:solidFill>
                <a:latin typeface="-apple-system"/>
                <a:sym typeface="Wingdings" panose="05000000000000000000" pitchFamily="2" charset="2"/>
              </a:rPr>
              <a:t>Postman.</a:t>
            </a:r>
          </a:p>
          <a:p>
            <a:endParaRPr lang="en-US" sz="1500" b="0" i="0" dirty="0">
              <a:solidFill>
                <a:srgbClr val="24292E"/>
              </a:solidFill>
              <a:effectLst/>
              <a:latin typeface="-apple-system"/>
            </a:endParaRPr>
          </a:p>
          <a:p>
            <a:pPr marL="0" indent="0">
              <a:buNone/>
            </a:pPr>
            <a:endParaRPr lang="en-US" dirty="0">
              <a:solidFill>
                <a:srgbClr val="24292E"/>
              </a:solidFill>
              <a:latin typeface="-apple-system"/>
            </a:endParaRPr>
          </a:p>
        </p:txBody>
      </p:sp>
    </p:spTree>
    <p:extLst>
      <p:ext uri="{BB962C8B-B14F-4D97-AF65-F5344CB8AC3E}">
        <p14:creationId xmlns:p14="http://schemas.microsoft.com/office/powerpoint/2010/main" val="3335925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738712-3A96-2245-CE96-EA2BED212249}"/>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44CFCC06-262A-190E-8250-E0EC977799EA}"/>
              </a:ext>
            </a:extLst>
          </p:cNvPr>
          <p:cNvSpPr>
            <a:spLocks noGrp="1"/>
          </p:cNvSpPr>
          <p:nvPr>
            <p:ph type="title"/>
          </p:nvPr>
        </p:nvSpPr>
        <p:spPr>
          <a:xfrm>
            <a:off x="3240157" y="265042"/>
            <a:ext cx="4644885" cy="571919"/>
          </a:xfrm>
        </p:spPr>
        <p:txBody>
          <a:bodyPr>
            <a:normAutofit/>
          </a:bodyPr>
          <a:lstStyle/>
          <a:p>
            <a:r>
              <a:rPr lang="it-IT" dirty="0"/>
              <a:t>Design: Architecture</a:t>
            </a:r>
          </a:p>
        </p:txBody>
      </p:sp>
      <p:sp>
        <p:nvSpPr>
          <p:cNvPr id="3" name="Segnaposto contenuto 2">
            <a:extLst>
              <a:ext uri="{FF2B5EF4-FFF2-40B4-BE49-F238E27FC236}">
                <a16:creationId xmlns:a16="http://schemas.microsoft.com/office/drawing/2014/main" id="{32D4E097-8D03-921C-793E-4FB691DE29FE}"/>
              </a:ext>
            </a:extLst>
          </p:cNvPr>
          <p:cNvSpPr>
            <a:spLocks noGrp="1"/>
          </p:cNvSpPr>
          <p:nvPr>
            <p:ph idx="1"/>
          </p:nvPr>
        </p:nvSpPr>
        <p:spPr>
          <a:xfrm>
            <a:off x="1069848" y="1040296"/>
            <a:ext cx="8883836" cy="4777083"/>
          </a:xfrm>
        </p:spPr>
        <p:txBody>
          <a:bodyPr>
            <a:normAutofit fontScale="92500" lnSpcReduction="10000"/>
          </a:bodyPr>
          <a:lstStyle/>
          <a:p>
            <a:pPr algn="l">
              <a:spcAft>
                <a:spcPts val="1200"/>
              </a:spcAft>
              <a:buNone/>
            </a:pPr>
            <a:r>
              <a:rPr lang="en-US" b="0" i="0" dirty="0">
                <a:solidFill>
                  <a:srgbClr val="24292E"/>
                </a:solidFill>
                <a:effectLst/>
                <a:latin typeface="-apple-system"/>
              </a:rPr>
              <a:t>	The application follows a peer-to-peer (P2P) architecture, where each node is both a client and a server. Since this project aims to emulate </a:t>
            </a:r>
            <a:r>
              <a:rPr lang="en-US" b="0" i="0" dirty="0" err="1">
                <a:solidFill>
                  <a:srgbClr val="24292E"/>
                </a:solidFill>
                <a:effectLst/>
                <a:latin typeface="-apple-system"/>
              </a:rPr>
              <a:t>nosql</a:t>
            </a:r>
            <a:r>
              <a:rPr lang="en-US" b="0" i="0" dirty="0">
                <a:solidFill>
                  <a:srgbClr val="24292E"/>
                </a:solidFill>
                <a:effectLst/>
                <a:latin typeface="-apple-system"/>
              </a:rPr>
              <a:t> replication and synchronization mechanism, the choice was between master-slave and P2P, since these two architectures are the ones used in specific implementations. P2P was preferred, since:</a:t>
            </a:r>
          </a:p>
          <a:p>
            <a:pPr algn="l">
              <a:spcAft>
                <a:spcPts val="1200"/>
              </a:spcAft>
              <a:buFont typeface="Arial" panose="020B0604020202020204" pitchFamily="34" charset="0"/>
              <a:buChar char="•"/>
            </a:pPr>
            <a:r>
              <a:rPr lang="en-US" b="0" i="0" dirty="0">
                <a:solidFill>
                  <a:srgbClr val="24292E"/>
                </a:solidFill>
                <a:effectLst/>
                <a:latin typeface="-apple-system"/>
              </a:rPr>
              <a:t>in master slave, all write operations must pass trough the master node, creating a single point of failure and congestion, that can limit the performance, when the write load is pretty high. In this project, since low latency is a key goal, it’s very important to maintain an optimal scalability with a high write demand.</a:t>
            </a:r>
          </a:p>
          <a:p>
            <a:pPr algn="l">
              <a:spcAft>
                <a:spcPts val="1200"/>
              </a:spcAft>
              <a:buFont typeface="Arial" panose="020B0604020202020204" pitchFamily="34" charset="0"/>
              <a:buChar char="•"/>
            </a:pPr>
            <a:r>
              <a:rPr lang="en-US" b="0" i="0" dirty="0">
                <a:solidFill>
                  <a:srgbClr val="24292E"/>
                </a:solidFill>
                <a:effectLst/>
                <a:latin typeface="-apple-system"/>
              </a:rPr>
              <a:t>it’s decentralized, and the fact that each node can operate independently allows to implement BASE mechanism in a simpler way, and it’s easier to handle failures;</a:t>
            </a:r>
          </a:p>
          <a:p>
            <a:pPr algn="l">
              <a:spcAft>
                <a:spcPts val="1200"/>
              </a:spcAft>
              <a:buFont typeface="Arial" panose="020B0604020202020204" pitchFamily="34" charset="0"/>
              <a:buChar char="•"/>
            </a:pPr>
            <a:r>
              <a:rPr lang="en-US" b="0" i="0" dirty="0">
                <a:solidFill>
                  <a:srgbClr val="24292E"/>
                </a:solidFill>
                <a:effectLst/>
                <a:latin typeface="-apple-system"/>
              </a:rPr>
              <a:t>in general, better support for soft state and eventual consistency, allowing the implementation of some specific patterns (like gossip protocol).</a:t>
            </a:r>
          </a:p>
          <a:p>
            <a:pPr marL="0" indent="0">
              <a:buNone/>
            </a:pPr>
            <a:endParaRPr lang="en-US" dirty="0">
              <a:solidFill>
                <a:srgbClr val="24292E"/>
              </a:solidFill>
              <a:latin typeface="-apple-system"/>
            </a:endParaRPr>
          </a:p>
        </p:txBody>
      </p:sp>
    </p:spTree>
    <p:extLst>
      <p:ext uri="{BB962C8B-B14F-4D97-AF65-F5344CB8AC3E}">
        <p14:creationId xmlns:p14="http://schemas.microsoft.com/office/powerpoint/2010/main" val="652327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40D172A-2441-F1E6-3FB8-A4CCA3D6BD5E}"/>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2AA3712-C5CA-A663-E80E-253CE0930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C52456C-BDD7-78E6-36CD-930D5DBA36F9}"/>
              </a:ext>
            </a:extLst>
          </p:cNvPr>
          <p:cNvSpPr>
            <a:spLocks noGrp="1"/>
          </p:cNvSpPr>
          <p:nvPr>
            <p:ph type="title"/>
          </p:nvPr>
        </p:nvSpPr>
        <p:spPr>
          <a:xfrm>
            <a:off x="328246" y="144193"/>
            <a:ext cx="4173416" cy="1143001"/>
          </a:xfrm>
        </p:spPr>
        <p:txBody>
          <a:bodyPr anchor="ctr">
            <a:normAutofit/>
          </a:bodyPr>
          <a:lstStyle/>
          <a:p>
            <a:r>
              <a:rPr lang="it-IT" dirty="0"/>
              <a:t>Design: </a:t>
            </a:r>
            <a:r>
              <a:rPr lang="it-IT" dirty="0" err="1"/>
              <a:t>Infrastructure</a:t>
            </a:r>
            <a:endParaRPr lang="it-IT" dirty="0"/>
          </a:p>
        </p:txBody>
      </p:sp>
      <p:sp>
        <p:nvSpPr>
          <p:cNvPr id="3" name="Segnaposto contenuto 2">
            <a:extLst>
              <a:ext uri="{FF2B5EF4-FFF2-40B4-BE49-F238E27FC236}">
                <a16:creationId xmlns:a16="http://schemas.microsoft.com/office/drawing/2014/main" id="{CC662414-3D4E-86E6-A6A9-B6DC34ABE2AB}"/>
              </a:ext>
            </a:extLst>
          </p:cNvPr>
          <p:cNvSpPr>
            <a:spLocks noGrp="1"/>
          </p:cNvSpPr>
          <p:nvPr>
            <p:ph idx="1"/>
          </p:nvPr>
        </p:nvSpPr>
        <p:spPr>
          <a:xfrm>
            <a:off x="91440" y="1287194"/>
            <a:ext cx="5591907" cy="4962379"/>
          </a:xfrm>
        </p:spPr>
        <p:txBody>
          <a:bodyPr>
            <a:noAutofit/>
          </a:bodyPr>
          <a:lstStyle/>
          <a:p>
            <a:pPr>
              <a:lnSpc>
                <a:spcPct val="110000"/>
              </a:lnSpc>
              <a:spcAft>
                <a:spcPts val="1200"/>
              </a:spcAft>
            </a:pPr>
            <a:r>
              <a:rPr lang="en-US" sz="1600" dirty="0">
                <a:latin typeface="-apple-system"/>
              </a:rPr>
              <a:t>The system consists exclusively of peer nodes, each of which acts simultaneously as both a client and a server. Each node includes a local in-memory key-value store, an </a:t>
            </a:r>
            <a:r>
              <a:rPr lang="en-US" sz="1600" dirty="0" err="1">
                <a:latin typeface="-apple-system"/>
              </a:rPr>
              <a:t>api</a:t>
            </a:r>
            <a:r>
              <a:rPr lang="en-US" sz="1600" dirty="0">
                <a:latin typeface="-apple-system"/>
              </a:rPr>
              <a:t> layer, a gossip communication module and an heartbeat module. So basically, the number of components depends on the number of active peers.</a:t>
            </a:r>
          </a:p>
          <a:p>
            <a:pPr>
              <a:lnSpc>
                <a:spcPct val="110000"/>
              </a:lnSpc>
              <a:spcAft>
                <a:spcPts val="1200"/>
              </a:spcAft>
            </a:pPr>
            <a:r>
              <a:rPr lang="en-US" sz="1600" dirty="0">
                <a:latin typeface="-apple-system"/>
              </a:rPr>
              <a:t>Peer nodes are distributed across different machines, and they may reside on the same local network (docker compose testing) or may be geographically distributed. This infrastructure does not have specific restrictions regarding the physical or network proximity of the nodes. Communication between nodes occurs through standard HTTP/REST APIs.</a:t>
            </a:r>
          </a:p>
          <a:p>
            <a:pPr>
              <a:lnSpc>
                <a:spcPct val="110000"/>
              </a:lnSpc>
              <a:spcAft>
                <a:spcPts val="1200"/>
              </a:spcAft>
            </a:pPr>
            <a:r>
              <a:rPr lang="en-US" sz="1600" dirty="0">
                <a:latin typeface="-apple-system"/>
              </a:rPr>
              <a:t>Each peer can find others, since a decentralized service discovery mechanism was implemented. It’s based on a non-blocking UDP broadcast loop, in which messages containing node id and address are included. Each peer memorizes the discovered addresses locally.</a:t>
            </a:r>
          </a:p>
        </p:txBody>
      </p:sp>
      <p:pic>
        <p:nvPicPr>
          <p:cNvPr id="5" name="Immagine 4">
            <a:extLst>
              <a:ext uri="{FF2B5EF4-FFF2-40B4-BE49-F238E27FC236}">
                <a16:creationId xmlns:a16="http://schemas.microsoft.com/office/drawing/2014/main" id="{595EE833-B633-E83E-8974-47BA369B267A}"/>
              </a:ext>
            </a:extLst>
          </p:cNvPr>
          <p:cNvPicPr>
            <a:picLocks noChangeAspect="1"/>
          </p:cNvPicPr>
          <p:nvPr/>
        </p:nvPicPr>
        <p:blipFill>
          <a:blip r:embed="rId2"/>
          <a:stretch>
            <a:fillRect/>
          </a:stretch>
        </p:blipFill>
        <p:spPr>
          <a:xfrm>
            <a:off x="5992837" y="1287194"/>
            <a:ext cx="5690381" cy="3821149"/>
          </a:xfrm>
          <a:prstGeom prst="rect">
            <a:avLst/>
          </a:prstGeom>
        </p:spPr>
      </p:pic>
    </p:spTree>
    <p:extLst>
      <p:ext uri="{BB962C8B-B14F-4D97-AF65-F5344CB8AC3E}">
        <p14:creationId xmlns:p14="http://schemas.microsoft.com/office/powerpoint/2010/main" val="477426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75ED76E-5A86-6FD7-1D8E-21CD8C73CFFD}"/>
            </a:ext>
          </a:extLst>
        </p:cNvPr>
        <p:cNvGrpSpPr/>
        <p:nvPr/>
      </p:nvGrpSpPr>
      <p:grpSpPr>
        <a:xfrm>
          <a:off x="0" y="0"/>
          <a:ext cx="0" cy="0"/>
          <a:chOff x="0" y="0"/>
          <a:chExt cx="0" cy="0"/>
        </a:xfrm>
      </p:grpSpPr>
      <p:sp>
        <p:nvSpPr>
          <p:cNvPr id="18" name="Freeform: Shape 17">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6401" y="3378954"/>
            <a:ext cx="6394567" cy="3479046"/>
          </a:xfrm>
          <a:custGeom>
            <a:avLst/>
            <a:gdLst/>
            <a:ahLst/>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6" name="Rectangle 19">
            <a:extLst>
              <a:ext uri="{FF2B5EF4-FFF2-40B4-BE49-F238E27FC236}">
                <a16:creationId xmlns:a16="http://schemas.microsoft.com/office/drawing/2014/main" id="{5496AE70-F970-59AB-7309-6CC00692C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BE7EAF2-8476-3152-EF62-A89DD1711CF2}"/>
              </a:ext>
            </a:extLst>
          </p:cNvPr>
          <p:cNvSpPr>
            <a:spLocks noGrp="1"/>
          </p:cNvSpPr>
          <p:nvPr>
            <p:ph type="title"/>
          </p:nvPr>
        </p:nvSpPr>
        <p:spPr>
          <a:xfrm>
            <a:off x="3485514" y="200755"/>
            <a:ext cx="5508170" cy="624915"/>
          </a:xfrm>
        </p:spPr>
        <p:txBody>
          <a:bodyPr vert="horz" lIns="91440" tIns="45720" rIns="91440" bIns="45720" rtlCol="0" anchor="t">
            <a:normAutofit fontScale="90000"/>
          </a:bodyPr>
          <a:lstStyle/>
          <a:p>
            <a:pPr>
              <a:lnSpc>
                <a:spcPct val="100000"/>
              </a:lnSpc>
            </a:pPr>
            <a:r>
              <a:rPr lang="en-US" sz="3600" dirty="0"/>
              <a:t>Design: Modelling</a:t>
            </a:r>
          </a:p>
        </p:txBody>
      </p:sp>
      <p:pic>
        <p:nvPicPr>
          <p:cNvPr id="6" name="Immagine 5">
            <a:extLst>
              <a:ext uri="{FF2B5EF4-FFF2-40B4-BE49-F238E27FC236}">
                <a16:creationId xmlns:a16="http://schemas.microsoft.com/office/drawing/2014/main" id="{277EEE58-6453-030C-A904-634454492D74}"/>
              </a:ext>
            </a:extLst>
          </p:cNvPr>
          <p:cNvPicPr>
            <a:picLocks noChangeAspect="1"/>
          </p:cNvPicPr>
          <p:nvPr/>
        </p:nvPicPr>
        <p:blipFill>
          <a:blip r:embed="rId2"/>
          <a:stretch>
            <a:fillRect/>
          </a:stretch>
        </p:blipFill>
        <p:spPr>
          <a:xfrm>
            <a:off x="63827" y="1397024"/>
            <a:ext cx="6427491" cy="4783016"/>
          </a:xfrm>
          <a:prstGeom prst="rect">
            <a:avLst/>
          </a:prstGeom>
        </p:spPr>
      </p:pic>
      <p:pic>
        <p:nvPicPr>
          <p:cNvPr id="8" name="Segnaposto contenuto 7">
            <a:extLst>
              <a:ext uri="{FF2B5EF4-FFF2-40B4-BE49-F238E27FC236}">
                <a16:creationId xmlns:a16="http://schemas.microsoft.com/office/drawing/2014/main" id="{A0362FDB-1CCC-74D9-B52A-78E32CBCF290}"/>
              </a:ext>
            </a:extLst>
          </p:cNvPr>
          <p:cNvPicPr>
            <a:picLocks noGrp="1" noChangeAspect="1"/>
          </p:cNvPicPr>
          <p:nvPr>
            <p:ph idx="1"/>
          </p:nvPr>
        </p:nvPicPr>
        <p:blipFill>
          <a:blip r:embed="rId3"/>
          <a:stretch>
            <a:fillRect/>
          </a:stretch>
        </p:blipFill>
        <p:spPr>
          <a:xfrm>
            <a:off x="6492350" y="1237956"/>
            <a:ext cx="5635823" cy="4942083"/>
          </a:xfrm>
          <a:prstGeom prst="rect">
            <a:avLst/>
          </a:prstGeom>
        </p:spPr>
      </p:pic>
    </p:spTree>
    <p:extLst>
      <p:ext uri="{BB962C8B-B14F-4D97-AF65-F5344CB8AC3E}">
        <p14:creationId xmlns:p14="http://schemas.microsoft.com/office/powerpoint/2010/main" val="654925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FE7C56-30FE-AF5F-7A89-581F647D8F6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88BD4D3C-78CB-73A4-3106-2740644C873E}"/>
              </a:ext>
            </a:extLst>
          </p:cNvPr>
          <p:cNvSpPr>
            <a:spLocks noGrp="1"/>
          </p:cNvSpPr>
          <p:nvPr>
            <p:ph type="title"/>
          </p:nvPr>
        </p:nvSpPr>
        <p:spPr>
          <a:xfrm>
            <a:off x="2064281" y="131349"/>
            <a:ext cx="9113928" cy="470452"/>
          </a:xfrm>
        </p:spPr>
        <p:txBody>
          <a:bodyPr anchor="ctr">
            <a:normAutofit fontScale="90000"/>
          </a:bodyPr>
          <a:lstStyle/>
          <a:p>
            <a:r>
              <a:rPr lang="it-IT" dirty="0"/>
              <a:t>Data </a:t>
            </a:r>
            <a:r>
              <a:rPr lang="it-IT" dirty="0" err="1"/>
              <a:t>replication</a:t>
            </a:r>
            <a:r>
              <a:rPr lang="it-IT" dirty="0"/>
              <a:t>: Gossip </a:t>
            </a:r>
            <a:r>
              <a:rPr lang="it-IT" dirty="0" err="1"/>
              <a:t>protocol</a:t>
            </a:r>
            <a:endParaRPr lang="it-IT" dirty="0"/>
          </a:p>
        </p:txBody>
      </p:sp>
      <p:sp>
        <p:nvSpPr>
          <p:cNvPr id="3" name="Segnaposto contenuto 2">
            <a:extLst>
              <a:ext uri="{FF2B5EF4-FFF2-40B4-BE49-F238E27FC236}">
                <a16:creationId xmlns:a16="http://schemas.microsoft.com/office/drawing/2014/main" id="{0BA58106-00C3-F35A-3848-4FCCD87D11AA}"/>
              </a:ext>
            </a:extLst>
          </p:cNvPr>
          <p:cNvSpPr>
            <a:spLocks noGrp="1"/>
          </p:cNvSpPr>
          <p:nvPr>
            <p:ph idx="1"/>
          </p:nvPr>
        </p:nvSpPr>
        <p:spPr>
          <a:xfrm>
            <a:off x="91440" y="722243"/>
            <a:ext cx="3427011" cy="5625547"/>
          </a:xfrm>
        </p:spPr>
        <p:txBody>
          <a:bodyPr>
            <a:noAutofit/>
          </a:bodyPr>
          <a:lstStyle/>
          <a:p>
            <a:pPr algn="l">
              <a:spcAft>
                <a:spcPts val="1200"/>
              </a:spcAft>
              <a:buNone/>
            </a:pPr>
            <a:r>
              <a:rPr lang="en-US" sz="1400" b="0" i="0" dirty="0">
                <a:solidFill>
                  <a:srgbClr val="24292E"/>
                </a:solidFill>
                <a:effectLst/>
                <a:latin typeface="-apple-system"/>
              </a:rPr>
              <a:t>The gossip protocol is a decentralized replication mechanism inspired by how information spreads in social networks. It basically disseminate updates without a central coordinator, so it fits well a P2P architecture. </a:t>
            </a:r>
          </a:p>
          <a:p>
            <a:pPr algn="l">
              <a:spcAft>
                <a:spcPts val="1200"/>
              </a:spcAft>
              <a:buNone/>
            </a:pPr>
            <a:r>
              <a:rPr lang="en-US" sz="1400" b="0" i="0" dirty="0">
                <a:solidFill>
                  <a:srgbClr val="24292E"/>
                </a:solidFill>
                <a:effectLst/>
                <a:latin typeface="-apple-system"/>
              </a:rPr>
              <a:t>Each node periodically selects a subset of peers with which to exchange state, expecting that, in a predetermined time frame, the system will eventually be consistent. The peer selection can be tuned: to reduce traffic, nodes typically choose only a small random subset of peers each round. Gossip protocol gives “for free”:</a:t>
            </a:r>
          </a:p>
          <a:p>
            <a:pPr algn="l">
              <a:spcAft>
                <a:spcPts val="1200"/>
              </a:spcAft>
              <a:buFont typeface="Arial" panose="020B0604020202020204" pitchFamily="34" charset="0"/>
              <a:buChar char="•"/>
            </a:pPr>
            <a:r>
              <a:rPr lang="en-US" sz="1400" b="0" i="0" dirty="0">
                <a:solidFill>
                  <a:srgbClr val="24292E"/>
                </a:solidFill>
                <a:effectLst/>
                <a:latin typeface="-apple-system"/>
              </a:rPr>
              <a:t>failure handling (if a peer is unreachable, its updates will be picked up in a later round);</a:t>
            </a:r>
          </a:p>
          <a:p>
            <a:pPr algn="l">
              <a:spcAft>
                <a:spcPts val="1200"/>
              </a:spcAft>
              <a:buFont typeface="Arial" panose="020B0604020202020204" pitchFamily="34" charset="0"/>
              <a:buChar char="•"/>
            </a:pPr>
            <a:r>
              <a:rPr lang="en-US" sz="1400" b="0" i="0" dirty="0">
                <a:solidFill>
                  <a:srgbClr val="24292E"/>
                </a:solidFill>
                <a:effectLst/>
                <a:latin typeface="-apple-system"/>
              </a:rPr>
              <a:t>Scalability and decentralization</a:t>
            </a:r>
          </a:p>
        </p:txBody>
      </p:sp>
      <p:pic>
        <p:nvPicPr>
          <p:cNvPr id="6" name="Immagine 5">
            <a:extLst>
              <a:ext uri="{FF2B5EF4-FFF2-40B4-BE49-F238E27FC236}">
                <a16:creationId xmlns:a16="http://schemas.microsoft.com/office/drawing/2014/main" id="{FCA05BCA-B0BC-655F-15DC-3F89C30A1849}"/>
              </a:ext>
            </a:extLst>
          </p:cNvPr>
          <p:cNvPicPr>
            <a:picLocks noChangeAspect="1"/>
          </p:cNvPicPr>
          <p:nvPr/>
        </p:nvPicPr>
        <p:blipFill>
          <a:blip r:embed="rId2"/>
          <a:stretch>
            <a:fillRect/>
          </a:stretch>
        </p:blipFill>
        <p:spPr>
          <a:xfrm>
            <a:off x="3518452" y="722243"/>
            <a:ext cx="8441636" cy="5625547"/>
          </a:xfrm>
          <a:prstGeom prst="rect">
            <a:avLst/>
          </a:prstGeom>
        </p:spPr>
      </p:pic>
    </p:spTree>
    <p:extLst>
      <p:ext uri="{BB962C8B-B14F-4D97-AF65-F5344CB8AC3E}">
        <p14:creationId xmlns:p14="http://schemas.microsoft.com/office/powerpoint/2010/main" val="2681919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C81D38-6161-83F2-98EB-DFBA12D3A868}"/>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5E02A5C2-AD23-AC22-CE76-C26CC7FAEB09}"/>
              </a:ext>
            </a:extLst>
          </p:cNvPr>
          <p:cNvSpPr>
            <a:spLocks noGrp="1"/>
          </p:cNvSpPr>
          <p:nvPr>
            <p:ph type="title"/>
          </p:nvPr>
        </p:nvSpPr>
        <p:spPr>
          <a:xfrm>
            <a:off x="2064281" y="131349"/>
            <a:ext cx="9113928" cy="470452"/>
          </a:xfrm>
        </p:spPr>
        <p:txBody>
          <a:bodyPr anchor="ctr">
            <a:normAutofit fontScale="90000"/>
          </a:bodyPr>
          <a:lstStyle/>
          <a:p>
            <a:r>
              <a:rPr lang="it-IT" dirty="0" err="1"/>
              <a:t>Conflict</a:t>
            </a:r>
            <a:r>
              <a:rPr lang="it-IT" dirty="0"/>
              <a:t> </a:t>
            </a:r>
            <a:r>
              <a:rPr lang="it-IT" dirty="0" err="1"/>
              <a:t>resolution</a:t>
            </a:r>
            <a:r>
              <a:rPr lang="it-IT" dirty="0"/>
              <a:t>: </a:t>
            </a:r>
            <a:r>
              <a:rPr lang="it-IT" dirty="0" err="1"/>
              <a:t>lww</a:t>
            </a:r>
            <a:endParaRPr lang="it-IT" dirty="0"/>
          </a:p>
        </p:txBody>
      </p:sp>
      <p:sp>
        <p:nvSpPr>
          <p:cNvPr id="8" name="Segnaposto contenuto 7">
            <a:extLst>
              <a:ext uri="{FF2B5EF4-FFF2-40B4-BE49-F238E27FC236}">
                <a16:creationId xmlns:a16="http://schemas.microsoft.com/office/drawing/2014/main" id="{71A8CE12-FC46-5BFA-D6F5-542FF8A1E1FA}"/>
              </a:ext>
            </a:extLst>
          </p:cNvPr>
          <p:cNvSpPr>
            <a:spLocks noGrp="1"/>
          </p:cNvSpPr>
          <p:nvPr>
            <p:ph idx="1"/>
          </p:nvPr>
        </p:nvSpPr>
        <p:spPr/>
        <p:txBody>
          <a:bodyPr/>
          <a:lstStyle/>
          <a:p>
            <a:endParaRPr lang="it-IT" dirty="0"/>
          </a:p>
        </p:txBody>
      </p:sp>
      <p:pic>
        <p:nvPicPr>
          <p:cNvPr id="10" name="Immagine 9">
            <a:extLst>
              <a:ext uri="{FF2B5EF4-FFF2-40B4-BE49-F238E27FC236}">
                <a16:creationId xmlns:a16="http://schemas.microsoft.com/office/drawing/2014/main" id="{BCAFFD87-D0F4-86B4-AC8F-EBCF5B16D67F}"/>
              </a:ext>
            </a:extLst>
          </p:cNvPr>
          <p:cNvPicPr>
            <a:picLocks noChangeAspect="1"/>
          </p:cNvPicPr>
          <p:nvPr/>
        </p:nvPicPr>
        <p:blipFill>
          <a:blip r:embed="rId2"/>
          <a:stretch>
            <a:fillRect/>
          </a:stretch>
        </p:blipFill>
        <p:spPr>
          <a:xfrm>
            <a:off x="876153" y="724228"/>
            <a:ext cx="10158340" cy="5944115"/>
          </a:xfrm>
          <a:prstGeom prst="rect">
            <a:avLst/>
          </a:prstGeom>
        </p:spPr>
      </p:pic>
    </p:spTree>
    <p:extLst>
      <p:ext uri="{BB962C8B-B14F-4D97-AF65-F5344CB8AC3E}">
        <p14:creationId xmlns:p14="http://schemas.microsoft.com/office/powerpoint/2010/main" val="1584510504"/>
      </p:ext>
    </p:extLst>
  </p:cSld>
  <p:clrMapOvr>
    <a:masterClrMapping/>
  </p:clrMapOvr>
</p:sld>
</file>

<file path=ppt/theme/theme1.xml><?xml version="1.0" encoding="utf-8"?>
<a:theme xmlns:a="http://schemas.openxmlformats.org/drawingml/2006/main" name="SwellVTI">
  <a:themeElements>
    <a:clrScheme name="Swell">
      <a:dk1>
        <a:sysClr val="windowText" lastClr="000000"/>
      </a:dk1>
      <a:lt1>
        <a:sysClr val="window" lastClr="FFFFFF"/>
      </a:lt1>
      <a:dk2>
        <a:srgbClr val="233B47"/>
      </a:dk2>
      <a:lt2>
        <a:srgbClr val="FEEFD9"/>
      </a:lt2>
      <a:accent1>
        <a:srgbClr val="16AEA7"/>
      </a:accent1>
      <a:accent2>
        <a:srgbClr val="618F88"/>
      </a:accent2>
      <a:accent3>
        <a:srgbClr val="7A9973"/>
      </a:accent3>
      <a:accent4>
        <a:srgbClr val="8AAE8E"/>
      </a:accent4>
      <a:accent5>
        <a:srgbClr val="EB8F60"/>
      </a:accent5>
      <a:accent6>
        <a:srgbClr val="E57A6F"/>
      </a:accent6>
      <a:hlink>
        <a:srgbClr val="13968F"/>
      </a:hlink>
      <a:folHlink>
        <a:srgbClr val="E56152"/>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ellVTI" id="{8361A04D-931A-43DC-973B-1B0B1DD5DECC}" vid="{6DDB23E8-D18E-4BDA-98D6-324466149EBD}"/>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a8ddb0be-6f66-48bc-870f-463055c5fd40"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AA49E349AE7A04EAB09B23F3B2BBB67" ma:contentTypeVersion="13" ma:contentTypeDescription="Create a new document." ma:contentTypeScope="" ma:versionID="436f4d1198344d06fa94622ab1942ae6">
  <xsd:schema xmlns:xsd="http://www.w3.org/2001/XMLSchema" xmlns:xs="http://www.w3.org/2001/XMLSchema" xmlns:p="http://schemas.microsoft.com/office/2006/metadata/properties" xmlns:ns3="803a68ca-915b-4b3b-88e5-eb57e03f0400" xmlns:ns4="a8ddb0be-6f66-48bc-870f-463055c5fd40" targetNamespace="http://schemas.microsoft.com/office/2006/metadata/properties" ma:root="true" ma:fieldsID="1191030230bb0e0d80a22e927cac1e73" ns3:_="" ns4:_="">
    <xsd:import namespace="803a68ca-915b-4b3b-88e5-eb57e03f0400"/>
    <xsd:import namespace="a8ddb0be-6f66-48bc-870f-463055c5fd40"/>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MediaServiceOCR" minOccurs="0"/>
                <xsd:element ref="ns4:MediaServiceDateTaken" minOccurs="0"/>
                <xsd:element ref="ns4:MediaServiceObjectDetectorVersions" minOccurs="0"/>
                <xsd:element ref="ns4:MediaServiceSearchProperties"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3a68ca-915b-4b3b-88e5-eb57e03f040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8ddb0be-6f66-48bc-870f-463055c5fd40"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element name="_activity" ma:index="20"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2FE8D1E-72D9-4871-9026-25D751054D07}">
  <ds:schemaRefs>
    <ds:schemaRef ds:uri="http://www.w3.org/XML/1998/namespace"/>
    <ds:schemaRef ds:uri="http://purl.org/dc/dcmitype/"/>
    <ds:schemaRef ds:uri="http://purl.org/dc/terms/"/>
    <ds:schemaRef ds:uri="http://schemas.microsoft.com/office/2006/metadata/properties"/>
    <ds:schemaRef ds:uri="http://schemas.microsoft.com/office/2006/documentManagement/types"/>
    <ds:schemaRef ds:uri="http://purl.org/dc/elements/1.1/"/>
    <ds:schemaRef ds:uri="803a68ca-915b-4b3b-88e5-eb57e03f0400"/>
    <ds:schemaRef ds:uri="http://schemas.microsoft.com/office/infopath/2007/PartnerControls"/>
    <ds:schemaRef ds:uri="http://schemas.openxmlformats.org/package/2006/metadata/core-properties"/>
    <ds:schemaRef ds:uri="a8ddb0be-6f66-48bc-870f-463055c5fd40"/>
  </ds:schemaRefs>
</ds:datastoreItem>
</file>

<file path=customXml/itemProps2.xml><?xml version="1.0" encoding="utf-8"?>
<ds:datastoreItem xmlns:ds="http://schemas.openxmlformats.org/officeDocument/2006/customXml" ds:itemID="{A64C0B4D-BB8F-4FF3-AB73-D32D335226C1}">
  <ds:schemaRefs>
    <ds:schemaRef ds:uri="http://schemas.microsoft.com/sharepoint/v3/contenttype/forms"/>
  </ds:schemaRefs>
</ds:datastoreItem>
</file>

<file path=customXml/itemProps3.xml><?xml version="1.0" encoding="utf-8"?>
<ds:datastoreItem xmlns:ds="http://schemas.openxmlformats.org/officeDocument/2006/customXml" ds:itemID="{F35A400A-E876-4B06-BD95-5C9C1025F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03a68ca-915b-4b3b-88e5-eb57e03f0400"/>
    <ds:schemaRef ds:uri="a8ddb0be-6f66-48bc-870f-463055c5fd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272</TotalTime>
  <Words>1173</Words>
  <Application>Microsoft Office PowerPoint</Application>
  <PresentationFormat>Widescreen</PresentationFormat>
  <Paragraphs>73</Paragraphs>
  <Slides>14</Slides>
  <Notes>2</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14</vt:i4>
      </vt:variant>
    </vt:vector>
  </HeadingPairs>
  <TitlesOfParts>
    <vt:vector size="19" baseType="lpstr">
      <vt:lpstr>-apple-system</vt:lpstr>
      <vt:lpstr>Aptos</vt:lpstr>
      <vt:lpstr>Arial</vt:lpstr>
      <vt:lpstr>Neue Haas Grotesk Text Pro</vt:lpstr>
      <vt:lpstr>SwellVTI</vt:lpstr>
      <vt:lpstr>NoSql-cli-emulator</vt:lpstr>
      <vt:lpstr>Project goal</vt:lpstr>
      <vt:lpstr>Requirements</vt:lpstr>
      <vt:lpstr>Technologies used</vt:lpstr>
      <vt:lpstr>Design: Architecture</vt:lpstr>
      <vt:lpstr>Design: Infrastructure</vt:lpstr>
      <vt:lpstr>Design: Modelling</vt:lpstr>
      <vt:lpstr>Data replication: Gossip protocol</vt:lpstr>
      <vt:lpstr>Conflict resolution: lww</vt:lpstr>
      <vt:lpstr>Peer discovery</vt:lpstr>
      <vt:lpstr>Sharding</vt:lpstr>
      <vt:lpstr>Fault tolerance : Data replication</vt:lpstr>
      <vt:lpstr>Fault tolerance : Recovery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Alessandro Pioggia</dc:creator>
  <cp:lastModifiedBy>Alessandro Pioggia - alessandro.pioggia2@studio.unibo.it</cp:lastModifiedBy>
  <cp:revision>2</cp:revision>
  <dcterms:created xsi:type="dcterms:W3CDTF">2025-06-02T19:56:26Z</dcterms:created>
  <dcterms:modified xsi:type="dcterms:W3CDTF">2025-06-03T11:31:33Z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0x010100DAA49E349AE7A04EAB09B23F3B2BBB67</vt:lpwstr>
  </property>
</Properties>
</file>