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7033B7B-A306-4F85-B6B6-9B2059060AAE}" type="datetimeFigureOut">
              <a:rPr lang="it-IT" smtClean="0"/>
              <a:t>18/10/2022</a:t>
            </a:fld>
            <a:endParaRPr lang="it-IT"/>
          </a:p>
        </p:txBody>
      </p:sp>
      <p:sp>
        <p:nvSpPr>
          <p:cNvPr id="5" name="Footer Placeholder 4"/>
          <p:cNvSpPr>
            <a:spLocks noGrp="1"/>
          </p:cNvSpPr>
          <p:nvPr>
            <p:ph type="ftr" sz="quarter" idx="11"/>
          </p:nvPr>
        </p:nvSpPr>
        <p:spPr>
          <a:xfrm>
            <a:off x="2692397" y="5037663"/>
            <a:ext cx="5214635" cy="279400"/>
          </a:xfrm>
        </p:spPr>
        <p:txBody>
          <a:bodyPr/>
          <a:lstStyle/>
          <a:p>
            <a:endParaRPr lang="it-IT"/>
          </a:p>
        </p:txBody>
      </p:sp>
      <p:sp>
        <p:nvSpPr>
          <p:cNvPr id="6" name="Slide Number Placeholder 5"/>
          <p:cNvSpPr>
            <a:spLocks noGrp="1"/>
          </p:cNvSpPr>
          <p:nvPr>
            <p:ph type="sldNum" sz="quarter" idx="12"/>
          </p:nvPr>
        </p:nvSpPr>
        <p:spPr>
          <a:xfrm>
            <a:off x="8956900" y="5037663"/>
            <a:ext cx="551167" cy="279400"/>
          </a:xfrm>
        </p:spPr>
        <p:txBody>
          <a:bodyPr/>
          <a:lstStyle/>
          <a:p>
            <a:fld id="{100FBDFD-A15E-4EA3-9064-9C1DAB5BC3DE}" type="slidenum">
              <a:rPr lang="it-IT" smtClean="0"/>
              <a:t>‹N›</a:t>
            </a:fld>
            <a:endParaRPr lang="it-I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447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7033B7B-A306-4F85-B6B6-9B2059060AAE}" type="datetimeFigureOut">
              <a:rPr lang="it-IT" smtClean="0"/>
              <a:t>18/10/2022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00FBDFD-A15E-4EA3-9064-9C1DAB5BC3DE}" type="slidenum">
              <a:rPr lang="it-IT" smtClean="0"/>
              <a:t>‹N›</a:t>
            </a:fld>
            <a:endParaRPr lang="it-IT"/>
          </a:p>
        </p:txBody>
      </p:sp>
    </p:spTree>
    <p:extLst>
      <p:ext uri="{BB962C8B-B14F-4D97-AF65-F5344CB8AC3E}">
        <p14:creationId xmlns:p14="http://schemas.microsoft.com/office/powerpoint/2010/main" val="137586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7033B7B-A306-4F85-B6B6-9B2059060AAE}" type="datetimeFigureOut">
              <a:rPr lang="it-IT" smtClean="0"/>
              <a:t>18/10/2022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00FBDFD-A15E-4EA3-9064-9C1DAB5BC3DE}" type="slidenum">
              <a:rPr lang="it-IT" smtClean="0"/>
              <a:t>‹N›</a:t>
            </a:fld>
            <a:endParaRPr lang="it-I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6821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7033B7B-A306-4F85-B6B6-9B2059060AAE}" type="datetimeFigureOut">
              <a:rPr lang="it-IT" smtClean="0"/>
              <a:t>18/10/2022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00FBDFD-A15E-4EA3-9064-9C1DAB5BC3DE}" type="slidenum">
              <a:rPr lang="it-IT" smtClean="0"/>
              <a:t>‹N›</a:t>
            </a:fld>
            <a:endParaRPr lang="it-I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787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7033B7B-A306-4F85-B6B6-9B2059060AAE}" type="datetimeFigureOut">
              <a:rPr lang="it-IT" smtClean="0"/>
              <a:t>18/10/2022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00FBDFD-A15E-4EA3-9064-9C1DAB5BC3DE}" type="slidenum">
              <a:rPr lang="it-IT" smtClean="0"/>
              <a:t>‹N›</a:t>
            </a:fld>
            <a:endParaRPr lang="it-IT"/>
          </a:p>
        </p:txBody>
      </p:sp>
    </p:spTree>
    <p:extLst>
      <p:ext uri="{BB962C8B-B14F-4D97-AF65-F5344CB8AC3E}">
        <p14:creationId xmlns:p14="http://schemas.microsoft.com/office/powerpoint/2010/main" val="1127742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7033B7B-A306-4F85-B6B6-9B2059060AAE}" type="datetimeFigureOut">
              <a:rPr lang="it-IT" smtClean="0"/>
              <a:t>18/10/2022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00FBDFD-A15E-4EA3-9064-9C1DAB5BC3DE}" type="slidenum">
              <a:rPr lang="it-IT" smtClean="0"/>
              <a:t>‹N›</a:t>
            </a:fld>
            <a:endParaRPr lang="it-I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2031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7033B7B-A306-4F85-B6B6-9B2059060AAE}" type="datetimeFigureOut">
              <a:rPr lang="it-IT" smtClean="0"/>
              <a:t>18/10/2022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00FBDFD-A15E-4EA3-9064-9C1DAB5BC3DE}" type="slidenum">
              <a:rPr lang="it-IT" smtClean="0"/>
              <a:t>‹N›</a:t>
            </a:fld>
            <a:endParaRPr lang="it-I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118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7033B7B-A306-4F85-B6B6-9B2059060AAE}" type="datetimeFigureOut">
              <a:rPr lang="it-IT" smtClean="0"/>
              <a:t>18/10/2022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00FBDFD-A15E-4EA3-9064-9C1DAB5BC3DE}"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2381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7033B7B-A306-4F85-B6B6-9B2059060AAE}" type="datetimeFigureOut">
              <a:rPr lang="it-IT" smtClean="0"/>
              <a:t>18/10/2022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00FBDFD-A15E-4EA3-9064-9C1DAB5BC3DE}" type="slidenum">
              <a:rPr lang="it-IT" smtClean="0"/>
              <a:t>‹N›</a:t>
            </a:fld>
            <a:endParaRPr lang="it-I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13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7033B7B-A306-4F85-B6B6-9B2059060AAE}" type="datetimeFigureOut">
              <a:rPr lang="it-IT" smtClean="0"/>
              <a:t>18/10/2022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00FBDFD-A15E-4EA3-9064-9C1DAB5BC3DE}" type="slidenum">
              <a:rPr lang="it-IT" smtClean="0"/>
              <a:t>‹N›</a:t>
            </a:fld>
            <a:endParaRPr lang="it-IT"/>
          </a:p>
        </p:txBody>
      </p:sp>
    </p:spTree>
    <p:extLst>
      <p:ext uri="{BB962C8B-B14F-4D97-AF65-F5344CB8AC3E}">
        <p14:creationId xmlns:p14="http://schemas.microsoft.com/office/powerpoint/2010/main" val="21154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7033B7B-A306-4F85-B6B6-9B2059060AAE}" type="datetimeFigureOut">
              <a:rPr lang="it-IT" smtClean="0"/>
              <a:t>18/10/2022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00FBDFD-A15E-4EA3-9064-9C1DAB5BC3DE}" type="slidenum">
              <a:rPr lang="it-IT" smtClean="0"/>
              <a:t>‹N›</a:t>
            </a:fld>
            <a:endParaRPr lang="it-I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87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7033B7B-A306-4F85-B6B6-9B2059060AAE}" type="datetimeFigureOut">
              <a:rPr lang="it-IT" smtClean="0"/>
              <a:t>18/10/2022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00FBDFD-A15E-4EA3-9064-9C1DAB5BC3DE}" type="slidenum">
              <a:rPr lang="it-IT" smtClean="0"/>
              <a:t>‹N›</a:t>
            </a:fld>
            <a:endParaRPr lang="it-IT"/>
          </a:p>
        </p:txBody>
      </p:sp>
    </p:spTree>
    <p:extLst>
      <p:ext uri="{BB962C8B-B14F-4D97-AF65-F5344CB8AC3E}">
        <p14:creationId xmlns:p14="http://schemas.microsoft.com/office/powerpoint/2010/main" val="247901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7033B7B-A306-4F85-B6B6-9B2059060AAE}" type="datetimeFigureOut">
              <a:rPr lang="it-IT" smtClean="0"/>
              <a:t>18/10/2022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00FBDFD-A15E-4EA3-9064-9C1DAB5BC3DE}" type="slidenum">
              <a:rPr lang="it-IT" smtClean="0"/>
              <a:t>‹N›</a:t>
            </a:fld>
            <a:endParaRPr lang="it-I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5640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7033B7B-A306-4F85-B6B6-9B2059060AAE}" type="datetimeFigureOut">
              <a:rPr lang="it-IT" smtClean="0"/>
              <a:t>18/10/2022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00FBDFD-A15E-4EA3-9064-9C1DAB5BC3DE}"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201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33B7B-A306-4F85-B6B6-9B2059060AAE}" type="datetimeFigureOut">
              <a:rPr lang="it-IT" smtClean="0"/>
              <a:t>18/10/2022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00FBDFD-A15E-4EA3-9064-9C1DAB5BC3DE}" type="slidenum">
              <a:rPr lang="it-IT" smtClean="0"/>
              <a:t>‹N›</a:t>
            </a:fld>
            <a:endParaRPr lang="it-IT"/>
          </a:p>
        </p:txBody>
      </p:sp>
    </p:spTree>
    <p:extLst>
      <p:ext uri="{BB962C8B-B14F-4D97-AF65-F5344CB8AC3E}">
        <p14:creationId xmlns:p14="http://schemas.microsoft.com/office/powerpoint/2010/main" val="2507683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7033B7B-A306-4F85-B6B6-9B2059060AAE}" type="datetimeFigureOut">
              <a:rPr lang="it-IT" smtClean="0"/>
              <a:t>18/10/2022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00FBDFD-A15E-4EA3-9064-9C1DAB5BC3DE}" type="slidenum">
              <a:rPr lang="it-IT" smtClean="0"/>
              <a:t>‹N›</a:t>
            </a:fld>
            <a:endParaRPr lang="it-I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666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7033B7B-A306-4F85-B6B6-9B2059060AAE}" type="datetimeFigureOut">
              <a:rPr lang="it-IT" smtClean="0"/>
              <a:t>18/10/2022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00FBDFD-A15E-4EA3-9064-9C1DAB5BC3DE}" type="slidenum">
              <a:rPr lang="it-IT" smtClean="0"/>
              <a:t>‹N›</a:t>
            </a:fld>
            <a:endParaRPr lang="it-IT"/>
          </a:p>
        </p:txBody>
      </p:sp>
    </p:spTree>
    <p:extLst>
      <p:ext uri="{BB962C8B-B14F-4D97-AF65-F5344CB8AC3E}">
        <p14:creationId xmlns:p14="http://schemas.microsoft.com/office/powerpoint/2010/main" val="162923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033B7B-A306-4F85-B6B6-9B2059060AAE}" type="datetimeFigureOut">
              <a:rPr lang="it-IT" smtClean="0"/>
              <a:t>18/10/2022</a:t>
            </a:fld>
            <a:endParaRPr lang="it-I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0FBDFD-A15E-4EA3-9064-9C1DAB5BC3DE}" type="slidenum">
              <a:rPr lang="it-IT" smtClean="0"/>
              <a:t>‹N›</a:t>
            </a:fld>
            <a:endParaRPr lang="it-IT"/>
          </a:p>
        </p:txBody>
      </p:sp>
    </p:spTree>
    <p:extLst>
      <p:ext uri="{BB962C8B-B14F-4D97-AF65-F5344CB8AC3E}">
        <p14:creationId xmlns:p14="http://schemas.microsoft.com/office/powerpoint/2010/main" val="38714189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84264BA-3914-FD5F-69D0-399CFDCD2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9174"/>
          </a:xfrm>
          <a:prstGeom prst="rect">
            <a:avLst/>
          </a:prstGeom>
        </p:spPr>
      </p:pic>
      <p:sp>
        <p:nvSpPr>
          <p:cNvPr id="2" name="Titolo 1">
            <a:extLst>
              <a:ext uri="{FF2B5EF4-FFF2-40B4-BE49-F238E27FC236}">
                <a16:creationId xmlns:a16="http://schemas.microsoft.com/office/drawing/2014/main" id="{A2FEA016-0AF3-3187-AFBE-9A8DED9D516D}"/>
              </a:ext>
            </a:extLst>
          </p:cNvPr>
          <p:cNvSpPr>
            <a:spLocks noGrp="1"/>
          </p:cNvSpPr>
          <p:nvPr>
            <p:ph type="ctrTitle"/>
          </p:nvPr>
        </p:nvSpPr>
        <p:spPr/>
        <p:txBody>
          <a:bodyPr>
            <a:normAutofit fontScale="90000"/>
          </a:bodyPr>
          <a:lstStyle/>
          <a:p>
            <a:pPr algn="r"/>
            <a:br>
              <a:rPr lang="it-IT" dirty="0">
                <a:solidFill>
                  <a:srgbClr val="FF0000"/>
                </a:solidFill>
              </a:rPr>
            </a:br>
            <a:br>
              <a:rPr lang="it-IT" dirty="0">
                <a:solidFill>
                  <a:srgbClr val="FF0000"/>
                </a:solidFill>
              </a:rPr>
            </a:br>
            <a:br>
              <a:rPr lang="it-IT" dirty="0">
                <a:solidFill>
                  <a:srgbClr val="FF0000"/>
                </a:solidFill>
              </a:rPr>
            </a:br>
            <a:br>
              <a:rPr lang="it-IT" dirty="0">
                <a:solidFill>
                  <a:srgbClr val="FF0000"/>
                </a:solidFill>
              </a:rPr>
            </a:br>
            <a:br>
              <a:rPr lang="it-IT" dirty="0">
                <a:solidFill>
                  <a:srgbClr val="FF0000"/>
                </a:solidFill>
              </a:rPr>
            </a:br>
            <a:br>
              <a:rPr lang="it-IT" dirty="0">
                <a:solidFill>
                  <a:srgbClr val="FF0000"/>
                </a:solidFill>
              </a:rPr>
            </a:br>
            <a:br>
              <a:rPr lang="it-IT" dirty="0">
                <a:solidFill>
                  <a:srgbClr val="FF0000"/>
                </a:solidFill>
              </a:rPr>
            </a:br>
            <a:br>
              <a:rPr lang="it-IT" dirty="0">
                <a:solidFill>
                  <a:srgbClr val="FF0000"/>
                </a:solidFill>
              </a:rPr>
            </a:br>
            <a:br>
              <a:rPr lang="it-IT" dirty="0">
                <a:solidFill>
                  <a:srgbClr val="FF0000"/>
                </a:solidFill>
              </a:rPr>
            </a:br>
            <a:br>
              <a:rPr lang="it-IT" dirty="0">
                <a:solidFill>
                  <a:srgbClr val="FF0000"/>
                </a:solidFill>
              </a:rPr>
            </a:br>
            <a:r>
              <a:rPr lang="it-IT" dirty="0">
                <a:solidFill>
                  <a:srgbClr val="FF0000"/>
                </a:solidFill>
              </a:rPr>
              <a:t>IL PONG</a:t>
            </a:r>
            <a:endParaRPr lang="it-IT" dirty="0">
              <a:solidFill>
                <a:schemeClr val="bg1"/>
              </a:solidFill>
            </a:endParaRPr>
          </a:p>
        </p:txBody>
      </p:sp>
      <p:sp>
        <p:nvSpPr>
          <p:cNvPr id="3" name="Sottotitolo 2">
            <a:extLst>
              <a:ext uri="{FF2B5EF4-FFF2-40B4-BE49-F238E27FC236}">
                <a16:creationId xmlns:a16="http://schemas.microsoft.com/office/drawing/2014/main" id="{2EF246F1-8EC9-8E82-1D57-869FD0ADFB02}"/>
              </a:ext>
            </a:extLst>
          </p:cNvPr>
          <p:cNvSpPr>
            <a:spLocks noGrp="1"/>
          </p:cNvSpPr>
          <p:nvPr>
            <p:ph type="subTitle" idx="1"/>
          </p:nvPr>
        </p:nvSpPr>
        <p:spPr>
          <a:xfrm>
            <a:off x="1277471" y="3602038"/>
            <a:ext cx="9390529" cy="1655762"/>
          </a:xfrm>
        </p:spPr>
        <p:txBody>
          <a:bodyPr>
            <a:normAutofit fontScale="92500"/>
          </a:bodyPr>
          <a:lstStyle/>
          <a:p>
            <a:endParaRPr lang="it-IT" dirty="0">
              <a:solidFill>
                <a:schemeClr val="bg1"/>
              </a:solidFill>
            </a:endParaRPr>
          </a:p>
          <a:p>
            <a:pPr algn="l"/>
            <a:endParaRPr lang="it-IT" dirty="0">
              <a:solidFill>
                <a:schemeClr val="bg1"/>
              </a:solidFill>
            </a:endParaRPr>
          </a:p>
          <a:p>
            <a:pPr algn="l"/>
            <a:r>
              <a:rPr lang="it-IT" dirty="0">
                <a:solidFill>
                  <a:schemeClr val="bg1"/>
                </a:solidFill>
              </a:rPr>
              <a:t>Il primo videogioco arcade da bar</a:t>
            </a:r>
          </a:p>
          <a:p>
            <a:pPr algn="l"/>
            <a:r>
              <a:rPr lang="it-IT">
                <a:solidFill>
                  <a:schemeClr val="bg1"/>
                </a:solidFill>
              </a:rPr>
              <a:t>di successo</a:t>
            </a:r>
            <a:endParaRPr lang="it-IT" dirty="0">
              <a:solidFill>
                <a:schemeClr val="bg1"/>
              </a:solidFill>
            </a:endParaRPr>
          </a:p>
        </p:txBody>
      </p:sp>
    </p:spTree>
    <p:extLst>
      <p:ext uri="{BB962C8B-B14F-4D97-AF65-F5344CB8AC3E}">
        <p14:creationId xmlns:p14="http://schemas.microsoft.com/office/powerpoint/2010/main" val="2110900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CE786F-4C30-D0DF-F61D-C7861BF00A02}"/>
              </a:ext>
            </a:extLst>
          </p:cNvPr>
          <p:cNvSpPr>
            <a:spLocks noGrp="1"/>
          </p:cNvSpPr>
          <p:nvPr>
            <p:ph type="title"/>
          </p:nvPr>
        </p:nvSpPr>
        <p:spPr/>
        <p:txBody>
          <a:bodyPr/>
          <a:lstStyle/>
          <a:p>
            <a:r>
              <a:rPr lang="it-IT" dirty="0">
                <a:solidFill>
                  <a:srgbClr val="FF0000"/>
                </a:solidFill>
              </a:rPr>
              <a:t>Arcade dal 1972</a:t>
            </a:r>
          </a:p>
        </p:txBody>
      </p:sp>
      <p:sp>
        <p:nvSpPr>
          <p:cNvPr id="3" name="Segnaposto contenuto 2">
            <a:extLst>
              <a:ext uri="{FF2B5EF4-FFF2-40B4-BE49-F238E27FC236}">
                <a16:creationId xmlns:a16="http://schemas.microsoft.com/office/drawing/2014/main" id="{D29F49D1-A61E-F3CD-9974-D44B47A98196}"/>
              </a:ext>
            </a:extLst>
          </p:cNvPr>
          <p:cNvSpPr>
            <a:spLocks noGrp="1"/>
          </p:cNvSpPr>
          <p:nvPr>
            <p:ph idx="1"/>
          </p:nvPr>
        </p:nvSpPr>
        <p:spPr/>
        <p:txBody>
          <a:bodyPr/>
          <a:lstStyle/>
          <a:p>
            <a:pPr marL="0" indent="0" algn="just">
              <a:buNone/>
            </a:pPr>
            <a:r>
              <a:rPr lang="it-IT" dirty="0"/>
              <a:t>Pong è un videogioco arcade nato e rilasciato nel 1972 dalla casa produttrice </a:t>
            </a:r>
            <a:r>
              <a:rPr lang="it-IT" dirty="0">
                <a:solidFill>
                  <a:srgbClr val="FF0000"/>
                </a:solidFill>
              </a:rPr>
              <a:t>Atari</a:t>
            </a:r>
            <a:r>
              <a:rPr lang="it-IT" dirty="0"/>
              <a:t>, più precisamente da Allan Alcorn a cui era stato assegnato come esercizio ma i fondatori sono rimasti sorpresi dalla qualità del lavoro di Alcorn e hanno deciso di produrre il gioco.</a:t>
            </a:r>
            <a:endParaRPr lang="it-IT" dirty="0">
              <a:solidFill>
                <a:srgbClr val="FF0000"/>
              </a:solidFill>
            </a:endParaRPr>
          </a:p>
        </p:txBody>
      </p:sp>
      <p:pic>
        <p:nvPicPr>
          <p:cNvPr id="6" name="Immagine 5">
            <a:extLst>
              <a:ext uri="{FF2B5EF4-FFF2-40B4-BE49-F238E27FC236}">
                <a16:creationId xmlns:a16="http://schemas.microsoft.com/office/drawing/2014/main" id="{27888D4C-9262-18C5-50DE-2E4E0262E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952" y="3780832"/>
            <a:ext cx="3137645" cy="2414516"/>
          </a:xfrm>
          <a:prstGeom prst="rect">
            <a:avLst/>
          </a:prstGeom>
        </p:spPr>
      </p:pic>
    </p:spTree>
    <p:extLst>
      <p:ext uri="{BB962C8B-B14F-4D97-AF65-F5344CB8AC3E}">
        <p14:creationId xmlns:p14="http://schemas.microsoft.com/office/powerpoint/2010/main" val="319710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A98DD4-37A8-DEE8-6BB5-90DBD0D1586E}"/>
              </a:ext>
            </a:extLst>
          </p:cNvPr>
          <p:cNvSpPr>
            <a:spLocks noGrp="1"/>
          </p:cNvSpPr>
          <p:nvPr>
            <p:ph type="title"/>
          </p:nvPr>
        </p:nvSpPr>
        <p:spPr/>
        <p:txBody>
          <a:bodyPr/>
          <a:lstStyle/>
          <a:p>
            <a:r>
              <a:rPr lang="it-IT" dirty="0">
                <a:solidFill>
                  <a:srgbClr val="FF0000"/>
                </a:solidFill>
              </a:rPr>
              <a:t>Su console dal 1975</a:t>
            </a:r>
          </a:p>
        </p:txBody>
      </p:sp>
      <p:sp>
        <p:nvSpPr>
          <p:cNvPr id="3" name="Segnaposto contenuto 2">
            <a:extLst>
              <a:ext uri="{FF2B5EF4-FFF2-40B4-BE49-F238E27FC236}">
                <a16:creationId xmlns:a16="http://schemas.microsoft.com/office/drawing/2014/main" id="{36256B53-7D39-E20F-C9D1-6FEE68FF2547}"/>
              </a:ext>
            </a:extLst>
          </p:cNvPr>
          <p:cNvSpPr>
            <a:spLocks noGrp="1"/>
          </p:cNvSpPr>
          <p:nvPr>
            <p:ph idx="1"/>
          </p:nvPr>
        </p:nvSpPr>
        <p:spPr/>
        <p:txBody>
          <a:bodyPr numCol="2">
            <a:normAutofit/>
          </a:bodyPr>
          <a:lstStyle/>
          <a:p>
            <a:pPr marL="0" indent="0" algn="just">
              <a:buNone/>
            </a:pPr>
            <a:r>
              <a:rPr lang="it-IT" sz="2000" dirty="0">
                <a:solidFill>
                  <a:schemeClr val="tx1"/>
                </a:solidFill>
              </a:rPr>
              <a:t>Visto il successo della versione arcade, nel 1975, uscì la versione su console grazie anche all’inizio della produzione in serie dei circuiti integrati, il costo di sviluppo iniziale per un gioco su un singolo chip LSI era costoso, costando circa $ 50.000 (equivalenti a $ 335.000 nel 2021), ma una volta sviluppato il chip, è diventato molto più economico produrre in serie il gioco così come più difficile da decodificare .</a:t>
            </a:r>
          </a:p>
        </p:txBody>
      </p:sp>
      <p:pic>
        <p:nvPicPr>
          <p:cNvPr id="5" name="Immagine 4">
            <a:extLst>
              <a:ext uri="{FF2B5EF4-FFF2-40B4-BE49-F238E27FC236}">
                <a16:creationId xmlns:a16="http://schemas.microsoft.com/office/drawing/2014/main" id="{CB175926-1CAE-E82D-74D8-23966C5CE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694" y="2556932"/>
            <a:ext cx="3545542" cy="3286855"/>
          </a:xfrm>
          <a:prstGeom prst="rect">
            <a:avLst/>
          </a:prstGeom>
        </p:spPr>
      </p:pic>
    </p:spTree>
    <p:extLst>
      <p:ext uri="{BB962C8B-B14F-4D97-AF65-F5344CB8AC3E}">
        <p14:creationId xmlns:p14="http://schemas.microsoft.com/office/powerpoint/2010/main" val="207695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838C34-B577-3ED0-825D-C61D216FA76D}"/>
              </a:ext>
            </a:extLst>
          </p:cNvPr>
          <p:cNvSpPr>
            <a:spLocks noGrp="1"/>
          </p:cNvSpPr>
          <p:nvPr>
            <p:ph type="title"/>
          </p:nvPr>
        </p:nvSpPr>
        <p:spPr/>
        <p:txBody>
          <a:bodyPr/>
          <a:lstStyle/>
          <a:p>
            <a:r>
              <a:rPr lang="it-IT" dirty="0">
                <a:solidFill>
                  <a:srgbClr val="FF0000"/>
                </a:solidFill>
              </a:rPr>
              <a:t>L’origine</a:t>
            </a:r>
          </a:p>
        </p:txBody>
      </p:sp>
      <p:sp>
        <p:nvSpPr>
          <p:cNvPr id="3" name="Segnaposto contenuto 2">
            <a:extLst>
              <a:ext uri="{FF2B5EF4-FFF2-40B4-BE49-F238E27FC236}">
                <a16:creationId xmlns:a16="http://schemas.microsoft.com/office/drawing/2014/main" id="{8F30C4B3-EED4-F906-437E-5F8E20B59F54}"/>
              </a:ext>
            </a:extLst>
          </p:cNvPr>
          <p:cNvSpPr>
            <a:spLocks noGrp="1"/>
          </p:cNvSpPr>
          <p:nvPr>
            <p:ph idx="1"/>
          </p:nvPr>
        </p:nvSpPr>
        <p:spPr/>
        <p:txBody>
          <a:bodyPr numCol="2">
            <a:normAutofit fontScale="92500" lnSpcReduction="10000"/>
          </a:bodyPr>
          <a:lstStyle/>
          <a:p>
            <a:r>
              <a:rPr lang="it-IT" dirty="0"/>
              <a:t>Prima di lavorare in Atari, Alcorn non aveva esperienza con i videogiochi. Bushnell aveva originariamente pianificato di sviluppare un videogioco di guida . Tuttavia, Bushnell temeva che potesse essere troppo complicato per il primo gioco di Alcorn. </a:t>
            </a:r>
          </a:p>
          <a:p>
            <a:endParaRPr lang="it-IT" dirty="0"/>
          </a:p>
          <a:p>
            <a:endParaRPr lang="it-IT" dirty="0"/>
          </a:p>
          <a:p>
            <a:r>
              <a:rPr lang="it-IT" dirty="0"/>
              <a:t>Per abituare Alcorn alla creazione di giochi, Bushnell gli ha dato un progetto segretamente pensato per essere un esercizio di riscaldamento. Bushnell disse ad Alcorn che aveva un contratto con la General Electric per un prodotto e chiese ad Alcorn di creare un gioco semplice con un punto mobile, due paddle e cifre per il conteggio del punteggio.</a:t>
            </a:r>
          </a:p>
        </p:txBody>
      </p:sp>
    </p:spTree>
    <p:extLst>
      <p:ext uri="{BB962C8B-B14F-4D97-AF65-F5344CB8AC3E}">
        <p14:creationId xmlns:p14="http://schemas.microsoft.com/office/powerpoint/2010/main" val="18988139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5F21A9-E9D2-30DA-4B0A-8B8FD94BE15E}"/>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6E610694-5172-4171-E1C0-0EF9F1596CE2}"/>
              </a:ext>
            </a:extLst>
          </p:cNvPr>
          <p:cNvSpPr>
            <a:spLocks noGrp="1"/>
          </p:cNvSpPr>
          <p:nvPr>
            <p:ph idx="1"/>
          </p:nvPr>
        </p:nvSpPr>
        <p:spPr/>
        <p:txBody>
          <a:bodyPr numCol="2">
            <a:normAutofit fontScale="85000" lnSpcReduction="20000"/>
          </a:bodyPr>
          <a:lstStyle/>
          <a:p>
            <a:r>
              <a:rPr lang="it-IT" dirty="0"/>
              <a:t>I giochi arcade Pong prodotti da Atari furono un grande successo. Il prototipo è stato ben accolto dai clienti della Taverna di Andy Capp; la gente veniva al bar solo per giocare. Dopo il suo rilascio, Pong ha guadagnato costantemente quattro volte più entrate rispetto ad altre macchine a gettoni. Bushnell ha stimato che il gioco ha guadagnato $ 35-40 al giorno (cioè  140-160 giochi al giorno per console a $ 0,25 per gioco), che ha descritto come niente che avesse mai visto prima nell'industria dell'intrattenimento a gettoni. Il potere di guadagno del gioco ha comportato un aumento del numero di ordini ricevuti da Atari. Ciò ha fornito ad Atari una costante fonte di reddito; l'azienda ha venduto le macchine a tre volte il costo di produzione . Nel 1973, l'azienda aveva evaso 2.500 ordini e, alla fine del 1974, vendeva più di 8.000 unità. Da allora gli armadi arcade sono diventati oggetti da collezione e la versione da tavolo da cocktail è la più rara.</a:t>
            </a:r>
          </a:p>
        </p:txBody>
      </p:sp>
    </p:spTree>
    <p:extLst>
      <p:ext uri="{BB962C8B-B14F-4D97-AF65-F5344CB8AC3E}">
        <p14:creationId xmlns:p14="http://schemas.microsoft.com/office/powerpoint/2010/main" val="40966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66</TotalTime>
  <Words>437</Words>
  <Application>Microsoft Office PowerPoint</Application>
  <PresentationFormat>Widescreen</PresentationFormat>
  <Paragraphs>15</Paragraphs>
  <Slides>5</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5</vt:i4>
      </vt:variant>
    </vt:vector>
  </HeadingPairs>
  <TitlesOfParts>
    <vt:vector size="8" baseType="lpstr">
      <vt:lpstr>Arial</vt:lpstr>
      <vt:lpstr>Garamond</vt:lpstr>
      <vt:lpstr>Organico</vt:lpstr>
      <vt:lpstr>          IL PONG</vt:lpstr>
      <vt:lpstr>Arcade dal 1972</vt:lpstr>
      <vt:lpstr>Su console dal 1975</vt:lpstr>
      <vt:lpstr>L’origine</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IL PONG</dc:title>
  <dc:creator>Paolo</dc:creator>
  <cp:lastModifiedBy>Paolo</cp:lastModifiedBy>
  <cp:revision>11</cp:revision>
  <dcterms:created xsi:type="dcterms:W3CDTF">2022-09-22T10:11:26Z</dcterms:created>
  <dcterms:modified xsi:type="dcterms:W3CDTF">2022-10-18T08:03:17Z</dcterms:modified>
</cp:coreProperties>
</file>