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rimson Pro" charset="1" panose="00000000000000000000"/>
      <p:regular r:id="rId10"/>
    </p:embeddedFont>
    <p:embeddedFont>
      <p:font typeface="Crimson Pro Bold" charset="1" panose="00000000000000000000"/>
      <p:regular r:id="rId11"/>
    </p:embeddedFont>
    <p:embeddedFont>
      <p:font typeface="Crimson Pro Italics" charset="1" panose="00000000000000000000"/>
      <p:regular r:id="rId12"/>
    </p:embeddedFont>
    <p:embeddedFont>
      <p:font typeface="Crimson Pro Bold Italics" charset="1" panose="00000000000000000000"/>
      <p:regular r:id="rId13"/>
    </p:embeddedFont>
    <p:embeddedFont>
      <p:font typeface="Crimson Pro Heavy" charset="1" panose="00000000000000000000"/>
      <p:regular r:id="rId14"/>
    </p:embeddedFont>
    <p:embeddedFont>
      <p:font typeface="Crimson Pro Heavy Italic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ncei.noaa.gov/access/monitoring/climate-at-a-glance/global/time-series/globe/land_ocean/ytd/12/1918-2018?tr" TargetMode="External" Type="http://schemas.openxmlformats.org/officeDocument/2006/relationships/hyperlink"/><Relationship Id="rId3" Target="https://www.ildatomancante.it/opendata/tag/datipubblici/" TargetMode="External" Type="http://schemas.openxmlformats.org/officeDocument/2006/relationships/hyperlink"/><Relationship Id="rId4" Target="https://dgsaie.mise.gov.it/prezzi-annuali-carburanti?pid=1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891022" cy="10287000"/>
          </a:xfrm>
          <a:custGeom>
            <a:avLst/>
            <a:gdLst/>
            <a:ahLst/>
            <a:cxnLst/>
            <a:rect r="r" b="b" t="t" l="l"/>
            <a:pathLst>
              <a:path h="10287000" w="5891022">
                <a:moveTo>
                  <a:pt x="0" y="0"/>
                </a:moveTo>
                <a:lnTo>
                  <a:pt x="5891022" y="0"/>
                </a:lnTo>
                <a:lnTo>
                  <a:pt x="58910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048" t="0" r="-8104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60761" y="3678931"/>
            <a:ext cx="8107274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spc="-300">
                <a:solidFill>
                  <a:srgbClr val="393939"/>
                </a:solidFill>
                <a:latin typeface="Crimson Pro Bold"/>
              </a:rPr>
              <a:t>Grafici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60761" y="5612506"/>
            <a:ext cx="6597224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spc="72">
                <a:solidFill>
                  <a:srgbClr val="393939"/>
                </a:solidFill>
                <a:latin typeface="Crimson Pro"/>
              </a:rPr>
              <a:t>La causalità e la correlazione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88603" y="8677910"/>
            <a:ext cx="36706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93939"/>
                </a:solidFill>
                <a:latin typeface="Open Sans"/>
              </a:rPr>
              <a:t>Alessandro Prandi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4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6450" y="950370"/>
            <a:ext cx="12991207" cy="3787524"/>
          </a:xfrm>
          <a:custGeom>
            <a:avLst/>
            <a:gdLst/>
            <a:ahLst/>
            <a:cxnLst/>
            <a:rect r="r" b="b" t="t" l="l"/>
            <a:pathLst>
              <a:path h="3787524" w="12991207">
                <a:moveTo>
                  <a:pt x="0" y="0"/>
                </a:moveTo>
                <a:lnTo>
                  <a:pt x="12991207" y="0"/>
                </a:lnTo>
                <a:lnTo>
                  <a:pt x="12991207" y="3787524"/>
                </a:lnTo>
                <a:lnTo>
                  <a:pt x="0" y="3787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6450" y="5181600"/>
            <a:ext cx="6227779" cy="7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912"/>
              </a:lnSpc>
            </a:pPr>
            <a:r>
              <a:rPr lang="en-US" sz="5375">
                <a:solidFill>
                  <a:srgbClr val="393939"/>
                </a:solidFill>
                <a:latin typeface="Crimson Pro"/>
              </a:rPr>
              <a:t>Global Warming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16450" y="6297613"/>
            <a:ext cx="1299120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Il riscaldamento globale è uno dei fenomeni che caratterizza maggiormente l’ultimo secolo e affligge tutti i popoli ma non è così da sempre, infatti le temperature iniziano ad aumentare solo dagli anni ‘50/’60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11867" y="381000"/>
            <a:ext cx="8458200" cy="9525000"/>
          </a:xfrm>
          <a:prstGeom prst="rect">
            <a:avLst/>
          </a:prstGeom>
          <a:solidFill>
            <a:srgbClr val="DFD4CB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878251"/>
            <a:ext cx="8648908" cy="2303824"/>
          </a:xfrm>
          <a:custGeom>
            <a:avLst/>
            <a:gdLst/>
            <a:ahLst/>
            <a:cxnLst/>
            <a:rect r="r" b="b" t="t" l="l"/>
            <a:pathLst>
              <a:path h="2303824" w="8648908">
                <a:moveTo>
                  <a:pt x="0" y="0"/>
                </a:moveTo>
                <a:lnTo>
                  <a:pt x="8648908" y="0"/>
                </a:lnTo>
                <a:lnTo>
                  <a:pt x="8648908" y="2303824"/>
                </a:lnTo>
                <a:lnTo>
                  <a:pt x="0" y="2303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18114"/>
            <a:ext cx="8648908" cy="2521548"/>
          </a:xfrm>
          <a:custGeom>
            <a:avLst/>
            <a:gdLst/>
            <a:ahLst/>
            <a:cxnLst/>
            <a:rect r="r" b="b" t="t" l="l"/>
            <a:pathLst>
              <a:path h="2521548" w="8648908">
                <a:moveTo>
                  <a:pt x="0" y="0"/>
                </a:moveTo>
                <a:lnTo>
                  <a:pt x="8648908" y="0"/>
                </a:lnTo>
                <a:lnTo>
                  <a:pt x="8648908" y="2521547"/>
                </a:lnTo>
                <a:lnTo>
                  <a:pt x="0" y="2521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75686" y="2189853"/>
            <a:ext cx="4530563" cy="730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</a:pPr>
            <a:r>
              <a:rPr lang="en-US" sz="3200" spc="64">
                <a:solidFill>
                  <a:srgbClr val="393939"/>
                </a:solidFill>
                <a:latin typeface="Crimson Pro"/>
              </a:rPr>
              <a:t>Questi due grafici mostrano l’aumento globale della temperatura e la quantità di Co2 presente nell’aria durante gli anni, i due fatti sono legati tra di loro a causa dell’inquinamento, quindi hanno una causalità e hanno un andamento simile, ovvero è presente una correlazione positiva in questo caso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76325"/>
            <a:ext cx="7212100" cy="81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242"/>
              </a:lnSpc>
            </a:pPr>
            <a:r>
              <a:rPr lang="en-US" sz="5675">
                <a:solidFill>
                  <a:srgbClr val="393939"/>
                </a:solidFill>
                <a:latin typeface="Crimson Pro"/>
              </a:rPr>
              <a:t>Causalità e Correlazione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4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1391" y="1739252"/>
            <a:ext cx="8648908" cy="2521548"/>
          </a:xfrm>
          <a:custGeom>
            <a:avLst/>
            <a:gdLst/>
            <a:ahLst/>
            <a:cxnLst/>
            <a:rect r="r" b="b" t="t" l="l"/>
            <a:pathLst>
              <a:path h="2521548" w="8648908">
                <a:moveTo>
                  <a:pt x="0" y="0"/>
                </a:moveTo>
                <a:lnTo>
                  <a:pt x="8648908" y="0"/>
                </a:lnTo>
                <a:lnTo>
                  <a:pt x="8648908" y="2521548"/>
                </a:lnTo>
                <a:lnTo>
                  <a:pt x="0" y="2521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1391" y="6420155"/>
            <a:ext cx="8637909" cy="1606258"/>
          </a:xfrm>
          <a:custGeom>
            <a:avLst/>
            <a:gdLst/>
            <a:ahLst/>
            <a:cxnLst/>
            <a:rect r="r" b="b" t="t" l="l"/>
            <a:pathLst>
              <a:path h="1606258" w="8637909">
                <a:moveTo>
                  <a:pt x="0" y="0"/>
                </a:moveTo>
                <a:lnTo>
                  <a:pt x="8637909" y="0"/>
                </a:lnTo>
                <a:lnTo>
                  <a:pt x="8637909" y="1606258"/>
                </a:lnTo>
                <a:lnTo>
                  <a:pt x="0" y="160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8487" y="2973718"/>
            <a:ext cx="5046926" cy="505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</a:pPr>
            <a:r>
              <a:rPr lang="en-US" sz="3200" spc="64">
                <a:solidFill>
                  <a:srgbClr val="393939"/>
                </a:solidFill>
                <a:latin typeface="Crimson Pro"/>
              </a:rPr>
              <a:t>Anche se è presente una correlazione tra i grafici non è detto che ci sia una causalità, come in questo caso in cui il prezzo della benzina e l’aumento delle temperature non sono fatti direttamente collegati tra di loro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77352"/>
            <a:ext cx="6286500" cy="7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12"/>
              </a:lnSpc>
            </a:pPr>
            <a:r>
              <a:rPr lang="en-US" sz="5375">
                <a:solidFill>
                  <a:srgbClr val="393939"/>
                </a:solidFill>
                <a:latin typeface="Crimson Pro"/>
              </a:rPr>
              <a:t>Correlazione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4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32130" y="1066164"/>
            <a:ext cx="1823740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Fonti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59287" y="3057524"/>
            <a:ext cx="67694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000000"/>
                </a:solidFill>
                <a:latin typeface="Open Sans"/>
                <a:hlinkClick r:id="rId2" tooltip="https://www.ncei.noaa.gov/access/monitoring/climate-at-a-glance/global/time-series/globe/land_ocean/ytd/12/1918-2018?tr"/>
              </a:rPr>
              <a:t>Aumento delle temperature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47111" y="4765675"/>
            <a:ext cx="37937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000000"/>
                </a:solidFill>
                <a:latin typeface="Open Sans"/>
                <a:hlinkClick r:id="rId3" tooltip="https://www.ildatomancante.it/opendata/tag/datipubblici/"/>
              </a:rPr>
              <a:t>Particelle di Co2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9813" y="6477845"/>
            <a:ext cx="484837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000000"/>
                </a:solidFill>
                <a:latin typeface="Open Sans"/>
                <a:hlinkClick r:id="rId4" tooltip="https://dgsaie.mise.gov.it/prezzi-annuali-carburanti?pid=1"/>
              </a:rPr>
              <a:t>Prezzo della benzina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DAGAcL9IwnY</dc:identifier>
  <dcterms:modified xsi:type="dcterms:W3CDTF">2011-08-01T06:04:30Z</dcterms:modified>
  <cp:revision>1</cp:revision>
  <dc:title>Ed_Civica</dc:title>
</cp:coreProperties>
</file>