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66" r:id="rId2"/>
    <p:sldId id="370" r:id="rId3"/>
    <p:sldId id="404" r:id="rId4"/>
    <p:sldId id="429" r:id="rId5"/>
    <p:sldId id="496" r:id="rId6"/>
    <p:sldId id="497" r:id="rId7"/>
    <p:sldId id="498" r:id="rId8"/>
    <p:sldId id="467" r:id="rId9"/>
    <p:sldId id="428" r:id="rId10"/>
    <p:sldId id="499" r:id="rId11"/>
    <p:sldId id="413" r:id="rId12"/>
    <p:sldId id="501" r:id="rId13"/>
    <p:sldId id="469" r:id="rId14"/>
    <p:sldId id="468" r:id="rId15"/>
    <p:sldId id="502" r:id="rId16"/>
    <p:sldId id="471" r:id="rId17"/>
    <p:sldId id="503" r:id="rId18"/>
    <p:sldId id="474" r:id="rId19"/>
    <p:sldId id="472" r:id="rId20"/>
    <p:sldId id="473" r:id="rId21"/>
    <p:sldId id="504" r:id="rId22"/>
    <p:sldId id="505" r:id="rId23"/>
    <p:sldId id="508" r:id="rId24"/>
    <p:sldId id="509" r:id="rId25"/>
    <p:sldId id="500" r:id="rId26"/>
    <p:sldId id="506" r:id="rId27"/>
    <p:sldId id="512" r:id="rId28"/>
    <p:sldId id="511" r:id="rId29"/>
    <p:sldId id="507" r:id="rId30"/>
    <p:sldId id="510" r:id="rId31"/>
    <p:sldId id="470" r:id="rId32"/>
    <p:sldId id="476" r:id="rId33"/>
    <p:sldId id="419" r:id="rId34"/>
    <p:sldId id="513" r:id="rId35"/>
    <p:sldId id="514" r:id="rId36"/>
    <p:sldId id="515" r:id="rId37"/>
    <p:sldId id="516" r:id="rId38"/>
    <p:sldId id="517" r:id="rId39"/>
    <p:sldId id="518" r:id="rId40"/>
    <p:sldId id="519" r:id="rId41"/>
    <p:sldId id="358" r:id="rId42"/>
    <p:sldId id="427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30001"/>
    <a:srgbClr val="FECC00"/>
    <a:srgbClr val="000000"/>
    <a:srgbClr val="FFD300"/>
    <a:srgbClr val="F8A706"/>
    <a:srgbClr val="F9B003"/>
    <a:srgbClr val="F08631"/>
    <a:srgbClr val="ED6E56"/>
    <a:srgbClr val="E84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45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2340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26852-A5FD-47A0-97FE-E46EE9FB5FF1}" type="datetimeFigureOut">
              <a:rPr lang="ru-RU" smtClean="0"/>
              <a:t>10.03.2024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A0E67-7509-4A65-80F6-A4D6716ABA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7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08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900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F0566-0019-A60A-47D5-3046D443A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EB0EA0-03C8-C641-845B-B71027AE4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D7880D-3EE1-E8FF-BF1C-A2348D2D0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8DA50-DA3F-F1A7-9D28-CA23453A2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671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16E7A-1391-1189-A819-B0B453014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E3B6D1-7ED3-3E1B-D6D4-536F798307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054C84-58F8-A7D3-256E-BB50CF611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98CA2-FDA9-0A13-A9ED-8D2F20BBC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62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5A4CA-CA63-DEA8-1F91-BEE8F8CBD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7A0BAE-A732-C93F-94E7-A24F2B1494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3422B5-61F2-344E-37F5-E8B1053C6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B51B2-78E2-C66A-47E1-75B137417A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573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16E7A-1391-1189-A819-B0B453014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E3B6D1-7ED3-3E1B-D6D4-536F798307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054C84-58F8-A7D3-256E-BB50CF611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98CA2-FDA9-0A13-A9ED-8D2F20BBC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840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EA3EA-87D6-9230-510C-9F61B2F71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690947-7988-2935-02ED-8D6B76526E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971077-9B70-2382-6E92-DE6E5BC1AF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D0618-A476-572F-0416-63B38DE47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720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650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1469B-DB24-595E-2B7E-48C0579DE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15362C-8DA8-4D4D-C78D-E3C0703AD4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4BD0A9-2FA7-B7F3-370E-6C17A058F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01017-8B27-7283-7F0E-FA5BD855BB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25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0A57B-E162-6CDF-C4C1-5A4E8D3C0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26A57-FC83-0E01-9B74-92878F71E6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A4F244-2E53-38AE-5E22-872B5F43D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503BF-A2BD-1814-049A-1E01F10868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974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3C532-9B84-B96F-CE6B-2FB7B2E3E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D05018-43BF-A8EE-248B-A4BF321494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7CA049-FC0D-8579-C0DE-9056B919F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B5D94-A2C9-75B6-8ABC-C82245919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853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645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3C532-9B84-B96F-CE6B-2FB7B2E3E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D05018-43BF-A8EE-248B-A4BF321494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7CA049-FC0D-8579-C0DE-9056B919F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B5D94-A2C9-75B6-8ABC-C82245919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321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3C532-9B84-B96F-CE6B-2FB7B2E3E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D05018-43BF-A8EE-248B-A4BF321494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7CA049-FC0D-8579-C0DE-9056B919F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B5D94-A2C9-75B6-8ABC-C82245919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498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3C532-9B84-B96F-CE6B-2FB7B2E3E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D05018-43BF-A8EE-248B-A4BF321494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7CA049-FC0D-8579-C0DE-9056B919F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B5D94-A2C9-75B6-8ABC-C82245919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1308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3C532-9B84-B96F-CE6B-2FB7B2E3E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D05018-43BF-A8EE-248B-A4BF321494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7CA049-FC0D-8579-C0DE-9056B919F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B5D94-A2C9-75B6-8ABC-C82245919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405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424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3C532-9B84-B96F-CE6B-2FB7B2E3E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D05018-43BF-A8EE-248B-A4BF321494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7CA049-FC0D-8579-C0DE-9056B919F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B5D94-A2C9-75B6-8ABC-C82245919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312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3C532-9B84-B96F-CE6B-2FB7B2E3E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D05018-43BF-A8EE-248B-A4BF321494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7CA049-FC0D-8579-C0DE-9056B919F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B5D94-A2C9-75B6-8ABC-C82245919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3803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3C532-9B84-B96F-CE6B-2FB7B2E3E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D05018-43BF-A8EE-248B-A4BF321494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7CA049-FC0D-8579-C0DE-9056B919F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B5D94-A2C9-75B6-8ABC-C82245919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8735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3C532-9B84-B96F-CE6B-2FB7B2E3E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D05018-43BF-A8EE-248B-A4BF321494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7CA049-FC0D-8579-C0DE-9056B919F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B5D94-A2C9-75B6-8ABC-C82245919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033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24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3C397-739B-5D49-F01C-4D835519F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CF22FB-E210-1A07-0576-F23D3F3CC5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C7820-3C9D-854E-82E4-A15E1E492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8F3A-C189-7D4A-C594-94224B2D4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45819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20B4F-3283-1F14-FB9A-5B1BF4DDB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926FE7-0305-EDA8-5A27-C9B520FB0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B07AB-8185-80CD-31D8-998142DF12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6A008-886F-D950-0B7A-F71DFCC84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3632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5C375-B0F5-0B10-42CB-D3958FC7C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E46E8-019D-6483-8A91-6153A94BDB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D74673-ED32-59FB-73AB-55E9A641D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10DEA-0F96-D50C-B957-E413ECD89F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2922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6075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66420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0A57B-E162-6CDF-C4C1-5A4E8D3C0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26A57-FC83-0E01-9B74-92878F71E6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A4F244-2E53-38AE-5E22-872B5F43D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503BF-A2BD-1814-049A-1E01F10868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6036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97962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2419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9591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39058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697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3C397-739B-5D49-F01C-4D835519F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CF22FB-E210-1A07-0576-F23D3F3CC5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C7820-3C9D-854E-82E4-A15E1E492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8F3A-C189-7D4A-C594-94224B2D4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59896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9114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874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3C397-739B-5D49-F01C-4D835519F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CF22FB-E210-1A07-0576-F23D3F3CC5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C7820-3C9D-854E-82E4-A15E1E492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8F3A-C189-7D4A-C594-94224B2D4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262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3C397-739B-5D49-F01C-4D835519F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CF22FB-E210-1A07-0576-F23D3F3CC5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C7820-3C9D-854E-82E4-A15E1E492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8F3A-C189-7D4A-C594-94224B2D4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650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B4302-4428-98F0-8EE5-3CE13AEC3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3B855A-8255-BE93-28D8-C33F7559FE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CB566D-6B10-7301-2A31-E4778E8E7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23BA2-3E75-E893-40B8-B2EC76F0B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769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F0566-0019-A60A-47D5-3046D443A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EB0EA0-03C8-C641-845B-B71027AE4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D7880D-3EE1-E8FF-BF1C-A2348D2D0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8DA50-DA3F-F1A7-9D28-CA23453A2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269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F0566-0019-A60A-47D5-3046D443A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EB0EA0-03C8-C641-845B-B71027AE4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D7880D-3EE1-E8FF-BF1C-A2348D2D0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8DA50-DA3F-F1A7-9D28-CA23453A2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2985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2137-400F-4BDA-B79B-F69618F6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1962-7FCF-47DA-9568-53875360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7A32-3D39-4EBC-BDFE-F85CF71E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10.03.2024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4EF6-5D64-477F-9240-19CA66DB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36FA-F538-408E-B0AA-5B1DE6DA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4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8C6A-7BB5-45CC-BF56-4BB4E707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95527-77E1-4670-B3DA-6DEB7D4E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CE8D-2961-484C-AFAA-5656C588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10.03.2024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761F-5EB7-4777-A903-4F908852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10CD-41E9-4C48-959A-B154A1F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B162E-4F68-4E9E-8D2E-FDB853A2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7913F-36F8-49C2-8F29-3C899A5A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8031-1E8C-4FFE-9462-A1BDF4A0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10.03.2024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833C-FB18-4D13-8985-38D287F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0251-AC41-4CEF-AAFE-87C1B36F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3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08B-9108-45B9-A29A-37DF6CE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09B2-E19B-4CED-982B-5996A006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1DB1-FDCC-453D-9DBF-75DC84E7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10.03.2024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48BF-6DF7-45D8-84C8-419A5AF0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38BF-10B4-468F-8E03-D3E953DB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9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C668-65BE-4D21-B200-67563DE5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B919-B38C-4BBA-BA6B-72FAE781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D12A-F328-4505-AE93-2E5A675B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10.03.2024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3129-B450-40EA-BF7F-122E447A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1182-32E1-4035-9A80-E627D06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41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B34-420B-4C5A-A9D8-B7AD652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321-FBAB-4CDE-8BBC-5D601CA02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086-8E7F-46D4-BEB6-05C03B13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7881-B37F-48D5-8651-A231AD37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10.03.2024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0034-9C7C-4D04-B87C-833D2CF0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A883-BDED-4C18-B83A-52B03B42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0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5933-8718-4F39-AA60-6E786D56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8838-568F-4555-8265-1023F4EC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9A05-5FE7-4A8C-A5C8-DDE228D6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C081-3984-4DEC-A604-EA471CD2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1B347-A5FF-4CE8-AF03-4591223B0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15887-F29A-400C-8791-5E631DA3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10.03.2024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701F6-347D-4CD2-9F3F-4A927E97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DFC93-6575-4238-ACB3-5053637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1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95D4-04A3-47A1-8442-7D0E2A96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1100-2674-4222-A4F6-C5532478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10.03.2024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85572-3038-44E3-989B-F8B2775C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66DF-913F-42F6-BAA9-8080C18B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52426-AED8-405F-92F7-8DFB9348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10.03.2024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DAF86-CCDE-416C-88A9-756499AA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C8AA-268B-42B3-A4E7-0AE04340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0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51EB-D6F2-47B4-BD8A-8D297788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6B0B-4A6E-4590-B339-06163FF9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499-9AE5-43A0-A7DB-B5113548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7965-8739-4393-AA61-CE14E71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10.03.2024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41D93-896E-4A8E-8DCF-4FC7F730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84EA-68F9-4E31-92C7-C7BDC75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0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EB4F-79E9-4C04-86AB-4B8ABF7E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E89AA-4DB6-4F07-A2CD-24E4E20DB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11564-96C1-49F3-A40A-33381A23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D4DF-25B9-440F-BBC9-B055C4F6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10.03.2024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1EDE-E62A-4588-8273-A545FFA4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1333-2E9E-4014-9CA3-4D202A5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3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7798A-27DB-42CD-B4BA-C6396861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9E17-E9DB-4794-9CE2-5608F30C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795D-7B4E-420A-AAE0-A7248A67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1516-813A-495E-B1E8-A9387935886E}" type="datetimeFigureOut">
              <a:rPr lang="ru-RU" smtClean="0"/>
              <a:t>10.03.2024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3729-0509-4F37-836D-8D95B4604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699D-CAEC-4495-A04E-8012FE50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3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1094-EF65-4F00-B8FD-0B2B1BB36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735" y="1122363"/>
            <a:ext cx="6586937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Computer Science </a:t>
            </a:r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во </a:t>
            </a: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endParaRPr lang="ru-RU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2320A-D00D-4091-8F77-BB4C10DC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734" y="3602038"/>
            <a:ext cx="6586937" cy="1655762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Кодирование чисел. 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Целые числа. 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Числа с плавающей точкой. 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Числовые типы в JS.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EC9D58-ED92-0A8C-B850-8A9ADBA2F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747105-EA56-99DC-74DC-2C1AA43C4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14B0-2D9B-431D-5D50-30F56ECF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Дополнение до двух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7A5ED7-7B69-0DE0-1A19-59150D00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Способ сделать вычитание через сложение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Например, 119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 123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01110111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en-US" sz="1800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ru-RU" sz="1800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1111011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Перепишем вот так: </a:t>
            </a:r>
            <a:r>
              <a:rPr lang="ru-RU" sz="18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01110111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en-US" sz="1800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ru-RU" sz="1800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1111011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lang="ru-RU" sz="1800" dirty="0">
                <a:highlight>
                  <a:srgbClr val="FF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1800" dirty="0">
                <a:highlight>
                  <a:srgbClr val="FF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00000000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highlight>
                  <a:srgbClr val="FF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1800" dirty="0">
                <a:highlight>
                  <a:srgbClr val="FF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00000000</a:t>
            </a:r>
            <a:endParaRPr lang="en-US" sz="2000" dirty="0">
              <a:highlight>
                <a:srgbClr val="FF00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Перепишем опять: </a:t>
            </a:r>
            <a:r>
              <a:rPr lang="ru-RU" sz="18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01110111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en-US" sz="1800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ru-RU" sz="1800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1111011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lang="ru-RU" sz="1800" dirty="0">
                <a:highlight>
                  <a:srgbClr val="FF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11111111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+ </a:t>
            </a:r>
            <a:r>
              <a:rPr lang="ru-RU" sz="1800" dirty="0">
                <a:highlight>
                  <a:srgbClr val="FF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00000001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-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highlight>
                  <a:srgbClr val="FF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1800" dirty="0">
                <a:highlight>
                  <a:srgbClr val="FF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00000000</a:t>
            </a:r>
            <a:endParaRPr lang="ru-RU" sz="1800" dirty="0">
              <a:highlight>
                <a:srgbClr val="FF00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sz="1800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ru-RU" sz="1800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1111011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lang="ru-RU" sz="1800" dirty="0">
                <a:highlight>
                  <a:srgbClr val="FF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11111111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можно почитать просто через инверсию бит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Результат складываем с </a:t>
            </a:r>
            <a:r>
              <a:rPr lang="ru-RU" sz="18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01110111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и потом прибавляем 1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Получается </a:t>
            </a:r>
            <a:r>
              <a:rPr lang="en-US" sz="20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11111100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Держим в голове, что крайне левый бит 1, значит число отрицательно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Отнимаем </a:t>
            </a:r>
            <a:r>
              <a:rPr lang="ru-RU" sz="2000" dirty="0">
                <a:highlight>
                  <a:srgbClr val="FF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2000" dirty="0">
                <a:highlight>
                  <a:srgbClr val="FF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00000000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 опять через инверсию + 1 и получаем 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Не забываем про минус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AAB2EE-3D3A-74A2-44D7-55EC1311B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4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2A31C231-0856-65FB-63F8-3892AD281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3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747105-EA56-99DC-74DC-2C1AA43C4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14B0-2D9B-431D-5D50-30F56ECF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Да, это может быть не просто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7A5ED7-7B69-0DE0-1A19-59150D00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Во первых и сложение и вычитание теперь делается одной схемой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Держите в голове, что знак занимает место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Т.е. без знака в одном байте через прямое кодирование можно хранить от 0 до 255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со знаком через дополнение до 2-х от -128 до 127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AAB2EE-3D3A-74A2-44D7-55EC1311B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7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B206F-BB85-D3F0-635D-9A413020D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C2C1-A211-25D2-BDD3-5ECC80A7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433834"/>
            <a:ext cx="5319318" cy="19903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Голова кипит, зачем нам все это нужно?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0E699A-B775-CD9F-9D48-47536070A5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750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691ED1-60DB-6328-9E9F-7B27194C9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99FD-6335-A289-CDD9-ECD03C64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использования побитовых операторов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6BA93EC-C44B-D4EB-4A59-2F717F77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есть множество операторов, которые работают с битами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Эти операторы 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работают только с числами формата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Int32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Т.е. знаковое целое размером 32 бита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Чтобы корректно работать с этими операторами и понимать ответ мы должны знать как оно кодируется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кодируются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Int32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используя прямой код и дополнение до 2-х для отрицательных чисел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F903CE-D04A-66FA-D004-289E6811A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B206F-BB85-D3F0-635D-9A413020D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C2C1-A211-25D2-BDD3-5ECC80A7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649849"/>
            <a:ext cx="5319318" cy="15583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 знак хранится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BCD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0E699A-B775-CD9F-9D48-47536070A5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632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8AEAB0-DCC9-40F0-6822-46CF62AD2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C177-A285-BD08-F4A5-2404560B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Используется дополнение до 9-ти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9D89472-8F20-EB26-BD86-6148F63E6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каждой цифры числа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Т.е. каждую цифру вычитаем из 9-ти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один дополнительный бит для хранения знака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Например, +123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0001 0010 0011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И, -123, 1000 0111 0110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67C2C5-1F45-5466-0170-707628594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2A31C231-0856-65FB-63F8-3892AD281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85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298CD4-2CC6-A3E6-BE25-4C95A3A1C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C7F3-C569-22A0-DCCE-311B3485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Выдыхаем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FB6DDD-D513-CA27-C8AB-025378522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BCD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кодирование, как и дополнение до 9 нам полезны для общего понимания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Рекомендую почитать Чарльза Петцольда «Код. Тайный язык информатики»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B200B9-5343-E015-FE1B-8AB9033C3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2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2DAD8-6B67-D1E9-A1CB-38AA2FBE7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D78F-6F1A-4198-059E-59F15CB8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397593"/>
            <a:ext cx="5319318" cy="2062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Страшно спрашивать, но как хранятся дроби?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4D0DAA-7BA3-ED9A-70B4-6E16580F2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6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Число – это важнейший тип данных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отличии от многих других типов, на числах вводится целый ряд арифметических операций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То, как именно будут реализовывать эти операции зависит от способа кодирования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Поскольку числа являются важнейшим типом, то их поддержка имеется на аппаратном уровне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Чтобы упростить аппаратную реализацию одни операции выражаются через другие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вычитание, как правило делается через сложение с отрицательным числом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5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6AEB17-4517-9389-78E4-C3FF519C3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877A-0188-FAB2-9440-E2F4EEF4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действительно сложно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91C37A-6B80-2743-AE38-E60686AA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Особенно, что числа могут быть рациональными и иррациональными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Рациональное число можно представить в виде двух целых чисел и в некоторых ЯП есть для этого встроенный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вот в общем случае, любое число можно представить в виде десятичной дроби, например, 1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.123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или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7.0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8FC02B-758D-EDE0-A450-D18740376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7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6AEB17-4517-9389-78E4-C3FF519C3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877A-0188-FAB2-9440-E2F4EEF4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вот тут есть несколько проблем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91C37A-6B80-2743-AE38-E60686AA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Во первых, «положение» точки нужно как то кодировать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во вторых, дроби то у нас десятичные, а вот числа двоичные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^ 3 = 8 ;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^ 7 = 128; 2 ^ 10 = 1024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т. д.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8FC02B-758D-EDE0-A450-D18740376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8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6AEB17-4517-9389-78E4-C3FF519C3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877A-0188-FAB2-9440-E2F4EEF4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Самое просто решение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91C37A-6B80-2743-AE38-E60686AA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Давайте зафиксируем количество знаков после запятой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для кодирования чисел будем использовать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BCD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Т.к.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BCD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кодирует десятичные числа, а не двоичные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Такой способ будет очень не гибким и эффективным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не будет никаких проблем с точностью вычислений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Такое используется там, где важная точность, например, в финансовых задачах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8FC02B-758D-EDE0-A450-D18740376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0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6AEB17-4517-9389-78E4-C3FF519C3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877A-0188-FAB2-9440-E2F4EEF4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Научимся смещать точку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91C37A-6B80-2743-AE38-E60686AA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Любое число можно записать в виде экспоненциальной форме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345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.5678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записать как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3.455678 * 10 ^ 2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Или,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3.455678e2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Т.е. положительная степень определяет количество цифр которые нужно передвинуть, чтобы они были «слева от точки»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отрицательная – наоборот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345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.5678e-4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= 0.03455678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Наша точка стала плавающей!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8FC02B-758D-EDE0-A450-D18740376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5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6AEB17-4517-9389-78E4-C3FF519C3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877A-0188-FAB2-9440-E2F4EEF4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Добавим знак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91C37A-6B80-2743-AE38-E60686AA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Числа могут быть отрицательными, а значит знак надо хранить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Получается, что для кодирования дробного числа нам нужно кодировать 3 сущности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Знак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Степень десятки – назовем порядком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само число – назовем мантиссой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(-1 *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+ e + m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все число не влезет в размер мантиссы, то точность потеряется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8FC02B-758D-EDE0-A450-D18740376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5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2A31C231-0856-65FB-63F8-3892AD281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25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6AEB17-4517-9389-78E4-C3FF519C3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877A-0188-FAB2-9440-E2F4EEF4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Держитесь, мы почти добрались до сути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91C37A-6B80-2743-AE38-E60686AA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Надо научиться кодировать наше число в экспоненциальную форму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Существует наиболее популярный стандарт описывающий как это делать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IEEE-754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Поддерживается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аппаратно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Формат определяет общую «формулу» кодирования для чисел разного размера бит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Формат описывает числа размером 16, 32, 64, 128 и 258 бит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используются числа с размером 64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8FC02B-758D-EDE0-A450-D18740376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5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6AEB17-4517-9389-78E4-C3FF519C3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877A-0188-FAB2-9440-E2F4EEF4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Разберем на примере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8FC02B-758D-EDE0-A450-D18740376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33BC1D7-FBCE-9F7A-4EAF-9EDDF44D66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97" y="2072128"/>
            <a:ext cx="8387166" cy="334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8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6AEB17-4517-9389-78E4-C3FF519C3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877A-0188-FAB2-9440-E2F4EEF4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Проблемы точностью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91C37A-6B80-2743-AE38-E60686AA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Проблема способа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IEEE-754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что у нас теряется точность вычислений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0.7 + 0.2 != 0.9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2 ** 53 + 1 === 2 ** 53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140_737_488_355_328 == 140_737_488_355_328.01 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8FC02B-758D-EDE0-A450-D18740376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6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6AEB17-4517-9389-78E4-C3FF519C3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877A-0188-FAB2-9440-E2F4EEF4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Особенности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IEE-754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91C37A-6B80-2743-AE38-E60686AA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 нас есть +0 и -0,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Object.is(+0, -0) == false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 нас есть 3 константы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POSITIVE_INFINITY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NEGATIVE_INFINITY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NAN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IEE-754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при переполнении уходит в бесконечность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При превышении мантиссой своего предельного размера теряется точность,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Number.MAX_SAFE_INTEGER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8FC02B-758D-EDE0-A450-D18740376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4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721472"/>
            <a:ext cx="4620584" cy="34150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Давайте вспомним про кодирование целых неотрицательных чисел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 descr="Изображение выглядит как хищная птица, птица, зеленый, сова&#10;&#10;Автоматически созданное описание">
            <a:extLst>
              <a:ext uri="{FF2B5EF4-FFF2-40B4-BE49-F238E27FC236}">
                <a16:creationId xmlns:a16="http://schemas.microsoft.com/office/drawing/2014/main" id="{C9A7E01F-D7C4-356E-5D8D-CDCBB70C2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0" r="178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3892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2A31C231-0856-65FB-63F8-3892AD281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43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52D8EE-15FA-73A9-FD2D-0CF0B21DB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7DCC-FBA2-B0E7-E005-E182D3BA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Выдыхаем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A1DF87B-5190-5FCF-A2F2-5A71BCC5D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не будем детально разбирать алгоритм кодирования чисел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IEE-754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 и не будем разбирать арифметику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Кому интересно, то читайте «Код» или другие источники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Поддержка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IEE-754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у нас есть на уровне инструкций процессора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D734AB-8205-013D-969F-2C5A53F4F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6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13868C-08FF-705E-1658-C5DE71C59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FA3B-93F8-9ABB-6F39-45E1E115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Другие числовые типы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645C3F-2D55-1EE7-39EF-BBF44326A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Обычно, числовые типы делятся на знаковые и беззнаковые разных размеров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Числа с плавающей точкой разных размеров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могут быть и специфичные, навроде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BCD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фиксированной точки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Рациональных или вещественных чисел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Безразмерные числа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нас интересует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JS…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14D03C-BB70-A6A4-4534-690B94A48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3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всего 2 встроенных числовых типа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Все числа по умолчанию – это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Double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, или же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IEE-754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размером 64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еще есть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BigInt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– безразмерное знаковое целое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6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BigInt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спецификации не говорится, как конкретно нужно реализовывать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обычно реализуется в виде «растущего» массива чисел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Создается явно конструктором или с помощью суффикса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Неявного приведения типов между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Double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BigInt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0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2DAD8-6B67-D1E9-A1CB-38AA2FBE7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D78F-6F1A-4198-059E-59F15CB8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397593"/>
            <a:ext cx="5319318" cy="20628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Значит для целых чисел всегда можно использовать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BigInt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4D0DAA-7BA3-ED9A-70B4-6E16580F2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72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 стоит так делать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BigInt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 переполняется и не теряет точность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требует больше памяти и работает менее эффективно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Скорее это решение для задач, где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Double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 справляется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0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Double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 все так просто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Тут сразу несколько нюансов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Побитовые операторы конвертируют его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Int32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 возможным переполнением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(Побитовые операторы для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BigInt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такого не делают)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Т.е. у нас неявно есть формат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Int32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еще у нас есть типизированные массивы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Внутри них можно хранить числа в разных форматах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7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еще есть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SMI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конечно сильно зависит от реализации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из-за того, что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динамическая типизация, все данные в кодируются в виде тегированного указателя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Такой указатель может содержать в себе данные, а не быть реальным указателем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небольших целых чисел, например, меньше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Int31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, можно кодировать их в значении указателя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то время как дробные числа будут храниться в куче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5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2A31C231-0856-65FB-63F8-3892AD281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6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4FC34-39E4-46A3-5D23-714148C8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3B3F-AF16-58E0-24B5-B6CBFFDC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BCD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F920CC-7453-5228-8F83-FA2AF7A2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Самый простой способ кодирования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Каждой десятичной цифре соответствует свой код из 4-х бит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Число из нескольких разрядов просто записывается «как читается»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Абсолютно точное представление десятичных чисел в бинарном виде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В 1 байт помещается число от 0 до 99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Имеет аппаратную поддержку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Требует больше памяти, а операции менее эффективны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Популярно в телефонии, в финансовых задачах и везде где нужна максимальная точность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B07E40-E7B6-CFEA-5DAE-CF1FD104C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3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Подытожим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 нас 2 явных встроенных числовых типа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Неявно, у нас есть тип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Int32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при применении побитовых операторов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 нас есть множество типов как знаковых, так и беззнаковых, с помощью типизированных массивов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8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Вывод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Число – это один из самых важных типов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Способов кодирования чисел много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как правило мы имеем дело с прямым/дополнительным кодом 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IEEE-754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 нас из коробки нет богатых числовых типов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есть масса нюансов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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4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2766218"/>
            <a:ext cx="11358452" cy="1325563"/>
          </a:xfrm>
        </p:spPr>
        <p:txBody>
          <a:bodyPr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Спасибо!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3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4FC34-39E4-46A3-5D23-714148C8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3B3F-AF16-58E0-24B5-B6CBFFDC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Тут еще есть нюансы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F920CC-7453-5228-8F83-FA2AF7A2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 самом деле способ кодирования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BCD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существует несколько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Основным считается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BCD 8421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, но есть и другие: 4221 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5421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Устаревшее решение от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IBM EBCDIC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Нам это скорее важно для общего понимания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B07E40-E7B6-CFEA-5DAE-CF1FD104C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4FC34-39E4-46A3-5D23-714148C8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3B3F-AF16-58E0-24B5-B6CBFFDC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Кодовая таблица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BCD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B07E40-E7B6-CFEA-5DAE-CF1FD104C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F0A5848-747D-D298-CE5E-3A2806D767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853" y="2450945"/>
            <a:ext cx="47625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7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4FC34-39E4-46A3-5D23-714148C8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3B3F-AF16-58E0-24B5-B6CBFFDC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Прямой код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F920CC-7453-5228-8F83-FA2AF7A2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Способ кодирования через разложение числа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Сумма произведений цифр числа на основание системы счисления в степени разряда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1011 = </a:t>
            </a:r>
            <a:r>
              <a:rPr lang="ru-RU" sz="22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 * 2 </a:t>
            </a:r>
            <a:r>
              <a:rPr lang="en-US" sz="22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^ 3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lang="en-US" sz="2200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 * 2 ^ 2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lang="en-US" sz="2200" dirty="0">
                <a:highlight>
                  <a:srgbClr val="00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 * 2 ^ 1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lang="en-US" sz="2200" dirty="0">
                <a:highlight>
                  <a:srgbClr val="FF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 * 2 ^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В один байт помещается от 0 до 255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Эффективные арифметические операции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B07E40-E7B6-CFEA-5DAE-CF1FD104C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0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338ED-B5C2-66AE-87F9-6B3F04B05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ABB3-7889-6FF5-A854-3EDCAF70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264020"/>
            <a:ext cx="5319318" cy="2329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 кодировать отрицательные числа?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2C8CBDE-3228-8209-C774-E59585499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89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747105-EA56-99DC-74DC-2C1AA43C4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14B0-2D9B-431D-5D50-30F56ECF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Самый простой вариант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7A5ED7-7B69-0DE0-1A19-59150D00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Давайте просто добавим еще один бит для знака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поместим его на «крайне левую» позицию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бит равен 1, то значит число отрицательное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1001 равно -1 если крайний бит считается знаковым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Чтобы бит всегда был самым «левым», нам надо ввести ограничение на размер бит для чисел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Т.е. в любой операции у всех операндов должно быть одинаковое количество бит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Проблема такого подхода, что числа надо уметь как то вычитать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AAB2EE-3D3A-74A2-44D7-55EC1311B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2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5612</TotalTime>
  <Words>1500</Words>
  <Application>Microsoft Office PowerPoint</Application>
  <PresentationFormat>Широкоэкранный</PresentationFormat>
  <Paragraphs>212</Paragraphs>
  <Slides>42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Roboto</vt:lpstr>
      <vt:lpstr>Wingdings</vt:lpstr>
      <vt:lpstr>Office Theme</vt:lpstr>
      <vt:lpstr>Computer Science во Frontend</vt:lpstr>
      <vt:lpstr>Число – это важнейший тип данных</vt:lpstr>
      <vt:lpstr>Давайте вспомним про кодирование целых неотрицательных чисел</vt:lpstr>
      <vt:lpstr>BCD</vt:lpstr>
      <vt:lpstr>Тут еще есть нюансы</vt:lpstr>
      <vt:lpstr>Кодовая таблица BCD</vt:lpstr>
      <vt:lpstr>Прямой код</vt:lpstr>
      <vt:lpstr>А как кодировать отрицательные числа?</vt:lpstr>
      <vt:lpstr>Самый простой вариант</vt:lpstr>
      <vt:lpstr>Дополнение до двух</vt:lpstr>
      <vt:lpstr>Презентация PowerPoint</vt:lpstr>
      <vt:lpstr>Да, это может быть не просто</vt:lpstr>
      <vt:lpstr>Голова кипит, зачем нам все это нужно?</vt:lpstr>
      <vt:lpstr>Для использования побитовых операторов</vt:lpstr>
      <vt:lpstr>А как знак хранится в BCD?</vt:lpstr>
      <vt:lpstr>Используется дополнение до 9-ти</vt:lpstr>
      <vt:lpstr>Презентация PowerPoint</vt:lpstr>
      <vt:lpstr>Выдыхаем</vt:lpstr>
      <vt:lpstr>Страшно спрашивать, но как хранятся дроби?</vt:lpstr>
      <vt:lpstr>Это действительно сложно</vt:lpstr>
      <vt:lpstr>И вот тут есть несколько проблем</vt:lpstr>
      <vt:lpstr>Самое просто решение</vt:lpstr>
      <vt:lpstr>Научимся смещать точку</vt:lpstr>
      <vt:lpstr>Добавим знак</vt:lpstr>
      <vt:lpstr>Презентация PowerPoint</vt:lpstr>
      <vt:lpstr>Держитесь, мы почти добрались до сути</vt:lpstr>
      <vt:lpstr>Разберем на примере</vt:lpstr>
      <vt:lpstr>Проблемы точностью</vt:lpstr>
      <vt:lpstr>Особенности IEE-754</vt:lpstr>
      <vt:lpstr>Презентация PowerPoint</vt:lpstr>
      <vt:lpstr>Выдыхаем</vt:lpstr>
      <vt:lpstr>Другие числовые типы</vt:lpstr>
      <vt:lpstr>В JS всего 2 встроенных числовых типа</vt:lpstr>
      <vt:lpstr>BigInt</vt:lpstr>
      <vt:lpstr>Значит для целых чисел всегда можно использовать BigInt?</vt:lpstr>
      <vt:lpstr>Не стоит так делать</vt:lpstr>
      <vt:lpstr>С Double в JS не все так просто</vt:lpstr>
      <vt:lpstr>А еще есть SMI</vt:lpstr>
      <vt:lpstr>Презентация PowerPoint</vt:lpstr>
      <vt:lpstr>Подытожим</vt:lpstr>
      <vt:lpstr>Вывод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Frontend</dc:title>
  <dc:creator>Andrey Kobets</dc:creator>
  <cp:lastModifiedBy>Андрей Кобец</cp:lastModifiedBy>
  <cp:revision>1080</cp:revision>
  <dcterms:created xsi:type="dcterms:W3CDTF">2020-11-08T08:53:50Z</dcterms:created>
  <dcterms:modified xsi:type="dcterms:W3CDTF">2024-03-10T15:43:51Z</dcterms:modified>
</cp:coreProperties>
</file>