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66" r:id="rId2"/>
    <p:sldId id="404" r:id="rId3"/>
    <p:sldId id="370" r:id="rId4"/>
    <p:sldId id="467" r:id="rId5"/>
    <p:sldId id="520" r:id="rId6"/>
    <p:sldId id="522" r:id="rId7"/>
    <p:sldId id="521" r:id="rId8"/>
    <p:sldId id="523" r:id="rId9"/>
    <p:sldId id="524" r:id="rId10"/>
    <p:sldId id="525" r:id="rId11"/>
    <p:sldId id="429" r:id="rId12"/>
    <p:sldId id="496" r:id="rId13"/>
    <p:sldId id="526" r:id="rId14"/>
    <p:sldId id="527" r:id="rId15"/>
    <p:sldId id="528" r:id="rId16"/>
    <p:sldId id="413" r:id="rId17"/>
    <p:sldId id="498" r:id="rId18"/>
    <p:sldId id="469" r:id="rId19"/>
    <p:sldId id="529" r:id="rId20"/>
    <p:sldId id="530" r:id="rId21"/>
    <p:sldId id="531" r:id="rId22"/>
    <p:sldId id="532" r:id="rId23"/>
    <p:sldId id="533" r:id="rId24"/>
    <p:sldId id="534" r:id="rId25"/>
    <p:sldId id="535" r:id="rId26"/>
    <p:sldId id="536" r:id="rId27"/>
    <p:sldId id="503" r:id="rId28"/>
    <p:sldId id="428" r:id="rId29"/>
    <p:sldId id="538" r:id="rId30"/>
    <p:sldId id="539" r:id="rId31"/>
    <p:sldId id="540" r:id="rId32"/>
    <p:sldId id="502" r:id="rId33"/>
    <p:sldId id="541" r:id="rId34"/>
    <p:sldId id="547" r:id="rId35"/>
    <p:sldId id="545" r:id="rId36"/>
    <p:sldId id="546" r:id="rId37"/>
    <p:sldId id="542" r:id="rId38"/>
    <p:sldId id="543" r:id="rId39"/>
    <p:sldId id="544" r:id="rId40"/>
    <p:sldId id="550" r:id="rId41"/>
    <p:sldId id="548" r:id="rId42"/>
    <p:sldId id="549" r:id="rId43"/>
    <p:sldId id="358" r:id="rId44"/>
    <p:sldId id="427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030001"/>
    <a:srgbClr val="FECC00"/>
    <a:srgbClr val="000000"/>
    <a:srgbClr val="FFD300"/>
    <a:srgbClr val="F8A706"/>
    <a:srgbClr val="F9B003"/>
    <a:srgbClr val="F08631"/>
    <a:srgbClr val="ED6E56"/>
    <a:srgbClr val="E847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4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323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26852-A5FD-47A0-97FE-E46EE9FB5FF1}" type="datetimeFigureOut">
              <a:rPr lang="ru-RU" smtClean="0"/>
              <a:t>13.03.2024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A0E67-7509-4A65-80F6-A4D6716ABA1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78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5645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3C397-739B-5D49-F01C-4D835519F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CF22FB-E210-1A07-0576-F23D3F3CC5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3C7820-3C9D-854E-82E4-A15E1E4923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A8F3A-C189-7D4A-C594-94224B2D4C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4581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3C397-739B-5D49-F01C-4D835519F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CF22FB-E210-1A07-0576-F23D3F3CC5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3C7820-3C9D-854E-82E4-A15E1E4923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A8F3A-C189-7D4A-C594-94224B2D4C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5989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3C397-739B-5D49-F01C-4D835519F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CF22FB-E210-1A07-0576-F23D3F3CC5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3C7820-3C9D-854E-82E4-A15E1E4923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A8F3A-C189-7D4A-C594-94224B2D4C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2536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3C397-739B-5D49-F01C-4D835519F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CF22FB-E210-1A07-0576-F23D3F3CC5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3C7820-3C9D-854E-82E4-A15E1E4923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A8F3A-C189-7D4A-C594-94224B2D4C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6099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3C397-739B-5D49-F01C-4D835519F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CF22FB-E210-1A07-0576-F23D3F3CC5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3C7820-3C9D-854E-82E4-A15E1E4923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A8F3A-C189-7D4A-C594-94224B2D4C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0688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0900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3C397-739B-5D49-F01C-4D835519F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CF22FB-E210-1A07-0576-F23D3F3CC5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3C7820-3C9D-854E-82E4-A15E1E4923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A8F3A-C189-7D4A-C594-94224B2D4C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9650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16E7A-1391-1189-A819-B0B453014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E3B6D1-7ED3-3E1B-D6D4-536F798307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054C84-58F8-A7D3-256E-BB50CF611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98CA2-FDA9-0A13-A9ED-8D2F20BBC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462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3C397-739B-5D49-F01C-4D835519F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CF22FB-E210-1A07-0576-F23D3F3CC5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3C7820-3C9D-854E-82E4-A15E1E4923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A8F3A-C189-7D4A-C594-94224B2D4C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69524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3C397-739B-5D49-F01C-4D835519F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CF22FB-E210-1A07-0576-F23D3F3CC5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3C7820-3C9D-854E-82E4-A15E1E4923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A8F3A-C189-7D4A-C594-94224B2D4C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3037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2082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3C397-739B-5D49-F01C-4D835519F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CF22FB-E210-1A07-0576-F23D3F3CC5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3C7820-3C9D-854E-82E4-A15E1E4923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A8F3A-C189-7D4A-C594-94224B2D4C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69201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3C397-739B-5D49-F01C-4D835519F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CF22FB-E210-1A07-0576-F23D3F3CC5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3C7820-3C9D-854E-82E4-A15E1E4923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A8F3A-C189-7D4A-C594-94224B2D4C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81084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16E7A-1391-1189-A819-B0B453014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E3B6D1-7ED3-3E1B-D6D4-536F798307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054C84-58F8-A7D3-256E-BB50CF611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98CA2-FDA9-0A13-A9ED-8D2F20BBC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50264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3C397-739B-5D49-F01C-4D835519F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CF22FB-E210-1A07-0576-F23D3F3CC5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3C7820-3C9D-854E-82E4-A15E1E4923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A8F3A-C189-7D4A-C594-94224B2D4C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39288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16E7A-1391-1189-A819-B0B453014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E3B6D1-7ED3-3E1B-D6D4-536F798307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054C84-58F8-A7D3-256E-BB50CF611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98CA2-FDA9-0A13-A9ED-8D2F20BBC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10187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3C397-739B-5D49-F01C-4D835519F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CF22FB-E210-1A07-0576-F23D3F3CC5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3C7820-3C9D-854E-82E4-A15E1E4923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A8F3A-C189-7D4A-C594-94224B2D4C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70263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6506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F0566-0019-A60A-47D5-3046D443A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EB0EA0-03C8-C641-845B-B71027AE45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D7880D-3EE1-E8FF-BF1C-A2348D2D0E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8DA50-DA3F-F1A7-9D28-CA23453A2F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2692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F0566-0019-A60A-47D5-3046D443A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EB0EA0-03C8-C641-845B-B71027AE45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D7880D-3EE1-E8FF-BF1C-A2348D2D0E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8DA50-DA3F-F1A7-9D28-CA23453A2F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01867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F0566-0019-A60A-47D5-3046D443A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EB0EA0-03C8-C641-845B-B71027AE45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D7880D-3EE1-E8FF-BF1C-A2348D2D0E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8DA50-DA3F-F1A7-9D28-CA23453A2F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0715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B4302-4428-98F0-8EE5-3CE13AEC3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3B855A-8255-BE93-28D8-C33F7559FE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CB566D-6B10-7301-2A31-E4778E8E77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23BA2-3E75-E893-40B8-B2EC76F0B3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67698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F0566-0019-A60A-47D5-3046D443A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EB0EA0-03C8-C641-845B-B71027AE45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D7880D-3EE1-E8FF-BF1C-A2348D2D0E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8DA50-DA3F-F1A7-9D28-CA23453A2F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13025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16E7A-1391-1189-A819-B0B453014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E3B6D1-7ED3-3E1B-D6D4-536F798307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054C84-58F8-A7D3-256E-BB50CF611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98CA2-FDA9-0A13-A9ED-8D2F20BBC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8405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F0566-0019-A60A-47D5-3046D443A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EB0EA0-03C8-C641-845B-B71027AE45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D7880D-3EE1-E8FF-BF1C-A2348D2D0E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8DA50-DA3F-F1A7-9D28-CA23453A2F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74201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F0566-0019-A60A-47D5-3046D443A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EB0EA0-03C8-C641-845B-B71027AE45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D7880D-3EE1-E8FF-BF1C-A2348D2D0E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8DA50-DA3F-F1A7-9D28-CA23453A2F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59813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F0566-0019-A60A-47D5-3046D443A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EB0EA0-03C8-C641-845B-B71027AE45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D7880D-3EE1-E8FF-BF1C-A2348D2D0E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8DA50-DA3F-F1A7-9D28-CA23453A2F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3149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F0566-0019-A60A-47D5-3046D443A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EB0EA0-03C8-C641-845B-B71027AE45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D7880D-3EE1-E8FF-BF1C-A2348D2D0E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8DA50-DA3F-F1A7-9D28-CA23453A2F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03637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F0566-0019-A60A-47D5-3046D443A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EB0EA0-03C8-C641-845B-B71027AE45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D7880D-3EE1-E8FF-BF1C-A2348D2D0E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8DA50-DA3F-F1A7-9D28-CA23453A2F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05721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16E7A-1391-1189-A819-B0B453014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E3B6D1-7ED3-3E1B-D6D4-536F798307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054C84-58F8-A7D3-256E-BB50CF611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98CA2-FDA9-0A13-A9ED-8D2F20BBC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34807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F0566-0019-A60A-47D5-3046D443A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EB0EA0-03C8-C641-845B-B71027AE45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D7880D-3EE1-E8FF-BF1C-A2348D2D0E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8DA50-DA3F-F1A7-9D28-CA23453A2F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51665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F0566-0019-A60A-47D5-3046D443A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EB0EA0-03C8-C641-845B-B71027AE45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D7880D-3EE1-E8FF-BF1C-A2348D2D0E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8DA50-DA3F-F1A7-9D28-CA23453A2F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9512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46132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37291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F0566-0019-A60A-47D5-3046D443A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EB0EA0-03C8-C641-845B-B71027AE45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D7880D-3EE1-E8FF-BF1C-A2348D2D0E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8DA50-DA3F-F1A7-9D28-CA23453A2F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72913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79114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874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741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7045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0155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618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6681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2137-400F-4BDA-B79B-F69618F6E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F1962-7FCF-47DA-9568-538753606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87A32-3D39-4EBC-BDFE-F85CF71E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13.03.2024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94EF6-5D64-477F-9240-19CA66DB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C36FA-F538-408E-B0AA-5B1DE6DA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741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8C6A-7BB5-45CC-BF56-4BB4E707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95527-77E1-4670-B3DA-6DEB7D4EB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2CE8D-2961-484C-AFAA-5656C588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13.03.2024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4761F-5EB7-4777-A903-4F908852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F10CD-41E9-4C48-959A-B154A1F8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360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B162E-4F68-4E9E-8D2E-FDB853A21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7913F-36F8-49C2-8F29-3C899A5AF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C8031-1E8C-4FFE-9462-A1BDF4A0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13.03.2024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8833C-FB18-4D13-8985-38D287F1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30251-AC41-4CEF-AAFE-87C1B36F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234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708B-9108-45B9-A29A-37DF6CE2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709B2-E19B-4CED-982B-5996A0065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81DB1-FDCC-453D-9DBF-75DC84E7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13.03.2024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248BF-6DF7-45D8-84C8-419A5AF0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D38BF-10B4-468F-8E03-D3E953DB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695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C668-65BE-4D21-B200-67563DE5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6B919-B38C-4BBA-BA6B-72FAE781A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0D12A-F328-4505-AE93-2E5A675B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13.03.2024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43129-B450-40EA-BF7F-122E447A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81182-32E1-4035-9A80-E627D063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41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CB34-420B-4C5A-A9D8-B7AD6529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4E321-FBAB-4CDE-8BBC-5D601CA02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11086-8E7F-46D4-BEB6-05C03B13B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37881-B37F-48D5-8651-A231AD37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13.03.2024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D0034-9C7C-4D04-B87C-833D2CF0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EA883-BDED-4C18-B83A-52B03B42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202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5933-8718-4F39-AA60-6E786D56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18838-568F-4555-8265-1023F4EC0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19A05-5FE7-4A8C-A5C8-DDE228D6B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BC081-3984-4DEC-A604-EA471CD25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1B347-A5FF-4CE8-AF03-4591223B0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15887-F29A-400C-8791-5E631DA3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13.03.2024</a:t>
            </a:fld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701F6-347D-4CD2-9F3F-4A927E97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DFC93-6575-4238-ACB3-5053637F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10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95D4-04A3-47A1-8442-7D0E2A96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21100-2674-4222-A4F6-C5532478F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13.03.2024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85572-3038-44E3-989B-F8B2775C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466DF-913F-42F6-BAA9-8080C18B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850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E52426-AED8-405F-92F7-8DFB9348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13.03.2024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9DAF86-CCDE-416C-88A9-756499AA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9C8AA-268B-42B3-A4E7-0AE04340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206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51EB-D6F2-47B4-BD8A-8D297788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46B0B-4A6E-4590-B339-06163FF97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33499-9AE5-43A0-A7DB-B51135482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7965-8739-4393-AA61-CE14E711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13.03.2024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41D93-896E-4A8E-8DCF-4FC7F730F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784EA-68F9-4E31-92C7-C7BDC75F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500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EB4F-79E9-4C04-86AB-4B8ABF7E8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E89AA-4DB6-4F07-A2CD-24E4E20DB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11564-96C1-49F3-A40A-33381A238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7D4DF-25B9-440F-BBC9-B055C4F6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13.03.2024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B1EDE-E62A-4588-8273-A545FFA4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C1333-2E9E-4014-9CA3-4D202A5A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638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7798A-27DB-42CD-B4BA-C63968617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49E17-E9DB-4794-9CE2-5608F30C9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2795D-7B4E-420A-AAE0-A7248A670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51516-813A-495E-B1E8-A9387935886E}" type="datetimeFigureOut">
              <a:rPr lang="ru-RU" smtClean="0"/>
              <a:t>13.03.2024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C3729-0509-4F37-836D-8D95B4604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C699D-CAEC-4495-A04E-8012FE50D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73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1094-EF65-4F00-B8FD-0B2B1BB36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735" y="1122363"/>
            <a:ext cx="6586937" cy="2387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Computer Science </a:t>
            </a:r>
            <a:r>
              <a:rPr lang="ru-RU" sz="4400" dirty="0">
                <a:latin typeface="Roboto" panose="02000000000000000000" pitchFamily="2" charset="0"/>
                <a:ea typeface="Roboto" panose="02000000000000000000" pitchFamily="2" charset="0"/>
              </a:rPr>
              <a:t>во </a:t>
            </a:r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Frontend</a:t>
            </a:r>
            <a:endParaRPr lang="ru-RU" sz="4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2320A-D00D-4091-8F77-BB4C10DC2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734" y="3602038"/>
            <a:ext cx="6586937" cy="1655762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Операции на</a:t>
            </a:r>
            <a:r>
              <a:rPr lang="ru-RU" altLang="ru-RU" dirty="0">
                <a:solidFill>
                  <a:srgbClr val="08080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д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битами. </a:t>
            </a:r>
            <a:b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Побитовые операторы JS. </a:t>
            </a:r>
            <a:b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Побитовое умножение и деление. </a:t>
            </a:r>
            <a:b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Битовые маски.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EC9D58-ED92-0A8C-B850-8A9ADBA2F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46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Логический сдвиг вправо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Сдвигает все биты на заданную позицию вправо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Образовавшиеся слева «свободные» места заполняются нулями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Может измениться знак числа!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0b0000</a:t>
            </a:r>
            <a:r>
              <a:rPr lang="ru-RU" sz="2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00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&gt;&gt;&gt; </a:t>
            </a:r>
            <a:r>
              <a:rPr lang="en-US" sz="2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= 0b00000</a:t>
            </a:r>
            <a:r>
              <a:rPr lang="en-US" sz="2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sz="2400" dirty="0">
                <a:highlight>
                  <a:srgbClr val="C0C0C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00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= 4</a:t>
            </a:r>
            <a:r>
              <a:rPr lang="en-US" sz="2400" dirty="0">
                <a:highlight>
                  <a:srgbClr val="C0C0C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-4 &gt;&gt;&gt; 1 =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2147483646</a:t>
            </a:r>
            <a:endParaRPr lang="en-US" sz="2400" dirty="0">
              <a:highlight>
                <a:srgbClr val="C0C0C0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2 ** 31 - 1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&lt;&lt; </a:t>
            </a:r>
            <a:r>
              <a:rPr lang="en-US" sz="2400" dirty="0">
                <a:highlight>
                  <a:srgbClr val="00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&gt;&gt;&gt; </a:t>
            </a:r>
            <a:r>
              <a:rPr lang="en-US" sz="2400" dirty="0">
                <a:highlight>
                  <a:srgbClr val="00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=== </a:t>
            </a:r>
            <a:r>
              <a:rPr lang="en-US" sz="2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2 ** 31 - 1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9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14FC34-39E4-46A3-5D23-714148C86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3B3F-AF16-58E0-24B5-B6CBFFDC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Есть еще циклические сдвиги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F920CC-7453-5228-8F83-FA2AF7A2F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0b</a:t>
            </a:r>
            <a:r>
              <a:rPr lang="en-US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000000</a:t>
            </a:r>
            <a:r>
              <a:rPr lang="en-US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&lt;&lt;&lt;&lt; </a:t>
            </a:r>
            <a:r>
              <a:rPr lang="en-US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= 0b000000</a:t>
            </a:r>
            <a:r>
              <a:rPr lang="en-US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11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= 4</a:t>
            </a:r>
            <a:r>
              <a:rPr lang="en-US" dirty="0">
                <a:highlight>
                  <a:srgbClr val="C0C0C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их нет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Хотя можно сделать легко самим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FB07E40-E7B6-CFEA-5DAE-CF1FD104C0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3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14FC34-39E4-46A3-5D23-714148C86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3B3F-AF16-58E0-24B5-B6CBFFDC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Побитовое «И»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F920CC-7453-5228-8F83-FA2AF7A2F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0b0000</a:t>
            </a:r>
            <a:r>
              <a:rPr lang="ru-RU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111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&amp; 0b0</a:t>
            </a:r>
            <a:r>
              <a:rPr lang="en-US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00</a:t>
            </a:r>
            <a:r>
              <a:rPr lang="ru-RU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00 = 0b0000</a:t>
            </a:r>
            <a:r>
              <a:rPr lang="en-US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11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1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только тогда, когда оба бита равны 1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FB07E40-E7B6-CFEA-5DAE-CF1FD104C0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4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14FC34-39E4-46A3-5D23-714148C86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3B3F-AF16-58E0-24B5-B6CBFFDC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Побитовое «Или»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F920CC-7453-5228-8F83-FA2AF7A2F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0b0000</a:t>
            </a:r>
            <a:r>
              <a:rPr lang="ru-RU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111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| 0b0</a:t>
            </a:r>
            <a:r>
              <a:rPr lang="en-US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00</a:t>
            </a:r>
            <a:r>
              <a:rPr lang="ru-RU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00 = 0b0</a:t>
            </a:r>
            <a:r>
              <a:rPr lang="en-US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00</a:t>
            </a:r>
            <a:r>
              <a:rPr lang="en-US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1111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1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всегда, если хотя бы один из 2-х битов равен 1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FB07E40-E7B6-CFEA-5DAE-CF1FD104C0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14FC34-39E4-46A3-5D23-714148C86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3B3F-AF16-58E0-24B5-B6CBFFDC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Инверсия бит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F920CC-7453-5228-8F83-FA2AF7A2F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~0b0000</a:t>
            </a:r>
            <a:r>
              <a:rPr lang="ru-RU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111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= 0b</a:t>
            </a:r>
            <a:r>
              <a:rPr lang="en-US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1111</a:t>
            </a:r>
            <a:r>
              <a:rPr lang="en-US" dirty="0">
                <a:highlight>
                  <a:srgbClr val="C0C0C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0000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1 становиться 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0 становиться 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Знаковый бит тоже меняется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~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+ 1 == -4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~~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55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.356 == 55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FB07E40-E7B6-CFEA-5DAE-CF1FD104C0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1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14FC34-39E4-46A3-5D23-714148C86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3B3F-AF16-58E0-24B5-B6CBFFDC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Исключающее «Или»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aka XOR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F920CC-7453-5228-8F83-FA2AF7A2F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0b0000</a:t>
            </a:r>
            <a:r>
              <a:rPr lang="ru-RU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111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^ 0b0</a:t>
            </a:r>
            <a:r>
              <a:rPr lang="en-US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00</a:t>
            </a:r>
            <a:r>
              <a:rPr lang="ru-RU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00 = 0b0</a:t>
            </a:r>
            <a:r>
              <a:rPr lang="en-US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00</a:t>
            </a:r>
            <a:r>
              <a:rPr lang="en-US" dirty="0">
                <a:highlight>
                  <a:srgbClr val="C0C0C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00</a:t>
            </a:r>
            <a:r>
              <a:rPr lang="en-US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1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только тогда, когда 1 бит равен 1, а другой 0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FB07E40-E7B6-CFEA-5DAE-CF1FD104C0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3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2A31C231-0856-65FB-63F8-3892AD281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39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14FC34-39E4-46A3-5D23-714148C86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3B3F-AF16-58E0-24B5-B6CBFFDC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Все не так страшно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F920CC-7453-5228-8F83-FA2AF7A2F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 началу использование этих операторов кажется абсолютно бессмысленным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Но мы разберем реальные кейсы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В первую очередь эти операторы нужны для работы с бинарными данными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Криптографии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И различных оптимизаций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К слову, все сложные инструкции процессора состоят из комбинации таких вот простых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FB07E40-E7B6-CFEA-5DAE-CF1FD104C0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0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B206F-BB85-D3F0-635D-9A413020D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1C2C1-A211-25D2-BDD3-5ECC80A71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433834"/>
            <a:ext cx="5319318" cy="199033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Приведи пример работы с бинарными данными!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00E699A-B775-CD9F-9D48-47536070A5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750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14FC34-39E4-46A3-5D23-714148C86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3B3F-AF16-58E0-24B5-B6CBFFDC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Упакуем числа в число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F920CC-7453-5228-8F83-FA2AF7A2F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Побитовые операторы и </a:t>
            </a: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Double </a:t>
            </a: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преобразуются в </a:t>
            </a: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Int32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Допустим у нас есть 4 числа размером в 1 байт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Мы можем «упаковать» их в 1 </a:t>
            </a: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Int32</a:t>
            </a: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 число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И сэкономим в 4-ре раза память!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FB07E40-E7B6-CFEA-5DAE-CF1FD104C0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1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12" y="1942404"/>
            <a:ext cx="4620584" cy="297319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Давайте вспомним, как мы представляем бинарную информацию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Рисунок 3" descr="Изображение выглядит как хищная птица, птица, зеленый, сова&#10;&#10;Автоматически созданное описание">
            <a:extLst>
              <a:ext uri="{FF2B5EF4-FFF2-40B4-BE49-F238E27FC236}">
                <a16:creationId xmlns:a16="http://schemas.microsoft.com/office/drawing/2014/main" id="{C9A7E01F-D7C4-356E-5D8D-CDCBB70C2A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0" r="1787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73892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14FC34-39E4-46A3-5D23-714148C86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3B3F-AF16-58E0-24B5-B6CBFFDC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Допустим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F920CC-7453-5228-8F83-FA2AF7A2F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Упакуем числа 56 13 128 204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Для начала распишем их для понятности в бинарном виде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56   = 0011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1000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13   = 0000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1101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128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1000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0000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204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1100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1100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Ну и нам надо сделать число из 32 бит, где каждый байт кодирует отдельное число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FB07E40-E7B6-CFEA-5DAE-CF1FD104C0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8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14FC34-39E4-46A3-5D23-714148C86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3B3F-AF16-58E0-24B5-B6CBFFDC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Надо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F920CC-7453-5228-8F83-FA2AF7A2F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0011 </a:t>
            </a:r>
            <a:r>
              <a:rPr lang="ru-RU" sz="2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1000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>
                <a:highlight>
                  <a:srgbClr val="00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0000 </a:t>
            </a:r>
            <a:r>
              <a:rPr lang="ru-RU" sz="2400" dirty="0">
                <a:highlight>
                  <a:srgbClr val="00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1101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>
                <a:highlight>
                  <a:srgbClr val="00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1000</a:t>
            </a:r>
            <a:r>
              <a:rPr lang="en-US" sz="2400" dirty="0">
                <a:highlight>
                  <a:srgbClr val="00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>
                <a:highlight>
                  <a:srgbClr val="00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0000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>
                <a:highlight>
                  <a:srgbClr val="FF00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1100</a:t>
            </a:r>
            <a:r>
              <a:rPr lang="en-US" sz="2400" dirty="0">
                <a:highlight>
                  <a:srgbClr val="FF00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>
                <a:highlight>
                  <a:srgbClr val="FF00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1100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 для начала сделаем </a:t>
            </a:r>
            <a:r>
              <a:rPr lang="ru-RU" sz="2400" dirty="0">
                <a:highlight>
                  <a:srgbClr val="00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1000</a:t>
            </a:r>
            <a:r>
              <a:rPr lang="en-US" sz="2400" dirty="0">
                <a:highlight>
                  <a:srgbClr val="00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>
                <a:highlight>
                  <a:srgbClr val="00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0000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>
                <a:highlight>
                  <a:srgbClr val="FF00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1100</a:t>
            </a:r>
            <a:r>
              <a:rPr lang="en-US" sz="2400" dirty="0">
                <a:highlight>
                  <a:srgbClr val="FF00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>
                <a:highlight>
                  <a:srgbClr val="FF00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1100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Используя «или» получим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1000</a:t>
            </a:r>
            <a:r>
              <a:rPr lang="en-US" sz="2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0000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>
                <a:highlight>
                  <a:srgbClr val="C0C0C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0000 0000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| </a:t>
            </a:r>
            <a:r>
              <a:rPr lang="en-US" sz="2400" dirty="0">
                <a:highlight>
                  <a:srgbClr val="C0C0C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0000 0000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1100</a:t>
            </a:r>
            <a:r>
              <a:rPr lang="en-US" sz="2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1100</a:t>
            </a:r>
            <a:endParaRPr lang="en-US" sz="2400" dirty="0">
              <a:highlight>
                <a:srgbClr val="FFFF00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 как сделать из </a:t>
            </a:r>
            <a:r>
              <a:rPr lang="ru-RU" sz="2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1000</a:t>
            </a:r>
            <a:r>
              <a:rPr lang="en-US" sz="2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0000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- </a:t>
            </a:r>
            <a:r>
              <a:rPr lang="ru-RU" sz="2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1000</a:t>
            </a:r>
            <a:r>
              <a:rPr lang="en-US" sz="2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0000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>
                <a:highlight>
                  <a:srgbClr val="C0C0C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0000 0000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Нам нужен сдвиг влево!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1000</a:t>
            </a:r>
            <a:r>
              <a:rPr lang="en-US" sz="2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0000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&lt;&lt; 8 = </a:t>
            </a:r>
            <a:r>
              <a:rPr lang="ru-RU" sz="2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1000</a:t>
            </a:r>
            <a:r>
              <a:rPr lang="en-US" sz="2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0000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>
                <a:highlight>
                  <a:srgbClr val="C0C0C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0000 0000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FB07E40-E7B6-CFEA-5DAE-CF1FD104C0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8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14FC34-39E4-46A3-5D23-714148C86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3B3F-AF16-58E0-24B5-B6CBFFDC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Масштабируем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F920CC-7453-5228-8F83-FA2AF7A2F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Третье число надо также сдвинуть, но уже на 16 бит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 четвертое на 24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объединить с помощью побитового ИЛИ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Profit!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FB07E40-E7B6-CFEA-5DAE-CF1FD104C0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7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B206F-BB85-D3F0-635D-9A413020D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1C2C1-A211-25D2-BDD3-5ECC80A71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320888"/>
            <a:ext cx="5319318" cy="22162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как теперь прочитать исходные числа из нашего числа?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00E699A-B775-CD9F-9D48-47536070A5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988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14FC34-39E4-46A3-5D23-714148C86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3B3F-AF16-58E0-24B5-B6CBFFDC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Нам нужны битовые маски!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F920CC-7453-5228-8F83-FA2AF7A2F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Алгоритм очень прост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Мы делаем число, где везде 1 на позициях, которые мы хотим считать из исходного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Используем операцию «И» и получаем ответ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 для того, чтобы увидеть «исходное» число, нам придется его еще раз сдвинуть «вправо»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0011 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1000 </a:t>
            </a:r>
            <a:r>
              <a:rPr lang="en-US" sz="18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0000 </a:t>
            </a:r>
            <a:r>
              <a:rPr lang="ru-RU" sz="18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1101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1000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0000 1100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1100 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&amp; 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0000 0000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1111</a:t>
            </a:r>
            <a:r>
              <a:rPr lang="en-US" sz="18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1111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0000 0000 0000 0000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0000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0000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0000 </a:t>
            </a:r>
            <a:r>
              <a:rPr lang="ru-RU" sz="18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1101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0000 0000 0000 0000 &gt;&gt;&gt; </a:t>
            </a:r>
            <a:r>
              <a:rPr lang="ru-RU" sz="18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16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= 13</a:t>
            </a:r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FB07E40-E7B6-CFEA-5DAE-CF1FD104C0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9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B206F-BB85-D3F0-635D-9A413020D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1C2C1-A211-25D2-BDD3-5ECC80A71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746705"/>
            <a:ext cx="5319318" cy="13645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как сделать такую маску?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00E699A-B775-CD9F-9D48-47536070A5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276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14FC34-39E4-46A3-5D23-714148C86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3B3F-AF16-58E0-24B5-B6CBFFDC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Нам нужно отрицание и сдвиги!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3F920CC-7453-5228-8F83-FA2AF7A2F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Возьмем число, в котором все биты равны 1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~0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1111 1111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>
                <a:highlight>
                  <a:srgbClr val="00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1111 1111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>
                <a:highlight>
                  <a:srgbClr val="00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1111 1111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>
                <a:highlight>
                  <a:srgbClr val="FF00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1111 1111</a:t>
            </a:r>
            <a:endParaRPr lang="en-US" sz="2400" dirty="0">
              <a:highlight>
                <a:srgbClr val="FF00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Сдвинем биты влево на количество равное 32 - количество бит в маске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~0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&lt;&lt; 24 = </a:t>
            </a:r>
            <a:r>
              <a:rPr lang="en-US" sz="2400" dirty="0">
                <a:highlight>
                  <a:srgbClr val="FF00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1111 1111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>
                <a:highlight>
                  <a:srgbClr val="C0C0C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0000 0000 0000 0000 0000 0000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теперь сдвинем вправо на позицию, где должен быть первый бит (32 – позиция первого бита)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1111 1111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>
                <a:highlight>
                  <a:srgbClr val="00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000 0000 0000 0000 0000 0000 &gt;&gt; </a:t>
            </a:r>
            <a:r>
              <a:rPr lang="en-US" sz="2400" dirty="0">
                <a:highlight>
                  <a:srgbClr val="00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0000 0000 </a:t>
            </a:r>
            <a:r>
              <a:rPr lang="en-US" sz="2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1111 1111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0000 0000 0000 0000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FB07E40-E7B6-CFEA-5DAE-CF1FD104C0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0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2A31C231-0856-65FB-63F8-3892AD281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85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747105-EA56-99DC-74DC-2C1AA43C4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14B0-2D9B-431D-5D50-30F56ECF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Тут нужна практика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47A5ED7-7B69-0DE0-1A19-59150D000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Для удобства можно использовать двоичные литералы чисел в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JS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 для самопроверки приведение к двоичному отображению через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toString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(2)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9AAB2EE-3D3A-74A2-44D7-55EC1311BF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2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747105-EA56-99DC-74DC-2C1AA43C4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14B0-2D9B-431D-5D50-30F56ECF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Порефлексируем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47A5ED7-7B69-0DE0-1A19-59150D000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Мы можем закодировать внутри наших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Int32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любые значения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Для этого нам нужно представить наше значение как поток бит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используя сдвиги и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|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кодируем его внутри числа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Для чтения значения из закодированного вида используем битовые маски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9AAB2EE-3D3A-74A2-44D7-55EC1311BF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 виде чисел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Особенно хорошо подходит для записи и чтения 16-тиричная система счисления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Т.к. 2 любых цифры в этой системе равны одному байту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Например,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FF –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это 255 или 1111 1111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Любую программу и любой файл можно прочитать через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HEX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редактор как поток чисел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5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747105-EA56-99DC-74DC-2C1AA43C4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14B0-2D9B-431D-5D50-30F56ECF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Масштабируем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47A5ED7-7B69-0DE0-1A19-59150D000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Вы отправляете запрос на сервер за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psd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файлом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Вам он приходит просто как поток байтов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ArrayBuffer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Если у вас есть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спека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, как кодируется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psd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, то вы можете считать байт за байтом и бит за битом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И, например, отобразить этот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psd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canvas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9AAB2EE-3D3A-74A2-44D7-55EC1311BF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4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747105-EA56-99DC-74DC-2C1AA43C4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14B0-2D9B-431D-5D50-30F56ECF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Еще масштабируем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47A5ED7-7B69-0DE0-1A19-59150D000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 примеру в отправляете на сервер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JSON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вида </a:t>
            </a:r>
            <a:r>
              <a:rPr lang="en-US" sz="2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{total: 3, data: [15, 20, 150]}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JSON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текстовый формат, по сети все передается в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UTF8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, где каждый латинский символ или цифра занимают 1 байт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Значит все наше сообщение занимает 31 байт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Используя двоичное кодирование можно ужать его до 4 байт!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9AAB2EE-3D3A-74A2-44D7-55EC1311BF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3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B206F-BB85-D3F0-635D-9A413020D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1C2C1-A211-25D2-BDD3-5ECC80A71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649849"/>
            <a:ext cx="5319318" cy="15583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какие кейсы еще есть?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00E699A-B775-CD9F-9D48-47536070A5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632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747105-EA56-99DC-74DC-2C1AA43C4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14B0-2D9B-431D-5D50-30F56ECF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Создание новых типов данных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47A5ED7-7B69-0DE0-1A19-59150D000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 помощью побитовых операторов и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типизрованных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массивов можно добавлять в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новые типы данных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Так например делает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полифил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для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BigInt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Можем добавить поддержку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BCD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чисел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Да что угодно!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9AAB2EE-3D3A-74A2-44D7-55EC1311BF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1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747105-EA56-99DC-74DC-2C1AA43C4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14B0-2D9B-431D-5D50-30F56ECF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Оптимизация умножения и деления на 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47A5ED7-7B69-0DE0-1A19-59150D000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Сдвиг битов это простая операция с точки зрения процессора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Если вам приходится много делить и умножать на 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ваше число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влазит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в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Int32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, то использование побитовых операторов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может помочь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9AAB2EE-3D3A-74A2-44D7-55EC1311BF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5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747105-EA56-99DC-74DC-2C1AA43C4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14B0-2D9B-431D-5D50-30F56ECF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Криптография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47A5ED7-7B69-0DE0-1A19-59150D000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Битовые операции являются основой многих криптографических алгоритмов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Особенно,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XOR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3434534 ^ 232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3434702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3434702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^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232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3434534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9AAB2EE-3D3A-74A2-44D7-55EC1311BF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8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747105-EA56-99DC-74DC-2C1AA43C4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14B0-2D9B-431D-5D50-30F56ECF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Всякие хитрые алгоритмы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47A5ED7-7B69-0DE0-1A19-59150D000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Например, генератор псевдо случайных чисел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XOR Shift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9AAB2EE-3D3A-74A2-44D7-55EC1311BF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4816B95F-A2B1-5EF5-5FD9-0222D7689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802" y="2915176"/>
            <a:ext cx="7025269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XorShift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constructor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Date.now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._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seed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._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^=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._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&lt;&lt;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13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._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^=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._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&gt;&gt;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17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._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^=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._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&lt;&lt;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._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&lt;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?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1.0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._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/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0x80000000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: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._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/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0x7fffffff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61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747105-EA56-99DC-74DC-2C1AA43C4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14B0-2D9B-431D-5D50-30F56ECF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Битовые маски для хранения признаков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47A5ED7-7B69-0DE0-1A19-59150D000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Мы можем закодировать некоторый признак в виде числа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CAN_READ = 0b0000_000</a:t>
            </a:r>
            <a:r>
              <a:rPr lang="en-US" sz="2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CAN_WRITE =  0b0000_00</a:t>
            </a:r>
            <a:r>
              <a:rPr lang="en-US" sz="2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CAN_DELETE = 0b0000_0</a:t>
            </a:r>
            <a:r>
              <a:rPr lang="en-US" sz="2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Теперь опишем роль, которая может читать и писать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editor  = CAN_READ | CAN_WRITE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Для проверки прав используем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&amp;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if (role &amp; CAN_READ)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9AAB2EE-3D3A-74A2-44D7-55EC1311BF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1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B206F-BB85-D3F0-635D-9A413020D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1C2C1-A211-25D2-BDD3-5ECC80A71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978093"/>
            <a:ext cx="5319318" cy="901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в чем профит?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00E699A-B775-CD9F-9D48-47536070A5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3324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747105-EA56-99DC-74DC-2C1AA43C4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14B0-2D9B-431D-5D50-30F56ECF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Экономия памяти и эффективность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47A5ED7-7B69-0DE0-1A19-59150D000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Обычно мы храним такие признаки в виде объекта: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canRead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: true,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canWrite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: true,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canDelete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: false}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Объект – это сложная структура данных в куче, которая занимает сильно больше памяти, чем одно число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Если число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влазит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в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SMI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, то оно будет храниться на стеке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Это сильно эффективнее по памяти и быстрее работает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Многие библиотеки, например,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Vue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, использует этот подход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9AAB2EE-3D3A-74A2-44D7-55EC1311BF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8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338ED-B5C2-66AE-87F9-6B3F04B05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CABB3-7889-6FF5-A854-3EDCAF705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729422"/>
            <a:ext cx="5319318" cy="13991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как работать с этими числами?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2C8CBDE-3228-8209-C774-E595854991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8906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747105-EA56-99DC-74DC-2C1AA43C4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14B0-2D9B-431D-5D50-30F56ECF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Вообще битовые маски используются повсеместно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47A5ED7-7B69-0DE0-1A19-59150D000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Например, наше устройство в сети имеет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IP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адрес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Часть адреса – это адрес устройства, а остальная – адрес подсети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Адрес подсети задаётся маской подсети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9AAB2EE-3D3A-74A2-44D7-55EC1311BF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3F725849-3858-5E87-3923-3F2A28028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89" y="4001294"/>
            <a:ext cx="8118088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IP-адрес:      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JetBrains Mono"/>
              </a:rPr>
              <a:t>11000000 10101000 0000000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highlight>
                  <a:srgbClr val="FF0000"/>
                </a:highlight>
                <a:latin typeface="JetBrains Mono"/>
              </a:rPr>
              <a:t>1 00000010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192.168.1.2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Маска подсети: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highlight>
                  <a:srgbClr val="00FF00"/>
                </a:highlight>
                <a:latin typeface="JetBrains Mono"/>
              </a:rPr>
              <a:t>11111111 11111111 1111111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0 00000000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255.255.254.0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Адрес сети: 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JetBrains Mono"/>
              </a:rPr>
              <a:t>11000000 10101000 0000000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0 00000000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192.168.0.0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95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2A31C231-0856-65FB-63F8-3892AD281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123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747105-EA56-99DC-74DC-2C1AA43C4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14B0-2D9B-431D-5D50-30F56ECF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Выдыхаем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47A5ED7-7B69-0DE0-1A19-59150D000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Тут просто нужно практика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 можно уже ощутить могущество, которое дают нам битовые операторы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Еще сильнее они раскрываются с типизированными массивами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9AAB2EE-3D3A-74A2-44D7-55EC1311BF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3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Вывод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Побитовые операторы – это операторы которые применяются по отдельности к каждому биту значения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они работают только с числовыми типами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Double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приводится к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Int32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Важнейшим понятием при работе с битовыми операторами является маска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Нужна практика!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4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2766218"/>
            <a:ext cx="11358452" cy="1325563"/>
          </a:xfrm>
        </p:spPr>
        <p:txBody>
          <a:bodyPr/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Спасибо!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38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 помощью специальных операторов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Процессор определяет множество инструкций, который позволяют работать со значением на уровне бит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ЯП эти операции могут быть также доступны по средствам побитовых операторов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у нас есть: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&lt;&lt; &gt;&gt; &gt;&gt;&gt; &amp; | ^ ~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01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тут есть нюанс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Побитовые операторы в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работают только для числовых типов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Не числовые типы будут преобразованы в числовые с помощью приведения типов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Числа в формате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Double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при использовании побитовых операторов усекаются до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Int32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Именно поэтому, нам важно понимать прямой и дополнительный способ кодирования чисел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3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Побитовый сдвиг влево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Сдвигает все биты на заданную позицию влево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Образовавшиеся справа «свободные» места заполняются нулями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0b0000000</a:t>
            </a:r>
            <a:r>
              <a:rPr lang="en-US" sz="2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(1) &lt;&lt; </a:t>
            </a:r>
            <a:r>
              <a:rPr lang="en-US" sz="2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= 0b000000</a:t>
            </a:r>
            <a:r>
              <a:rPr lang="en-US" sz="2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sz="2400" dirty="0">
                <a:highlight>
                  <a:srgbClr val="C0C0C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= 2</a:t>
            </a:r>
            <a:r>
              <a:rPr lang="en-US" sz="2400" dirty="0">
                <a:highlight>
                  <a:srgbClr val="C0C0C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0b0000000</a:t>
            </a:r>
            <a:r>
              <a:rPr lang="en-US" sz="2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(1) &lt;&lt; </a:t>
            </a:r>
            <a:r>
              <a:rPr lang="en-US" sz="2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= 0b0000</a:t>
            </a:r>
            <a:r>
              <a:rPr lang="en-US" sz="2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sz="2400" dirty="0">
                <a:highlight>
                  <a:srgbClr val="C0C0C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000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= 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Сдвиг влево эквивалентен умножению на 2 в степени сдвига!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Только помним, что число конвертируется в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Int32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, т.е. умножение целочисленное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50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Подробнее про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Int32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Это знаковое целое размером 32 бита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1 бит отведен под знак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Значит максимальное не отрицательное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2 ** 31 - 1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Если сделать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2 ** 31 - 1 &lt;&lt; 1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то получим -2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Т.к. при смещение один из битов стал знаковым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0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Арифметический сдвиг вправо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Сдвигает все биты на заданную позицию вправо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Образовавшиеся слева «свободные» места заполняются значение знакового бита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0b0000</a:t>
            </a:r>
            <a:r>
              <a:rPr lang="ru-RU" sz="2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00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&gt;&gt; </a:t>
            </a:r>
            <a:r>
              <a:rPr lang="en-US" sz="2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= 0b00000</a:t>
            </a:r>
            <a:r>
              <a:rPr lang="en-US" sz="2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sz="2400" dirty="0">
                <a:highlight>
                  <a:srgbClr val="C0C0C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00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= 4</a:t>
            </a:r>
            <a:r>
              <a:rPr lang="en-US" sz="2400" dirty="0">
                <a:highlight>
                  <a:srgbClr val="C0C0C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0b0000</a:t>
            </a:r>
            <a:r>
              <a:rPr lang="en-US" sz="2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001 &gt;&gt; </a:t>
            </a:r>
            <a:r>
              <a:rPr lang="en-US" sz="2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= 0b0000000</a:t>
            </a:r>
            <a:r>
              <a:rPr lang="en-US" sz="2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= 1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-4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&gt;&gt; 1 = -2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Сдвиг влево эквивалентен делению на 2 в степени сдвига!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Только помним, что число конвертируется в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Int32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, т.е. деление целочисленное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1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5932</TotalTime>
  <Words>1612</Words>
  <Application>Microsoft Office PowerPoint</Application>
  <PresentationFormat>Широкоэкранный</PresentationFormat>
  <Paragraphs>229</Paragraphs>
  <Slides>44</Slides>
  <Notes>43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JetBrains Mono</vt:lpstr>
      <vt:lpstr>Roboto</vt:lpstr>
      <vt:lpstr>Wingdings</vt:lpstr>
      <vt:lpstr>Office Theme</vt:lpstr>
      <vt:lpstr>Computer Science во Frontend</vt:lpstr>
      <vt:lpstr>Давайте вспомним, как мы представляем бинарную информацию</vt:lpstr>
      <vt:lpstr>В виде чисел</vt:lpstr>
      <vt:lpstr>Но как работать с этими числами?</vt:lpstr>
      <vt:lpstr>С помощью специальных операторов</vt:lpstr>
      <vt:lpstr>Но тут есть нюанс</vt:lpstr>
      <vt:lpstr>Побитовый сдвиг влево</vt:lpstr>
      <vt:lpstr>Подробнее про Int32</vt:lpstr>
      <vt:lpstr>Арифметический сдвиг вправо</vt:lpstr>
      <vt:lpstr>Логический сдвиг вправо</vt:lpstr>
      <vt:lpstr>Есть еще циклические сдвиги</vt:lpstr>
      <vt:lpstr>Побитовое «И»</vt:lpstr>
      <vt:lpstr>Побитовое «Или»</vt:lpstr>
      <vt:lpstr>Инверсия бит</vt:lpstr>
      <vt:lpstr>Исключающее «Или» aka XOR</vt:lpstr>
      <vt:lpstr>Презентация PowerPoint</vt:lpstr>
      <vt:lpstr>Все не так страшно</vt:lpstr>
      <vt:lpstr>Приведи пример работы с бинарными данными!</vt:lpstr>
      <vt:lpstr>Упакуем числа в число</vt:lpstr>
      <vt:lpstr>Допустим</vt:lpstr>
      <vt:lpstr>Надо</vt:lpstr>
      <vt:lpstr>Масштабируем</vt:lpstr>
      <vt:lpstr>Но как теперь прочитать исходные числа из нашего числа?</vt:lpstr>
      <vt:lpstr>Нам нужны битовые маски!</vt:lpstr>
      <vt:lpstr>А как сделать такую маску?</vt:lpstr>
      <vt:lpstr>Нам нужно отрицание и сдвиги!</vt:lpstr>
      <vt:lpstr>Презентация PowerPoint</vt:lpstr>
      <vt:lpstr>Тут нужна практика</vt:lpstr>
      <vt:lpstr>Порефлексируем</vt:lpstr>
      <vt:lpstr>Масштабируем</vt:lpstr>
      <vt:lpstr>Еще масштабируем</vt:lpstr>
      <vt:lpstr>А какие кейсы еще есть?</vt:lpstr>
      <vt:lpstr>Создание новых типов данных</vt:lpstr>
      <vt:lpstr>Оптимизация умножения и деления на 2</vt:lpstr>
      <vt:lpstr>Криптография</vt:lpstr>
      <vt:lpstr>Всякие хитрые алгоритмы</vt:lpstr>
      <vt:lpstr>Битовые маски для хранения признаков</vt:lpstr>
      <vt:lpstr>А в чем профит?</vt:lpstr>
      <vt:lpstr>Экономия памяти и эффективность</vt:lpstr>
      <vt:lpstr>Вообще битовые маски используются повсеместно</vt:lpstr>
      <vt:lpstr>Презентация PowerPoint</vt:lpstr>
      <vt:lpstr>Выдыхаем</vt:lpstr>
      <vt:lpstr>Вывод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Frontend</dc:title>
  <dc:creator>Andrey Kobets</dc:creator>
  <cp:lastModifiedBy>Андрей Кобец</cp:lastModifiedBy>
  <cp:revision>1187</cp:revision>
  <dcterms:created xsi:type="dcterms:W3CDTF">2020-11-08T08:53:50Z</dcterms:created>
  <dcterms:modified xsi:type="dcterms:W3CDTF">2024-03-13T16:53:01Z</dcterms:modified>
</cp:coreProperties>
</file>