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66" r:id="rId2"/>
    <p:sldId id="454" r:id="rId3"/>
    <p:sldId id="455" r:id="rId4"/>
    <p:sldId id="456" r:id="rId5"/>
    <p:sldId id="457" r:id="rId6"/>
    <p:sldId id="459" r:id="rId7"/>
    <p:sldId id="460" r:id="rId8"/>
    <p:sldId id="437" r:id="rId9"/>
    <p:sldId id="461" r:id="rId10"/>
    <p:sldId id="462" r:id="rId11"/>
    <p:sldId id="463" r:id="rId12"/>
    <p:sldId id="464" r:id="rId13"/>
    <p:sldId id="465" r:id="rId14"/>
    <p:sldId id="473" r:id="rId15"/>
    <p:sldId id="474" r:id="rId16"/>
    <p:sldId id="466" r:id="rId17"/>
    <p:sldId id="467" r:id="rId18"/>
    <p:sldId id="468" r:id="rId19"/>
    <p:sldId id="469" r:id="rId20"/>
    <p:sldId id="470" r:id="rId21"/>
    <p:sldId id="471" r:id="rId22"/>
    <p:sldId id="448" r:id="rId23"/>
    <p:sldId id="402" r:id="rId24"/>
    <p:sldId id="490" r:id="rId25"/>
    <p:sldId id="485" r:id="rId26"/>
    <p:sldId id="491" r:id="rId27"/>
    <p:sldId id="492" r:id="rId28"/>
    <p:sldId id="493" r:id="rId29"/>
    <p:sldId id="494" r:id="rId30"/>
    <p:sldId id="495" r:id="rId31"/>
    <p:sldId id="440" r:id="rId32"/>
    <p:sldId id="498" r:id="rId33"/>
    <p:sldId id="497" r:id="rId34"/>
    <p:sldId id="496" r:id="rId35"/>
    <p:sldId id="472" r:id="rId36"/>
    <p:sldId id="476" r:id="rId37"/>
    <p:sldId id="417" r:id="rId38"/>
    <p:sldId id="475" r:id="rId39"/>
    <p:sldId id="477" r:id="rId40"/>
    <p:sldId id="438" r:id="rId41"/>
    <p:sldId id="478" r:id="rId42"/>
    <p:sldId id="479" r:id="rId43"/>
    <p:sldId id="439" r:id="rId44"/>
    <p:sldId id="480" r:id="rId45"/>
    <p:sldId id="482" r:id="rId46"/>
    <p:sldId id="481" r:id="rId47"/>
    <p:sldId id="443" r:id="rId48"/>
    <p:sldId id="484" r:id="rId49"/>
    <p:sldId id="483" r:id="rId50"/>
    <p:sldId id="486" r:id="rId51"/>
    <p:sldId id="488" r:id="rId52"/>
    <p:sldId id="489" r:id="rId53"/>
    <p:sldId id="499" r:id="rId54"/>
    <p:sldId id="487" r:id="rId55"/>
    <p:sldId id="500" r:id="rId56"/>
    <p:sldId id="501" r:id="rId57"/>
    <p:sldId id="502" r:id="rId58"/>
    <p:sldId id="503" r:id="rId59"/>
    <p:sldId id="504" r:id="rId60"/>
    <p:sldId id="505" r:id="rId61"/>
    <p:sldId id="506" r:id="rId62"/>
    <p:sldId id="507" r:id="rId63"/>
    <p:sldId id="427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030001"/>
    <a:srgbClr val="FECC00"/>
    <a:srgbClr val="000000"/>
    <a:srgbClr val="FFD300"/>
    <a:srgbClr val="F8A706"/>
    <a:srgbClr val="F9B003"/>
    <a:srgbClr val="F08631"/>
    <a:srgbClr val="ED6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388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73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653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4462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523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579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716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489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743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0213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7356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78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736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41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60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915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613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7740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448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938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5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57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084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83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608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41825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989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223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53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6593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859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7981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324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1772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633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1826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5649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530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1647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91737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4101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56139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2505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9553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1914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653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5230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0681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0401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2903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15819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198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0385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38582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01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90590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0064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172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4040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3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Фундаментальные структуры данных.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Массив, Кортеж и Структура.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Связный список.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7DA9B8-406D-D029-2FB3-4ED69016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54443"/>
            <a:ext cx="4620584" cy="17114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почему емкость не может меняться?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96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59650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Добавим в память число размером 8 бит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AE2C3B-EFEB-6D63-0A67-2D5769D3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601" y="3054639"/>
            <a:ext cx="7020798" cy="7487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F20C02-6641-E93E-A1FA-3EAD95B7C06A}"/>
              </a:ext>
            </a:extLst>
          </p:cNvPr>
          <p:cNvSpPr/>
          <p:nvPr/>
        </p:nvSpPr>
        <p:spPr>
          <a:xfrm>
            <a:off x="2614613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87D342-F362-0B80-7ADF-9BC5080690C0}"/>
              </a:ext>
            </a:extLst>
          </p:cNvPr>
          <p:cNvSpPr/>
          <p:nvPr/>
        </p:nvSpPr>
        <p:spPr>
          <a:xfrm>
            <a:off x="2802684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7D0736-88B8-2B8C-F06C-75AB0FBCC428}"/>
              </a:ext>
            </a:extLst>
          </p:cNvPr>
          <p:cNvSpPr/>
          <p:nvPr/>
        </p:nvSpPr>
        <p:spPr>
          <a:xfrm>
            <a:off x="2985993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821C4E-FE2C-B512-95BB-B5E69BAC59B1}"/>
              </a:ext>
            </a:extLst>
          </p:cNvPr>
          <p:cNvSpPr/>
          <p:nvPr/>
        </p:nvSpPr>
        <p:spPr>
          <a:xfrm>
            <a:off x="3169302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4E3D6A-8011-C623-2996-D0EDBED486C3}"/>
              </a:ext>
            </a:extLst>
          </p:cNvPr>
          <p:cNvSpPr/>
          <p:nvPr/>
        </p:nvSpPr>
        <p:spPr>
          <a:xfrm>
            <a:off x="3352611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F00717-D4FA-133F-9EBE-0E247EB168C0}"/>
              </a:ext>
            </a:extLst>
          </p:cNvPr>
          <p:cNvSpPr/>
          <p:nvPr/>
        </p:nvSpPr>
        <p:spPr>
          <a:xfrm>
            <a:off x="3540682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4F1B942-F886-06D7-DCEE-D182ED914DEF}"/>
              </a:ext>
            </a:extLst>
          </p:cNvPr>
          <p:cNvSpPr/>
          <p:nvPr/>
        </p:nvSpPr>
        <p:spPr>
          <a:xfrm>
            <a:off x="3723991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F496F4-7EC4-29F7-10E8-288176050D67}"/>
              </a:ext>
            </a:extLst>
          </p:cNvPr>
          <p:cNvSpPr/>
          <p:nvPr/>
        </p:nvSpPr>
        <p:spPr>
          <a:xfrm>
            <a:off x="3907300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D96D3AA-8881-3E47-13BD-E2E625F29A50}"/>
              </a:ext>
            </a:extLst>
          </p:cNvPr>
          <p:cNvSpPr/>
          <p:nvPr/>
        </p:nvSpPr>
        <p:spPr>
          <a:xfrm>
            <a:off x="4090609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BAC8B6-1DCD-5B60-3E33-483C86DC7653}"/>
              </a:ext>
            </a:extLst>
          </p:cNvPr>
          <p:cNvSpPr/>
          <p:nvPr/>
        </p:nvSpPr>
        <p:spPr>
          <a:xfrm>
            <a:off x="4278680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3845E86-56A8-52FD-4694-8074FD1435F0}"/>
              </a:ext>
            </a:extLst>
          </p:cNvPr>
          <p:cNvSpPr/>
          <p:nvPr/>
        </p:nvSpPr>
        <p:spPr>
          <a:xfrm>
            <a:off x="4461989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AC6BBE4-01C1-BD63-1618-AB8016409667}"/>
              </a:ext>
            </a:extLst>
          </p:cNvPr>
          <p:cNvSpPr/>
          <p:nvPr/>
        </p:nvSpPr>
        <p:spPr>
          <a:xfrm>
            <a:off x="4645298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ED4B27-8C5D-8CF9-61F7-D7EA5C613ED8}"/>
              </a:ext>
            </a:extLst>
          </p:cNvPr>
          <p:cNvSpPr/>
          <p:nvPr/>
        </p:nvSpPr>
        <p:spPr>
          <a:xfrm>
            <a:off x="4839688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11CB3A7-0568-31EF-C5CB-F6A1778885C9}"/>
              </a:ext>
            </a:extLst>
          </p:cNvPr>
          <p:cNvSpPr/>
          <p:nvPr/>
        </p:nvSpPr>
        <p:spPr>
          <a:xfrm>
            <a:off x="5027759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EAE4976-A447-BB82-2D7D-E0357E471F22}"/>
              </a:ext>
            </a:extLst>
          </p:cNvPr>
          <p:cNvSpPr/>
          <p:nvPr/>
        </p:nvSpPr>
        <p:spPr>
          <a:xfrm>
            <a:off x="5211068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CB0CEAE-E461-8602-7B19-B1BF1861A971}"/>
              </a:ext>
            </a:extLst>
          </p:cNvPr>
          <p:cNvSpPr/>
          <p:nvPr/>
        </p:nvSpPr>
        <p:spPr>
          <a:xfrm>
            <a:off x="5394377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6938FC2-A953-B413-B130-C5F4873244ED}"/>
              </a:ext>
            </a:extLst>
          </p:cNvPr>
          <p:cNvSpPr/>
          <p:nvPr/>
        </p:nvSpPr>
        <p:spPr>
          <a:xfrm>
            <a:off x="5577686" y="3602846"/>
            <a:ext cx="161440" cy="176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72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59650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теперь попытаемся добавить в массив новый элемент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AE2C3B-EFEB-6D63-0A67-2D5769D3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601" y="3054639"/>
            <a:ext cx="7020798" cy="7487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F20C02-6641-E93E-A1FA-3EAD95B7C06A}"/>
              </a:ext>
            </a:extLst>
          </p:cNvPr>
          <p:cNvSpPr/>
          <p:nvPr/>
        </p:nvSpPr>
        <p:spPr>
          <a:xfrm>
            <a:off x="2614613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87D342-F362-0B80-7ADF-9BC5080690C0}"/>
              </a:ext>
            </a:extLst>
          </p:cNvPr>
          <p:cNvSpPr/>
          <p:nvPr/>
        </p:nvSpPr>
        <p:spPr>
          <a:xfrm>
            <a:off x="2802684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7D0736-88B8-2B8C-F06C-75AB0FBCC428}"/>
              </a:ext>
            </a:extLst>
          </p:cNvPr>
          <p:cNvSpPr/>
          <p:nvPr/>
        </p:nvSpPr>
        <p:spPr>
          <a:xfrm>
            <a:off x="2985993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821C4E-FE2C-B512-95BB-B5E69BAC59B1}"/>
              </a:ext>
            </a:extLst>
          </p:cNvPr>
          <p:cNvSpPr/>
          <p:nvPr/>
        </p:nvSpPr>
        <p:spPr>
          <a:xfrm>
            <a:off x="3169302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4E3D6A-8011-C623-2996-D0EDBED486C3}"/>
              </a:ext>
            </a:extLst>
          </p:cNvPr>
          <p:cNvSpPr/>
          <p:nvPr/>
        </p:nvSpPr>
        <p:spPr>
          <a:xfrm>
            <a:off x="3352611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F00717-D4FA-133F-9EBE-0E247EB168C0}"/>
              </a:ext>
            </a:extLst>
          </p:cNvPr>
          <p:cNvSpPr/>
          <p:nvPr/>
        </p:nvSpPr>
        <p:spPr>
          <a:xfrm>
            <a:off x="3540682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4F1B942-F886-06D7-DCEE-D182ED914DEF}"/>
              </a:ext>
            </a:extLst>
          </p:cNvPr>
          <p:cNvSpPr/>
          <p:nvPr/>
        </p:nvSpPr>
        <p:spPr>
          <a:xfrm>
            <a:off x="3723991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F496F4-7EC4-29F7-10E8-288176050D67}"/>
              </a:ext>
            </a:extLst>
          </p:cNvPr>
          <p:cNvSpPr/>
          <p:nvPr/>
        </p:nvSpPr>
        <p:spPr>
          <a:xfrm>
            <a:off x="3907300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D96D3AA-8881-3E47-13BD-E2E625F29A50}"/>
              </a:ext>
            </a:extLst>
          </p:cNvPr>
          <p:cNvSpPr/>
          <p:nvPr/>
        </p:nvSpPr>
        <p:spPr>
          <a:xfrm>
            <a:off x="4090609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BAC8B6-1DCD-5B60-3E33-483C86DC7653}"/>
              </a:ext>
            </a:extLst>
          </p:cNvPr>
          <p:cNvSpPr/>
          <p:nvPr/>
        </p:nvSpPr>
        <p:spPr>
          <a:xfrm>
            <a:off x="4278680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3845E86-56A8-52FD-4694-8074FD1435F0}"/>
              </a:ext>
            </a:extLst>
          </p:cNvPr>
          <p:cNvSpPr/>
          <p:nvPr/>
        </p:nvSpPr>
        <p:spPr>
          <a:xfrm>
            <a:off x="4461989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AC6BBE4-01C1-BD63-1618-AB8016409667}"/>
              </a:ext>
            </a:extLst>
          </p:cNvPr>
          <p:cNvSpPr/>
          <p:nvPr/>
        </p:nvSpPr>
        <p:spPr>
          <a:xfrm>
            <a:off x="4645298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ED4B27-8C5D-8CF9-61F7-D7EA5C613ED8}"/>
              </a:ext>
            </a:extLst>
          </p:cNvPr>
          <p:cNvSpPr/>
          <p:nvPr/>
        </p:nvSpPr>
        <p:spPr>
          <a:xfrm>
            <a:off x="4839688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11CB3A7-0568-31EF-C5CB-F6A1778885C9}"/>
              </a:ext>
            </a:extLst>
          </p:cNvPr>
          <p:cNvSpPr/>
          <p:nvPr/>
        </p:nvSpPr>
        <p:spPr>
          <a:xfrm>
            <a:off x="5027759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EAE4976-A447-BB82-2D7D-E0357E471F22}"/>
              </a:ext>
            </a:extLst>
          </p:cNvPr>
          <p:cNvSpPr/>
          <p:nvPr/>
        </p:nvSpPr>
        <p:spPr>
          <a:xfrm>
            <a:off x="5211068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CB0CEAE-E461-8602-7B19-B1BF1861A971}"/>
              </a:ext>
            </a:extLst>
          </p:cNvPr>
          <p:cNvSpPr/>
          <p:nvPr/>
        </p:nvSpPr>
        <p:spPr>
          <a:xfrm>
            <a:off x="5394377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6938FC2-A953-B413-B130-C5F4873244ED}"/>
              </a:ext>
            </a:extLst>
          </p:cNvPr>
          <p:cNvSpPr/>
          <p:nvPr/>
        </p:nvSpPr>
        <p:spPr>
          <a:xfrm>
            <a:off x="5577686" y="3602846"/>
            <a:ext cx="161440" cy="176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8F5472-8328-7367-C223-AFB81DFE2DFD}"/>
              </a:ext>
            </a:extLst>
          </p:cNvPr>
          <p:cNvSpPr/>
          <p:nvPr/>
        </p:nvSpPr>
        <p:spPr>
          <a:xfrm>
            <a:off x="5760995" y="3601472"/>
            <a:ext cx="161440" cy="176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6B495B1-2B4F-40EA-433E-FAFE023B7164}"/>
              </a:ext>
            </a:extLst>
          </p:cNvPr>
          <p:cNvSpPr/>
          <p:nvPr/>
        </p:nvSpPr>
        <p:spPr>
          <a:xfrm>
            <a:off x="5949066" y="3601472"/>
            <a:ext cx="161440" cy="176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6425D0B-C192-7EB7-0FEA-4FFE4C0AB97F}"/>
              </a:ext>
            </a:extLst>
          </p:cNvPr>
          <p:cNvSpPr/>
          <p:nvPr/>
        </p:nvSpPr>
        <p:spPr>
          <a:xfrm>
            <a:off x="6132375" y="3601472"/>
            <a:ext cx="161440" cy="176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15E18DD-2306-B77B-6693-06BB82B9355E}"/>
              </a:ext>
            </a:extLst>
          </p:cNvPr>
          <p:cNvSpPr/>
          <p:nvPr/>
        </p:nvSpPr>
        <p:spPr>
          <a:xfrm>
            <a:off x="6315684" y="3601472"/>
            <a:ext cx="161440" cy="176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31BD0FB-ED3C-8579-99E8-81542C3AC107}"/>
              </a:ext>
            </a:extLst>
          </p:cNvPr>
          <p:cNvCxnSpPr/>
          <p:nvPr/>
        </p:nvCxnSpPr>
        <p:spPr>
          <a:xfrm flipH="1">
            <a:off x="5873750" y="2901950"/>
            <a:ext cx="673100" cy="6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417470-CAED-7402-B089-5EA17195EC81}"/>
              </a:ext>
            </a:extLst>
          </p:cNvPr>
          <p:cNvSpPr txBox="1"/>
          <p:nvPr/>
        </p:nvSpPr>
        <p:spPr>
          <a:xfrm>
            <a:off x="6546850" y="2685307"/>
            <a:ext cx="262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Ой, а мы так не можем…</a:t>
            </a:r>
          </a:p>
        </p:txBody>
      </p:sp>
    </p:spTree>
    <p:extLst>
      <p:ext uri="{BB962C8B-B14F-4D97-AF65-F5344CB8AC3E}">
        <p14:creationId xmlns:p14="http://schemas.microsoft.com/office/powerpoint/2010/main" val="164787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 к. в нашей программе много чего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не только один наш массив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 мы не можем гарантироваться, что после него не будет другого значения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значит и расширить массив мы не сможем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59650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мы же можем «зарезервировать» место!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AE2C3B-EFEB-6D63-0A67-2D5769D3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601" y="3054639"/>
            <a:ext cx="7020798" cy="7487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F20C02-6641-E93E-A1FA-3EAD95B7C06A}"/>
              </a:ext>
            </a:extLst>
          </p:cNvPr>
          <p:cNvSpPr/>
          <p:nvPr/>
        </p:nvSpPr>
        <p:spPr>
          <a:xfrm>
            <a:off x="2614613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87D342-F362-0B80-7ADF-9BC5080690C0}"/>
              </a:ext>
            </a:extLst>
          </p:cNvPr>
          <p:cNvSpPr/>
          <p:nvPr/>
        </p:nvSpPr>
        <p:spPr>
          <a:xfrm>
            <a:off x="2802684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7D0736-88B8-2B8C-F06C-75AB0FBCC428}"/>
              </a:ext>
            </a:extLst>
          </p:cNvPr>
          <p:cNvSpPr/>
          <p:nvPr/>
        </p:nvSpPr>
        <p:spPr>
          <a:xfrm>
            <a:off x="2985993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821C4E-FE2C-B512-95BB-B5E69BAC59B1}"/>
              </a:ext>
            </a:extLst>
          </p:cNvPr>
          <p:cNvSpPr/>
          <p:nvPr/>
        </p:nvSpPr>
        <p:spPr>
          <a:xfrm>
            <a:off x="3169302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4E3D6A-8011-C623-2996-D0EDBED486C3}"/>
              </a:ext>
            </a:extLst>
          </p:cNvPr>
          <p:cNvSpPr/>
          <p:nvPr/>
        </p:nvSpPr>
        <p:spPr>
          <a:xfrm>
            <a:off x="3352611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F00717-D4FA-133F-9EBE-0E247EB168C0}"/>
              </a:ext>
            </a:extLst>
          </p:cNvPr>
          <p:cNvSpPr/>
          <p:nvPr/>
        </p:nvSpPr>
        <p:spPr>
          <a:xfrm>
            <a:off x="3540682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4F1B942-F886-06D7-DCEE-D182ED914DEF}"/>
              </a:ext>
            </a:extLst>
          </p:cNvPr>
          <p:cNvSpPr/>
          <p:nvPr/>
        </p:nvSpPr>
        <p:spPr>
          <a:xfrm>
            <a:off x="3723991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F496F4-7EC4-29F7-10E8-288176050D67}"/>
              </a:ext>
            </a:extLst>
          </p:cNvPr>
          <p:cNvSpPr/>
          <p:nvPr/>
        </p:nvSpPr>
        <p:spPr>
          <a:xfrm>
            <a:off x="3907300" y="3602846"/>
            <a:ext cx="161440" cy="17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D96D3AA-8881-3E47-13BD-E2E625F29A50}"/>
              </a:ext>
            </a:extLst>
          </p:cNvPr>
          <p:cNvSpPr/>
          <p:nvPr/>
        </p:nvSpPr>
        <p:spPr>
          <a:xfrm>
            <a:off x="4090609" y="3602846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BAC8B6-1DCD-5B60-3E33-483C86DC7653}"/>
              </a:ext>
            </a:extLst>
          </p:cNvPr>
          <p:cNvSpPr/>
          <p:nvPr/>
        </p:nvSpPr>
        <p:spPr>
          <a:xfrm>
            <a:off x="4278680" y="3602846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3845E86-56A8-52FD-4694-8074FD1435F0}"/>
              </a:ext>
            </a:extLst>
          </p:cNvPr>
          <p:cNvSpPr/>
          <p:nvPr/>
        </p:nvSpPr>
        <p:spPr>
          <a:xfrm>
            <a:off x="4461989" y="3602846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AC6BBE4-01C1-BD63-1618-AB8016409667}"/>
              </a:ext>
            </a:extLst>
          </p:cNvPr>
          <p:cNvSpPr/>
          <p:nvPr/>
        </p:nvSpPr>
        <p:spPr>
          <a:xfrm>
            <a:off x="4645298" y="3602846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ED4B27-8C5D-8CF9-61F7-D7EA5C613ED8}"/>
              </a:ext>
            </a:extLst>
          </p:cNvPr>
          <p:cNvSpPr/>
          <p:nvPr/>
        </p:nvSpPr>
        <p:spPr>
          <a:xfrm>
            <a:off x="4839688" y="3602846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11CB3A7-0568-31EF-C5CB-F6A1778885C9}"/>
              </a:ext>
            </a:extLst>
          </p:cNvPr>
          <p:cNvSpPr/>
          <p:nvPr/>
        </p:nvSpPr>
        <p:spPr>
          <a:xfrm>
            <a:off x="5027759" y="3602846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EAE4976-A447-BB82-2D7D-E0357E471F22}"/>
              </a:ext>
            </a:extLst>
          </p:cNvPr>
          <p:cNvSpPr/>
          <p:nvPr/>
        </p:nvSpPr>
        <p:spPr>
          <a:xfrm>
            <a:off x="5211068" y="3602846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CB0CEAE-E461-8602-7B19-B1BF1861A971}"/>
              </a:ext>
            </a:extLst>
          </p:cNvPr>
          <p:cNvSpPr/>
          <p:nvPr/>
        </p:nvSpPr>
        <p:spPr>
          <a:xfrm>
            <a:off x="5394377" y="3602846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6938FC2-A953-B413-B130-C5F4873244ED}"/>
              </a:ext>
            </a:extLst>
          </p:cNvPr>
          <p:cNvSpPr/>
          <p:nvPr/>
        </p:nvSpPr>
        <p:spPr>
          <a:xfrm>
            <a:off x="5577686" y="3602846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8F5472-8328-7367-C223-AFB81DFE2DFD}"/>
              </a:ext>
            </a:extLst>
          </p:cNvPr>
          <p:cNvSpPr/>
          <p:nvPr/>
        </p:nvSpPr>
        <p:spPr>
          <a:xfrm>
            <a:off x="5760995" y="3601472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6B495B1-2B4F-40EA-433E-FAFE023B7164}"/>
              </a:ext>
            </a:extLst>
          </p:cNvPr>
          <p:cNvSpPr/>
          <p:nvPr/>
        </p:nvSpPr>
        <p:spPr>
          <a:xfrm>
            <a:off x="5949066" y="3601472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6425D0B-C192-7EB7-0FEA-4FFE4C0AB97F}"/>
              </a:ext>
            </a:extLst>
          </p:cNvPr>
          <p:cNvSpPr/>
          <p:nvPr/>
        </p:nvSpPr>
        <p:spPr>
          <a:xfrm>
            <a:off x="6132375" y="3601472"/>
            <a:ext cx="161440" cy="1761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31BD0FB-ED3C-8579-99E8-81542C3AC107}"/>
              </a:ext>
            </a:extLst>
          </p:cNvPr>
          <p:cNvCxnSpPr/>
          <p:nvPr/>
        </p:nvCxnSpPr>
        <p:spPr>
          <a:xfrm flipH="1">
            <a:off x="5873750" y="2901950"/>
            <a:ext cx="673100" cy="603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A417470-CAED-7402-B089-5EA17195EC81}"/>
              </a:ext>
            </a:extLst>
          </p:cNvPr>
          <p:cNvSpPr txBox="1"/>
          <p:nvPr/>
        </p:nvSpPr>
        <p:spPr>
          <a:xfrm>
            <a:off x="6546850" y="2685307"/>
            <a:ext cx="466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ru-RU" dirty="0"/>
              <a:t>элемента вставлены + еще есть место под 3</a:t>
            </a:r>
          </a:p>
        </p:txBody>
      </p:sp>
    </p:spTree>
    <p:extLst>
      <p:ext uri="{BB962C8B-B14F-4D97-AF65-F5344CB8AC3E}">
        <p14:creationId xmlns:p14="http://schemas.microsoft.com/office/powerpoint/2010/main" val="48199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самом деле, часто так и делают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рано или поздно, мы все равно попадем в ситуацию, когда расширение стало невозможным (емкость = длина)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резервировать сразу «много» памяти, но не использовать её – не эффективный расход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2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54443"/>
            <a:ext cx="4620584" cy="17114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же это работает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5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–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более сложная структура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подробно разберем как это работает на следующих лекциях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Но, для тех кому не в терпеж скажу, массив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это вектор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и «настоящие» массивы – типизированные массивы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Они имеют значительно более простую реализацию и могут быть куда эффективнее на ряде задач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2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3870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вообще такое структура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Вспоминаем, что компьютер не знает смысла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него все нолики да единички и он умеет их как то тасовать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Смысл данным дает человек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описывает схему кодирования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Получается тип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типа есть свойства и набор разрешенных операций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59650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Память – это огромный массив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79AA3A-7A8E-8CD5-2BAF-E31EA3643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149" y="3429000"/>
            <a:ext cx="6971701" cy="7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54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есть такие типы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Которые состоят из других типов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массив чисел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Они также имеют свойства и набор допустимых операций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и есть структура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Еще есть термин коллекция – это структура-данных, в которую можно «добавлять/удалять/изменять/измерять» и т.д.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6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Некоторые структуры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Реализуются сами по себе естественным образом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массив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фундаментальные структуры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другие основываются на них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работаешь с ЯП нужно понимать, какой зверь сидит под капотом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Важно понять, что сама память – это массив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тут особо не разбежаться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обращаться по индексам памяти (указатели)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создавать «вложенные» массивы поменьше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Свойства массива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По индексу мы можем «мгновенно» перейти к нужному элементу по формуле: указатель на первый элемент + индекс * размер одного элемента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Зная длину массива, мы можем «обойти» все его элементы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Мы можем удалять или менять (в тем числе местами) элементы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Если есть «запас» памяти, то можно вставлять новые элемент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Вставлять в конец или удалять с конца – очень просто!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А вот в другие места нет, т.к. придется «сдвинуть» все элементы после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</a:rPr>
              <a:t>Искать конкретные элементы в массиве тоже не просто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Нюансики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массивов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Т.к. элементы хранятся в памяти друг за другом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 они и в кэше процессора будут рядышком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Значит все массивы и другие структуры данных, основанные на массивах, как правило, очень хорошо кэшируются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Запомните это!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4156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Поговорим про сложность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Сложность описывает как тот или иной алгоритм зависит от выходных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Обычно смотрят сложность по памяти и времени выполнения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Берут средние или наихудшие сценарии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Чтобы упростить понимание, такие вот зависимости аппроксимируют в типовые математические функции</a:t>
            </a: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0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Сложность – это предел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E9A5011-A841-065F-BE39-D00CBABAE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851" y="2842797"/>
            <a:ext cx="8364814" cy="147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85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Популярные виды сложности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– константная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O(Log N)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логарифмическая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O(N)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линейная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 Log 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 ^ 2)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квадратичная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 ^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кубическая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O(2 ^ Log N)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полиноминальное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O(2 ^ N)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экспоненциальное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O(N!) 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факториал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buNone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0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54443"/>
            <a:ext cx="4620584" cy="17114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 нам работать с таким массивом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656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Держите в голове графики этих функций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57E54B7-3A06-C6A0-505E-0BBE8558A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94" y="1895386"/>
            <a:ext cx="5253262" cy="41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47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Алг. Сложность это очень важная метрика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её тоже нельзя возводить в абсолют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алгоритм с более эффективным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кэшом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но более слабой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алг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 сложностью может быть все равно лучше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дела у массива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Вставка/удаление в конец –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Получение по индексу –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Замена элемента по индексу –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Вставка/удаление –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Поиск перебором –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O(n)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Бинарный поиск (если массив отсортирован) –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O(Log N)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3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98" y="2263919"/>
            <a:ext cx="4620584" cy="23301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ведь массив может хранить только элементы одного размера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2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объединить в структура данные разных типов?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Допустим, хотим сделать запись вида «имя-возраст»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Имя – это строка, например, 32 бита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Возраст – число, например, 16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Использовать массив тут конечно можно…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59650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это неудобно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AE2C3B-EFEB-6D63-0A67-2D5769D3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601" y="3054639"/>
            <a:ext cx="7020798" cy="7487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F20C02-6641-E93E-A1FA-3EAD95B7C06A}"/>
              </a:ext>
            </a:extLst>
          </p:cNvPr>
          <p:cNvSpPr/>
          <p:nvPr/>
        </p:nvSpPr>
        <p:spPr>
          <a:xfrm>
            <a:off x="2614613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87D342-F362-0B80-7ADF-9BC5080690C0}"/>
              </a:ext>
            </a:extLst>
          </p:cNvPr>
          <p:cNvSpPr/>
          <p:nvPr/>
        </p:nvSpPr>
        <p:spPr>
          <a:xfrm>
            <a:off x="2802684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7D0736-88B8-2B8C-F06C-75AB0FBCC428}"/>
              </a:ext>
            </a:extLst>
          </p:cNvPr>
          <p:cNvSpPr/>
          <p:nvPr/>
        </p:nvSpPr>
        <p:spPr>
          <a:xfrm>
            <a:off x="2985993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821C4E-FE2C-B512-95BB-B5E69BAC59B1}"/>
              </a:ext>
            </a:extLst>
          </p:cNvPr>
          <p:cNvSpPr/>
          <p:nvPr/>
        </p:nvSpPr>
        <p:spPr>
          <a:xfrm>
            <a:off x="3169302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6EE545A-90DC-E9B9-5D40-23511216CC09}"/>
              </a:ext>
            </a:extLst>
          </p:cNvPr>
          <p:cNvCxnSpPr>
            <a:cxnSpLocks/>
          </p:cNvCxnSpPr>
          <p:nvPr/>
        </p:nvCxnSpPr>
        <p:spPr>
          <a:xfrm flipH="1">
            <a:off x="2730500" y="3054639"/>
            <a:ext cx="255493" cy="2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64C710-000A-6EF7-287C-0572009D4FC3}"/>
              </a:ext>
            </a:extLst>
          </p:cNvPr>
          <p:cNvSpPr txBox="1"/>
          <p:nvPr/>
        </p:nvSpPr>
        <p:spPr>
          <a:xfrm>
            <a:off x="2985993" y="2910845"/>
            <a:ext cx="44262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Мы можем выделить память равную для всех сущностей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4E3D6A-8011-C623-2996-D0EDBED486C3}"/>
              </a:ext>
            </a:extLst>
          </p:cNvPr>
          <p:cNvSpPr/>
          <p:nvPr/>
        </p:nvSpPr>
        <p:spPr>
          <a:xfrm>
            <a:off x="3352611" y="3602846"/>
            <a:ext cx="161440" cy="1761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F00717-D4FA-133F-9EBE-0E247EB168C0}"/>
              </a:ext>
            </a:extLst>
          </p:cNvPr>
          <p:cNvSpPr/>
          <p:nvPr/>
        </p:nvSpPr>
        <p:spPr>
          <a:xfrm>
            <a:off x="3540682" y="3602846"/>
            <a:ext cx="161440" cy="1761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4F1B942-F886-06D7-DCEE-D182ED914DEF}"/>
              </a:ext>
            </a:extLst>
          </p:cNvPr>
          <p:cNvSpPr/>
          <p:nvPr/>
        </p:nvSpPr>
        <p:spPr>
          <a:xfrm>
            <a:off x="3723991" y="3602846"/>
            <a:ext cx="161440" cy="1761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F496F4-7EC4-29F7-10E8-288176050D67}"/>
              </a:ext>
            </a:extLst>
          </p:cNvPr>
          <p:cNvSpPr/>
          <p:nvPr/>
        </p:nvSpPr>
        <p:spPr>
          <a:xfrm>
            <a:off x="3907300" y="3602846"/>
            <a:ext cx="161440" cy="1761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9031AE5-9745-9B8A-06D0-57F4907F1F56}"/>
              </a:ext>
            </a:extLst>
          </p:cNvPr>
          <p:cNvCxnSpPr>
            <a:cxnSpLocks/>
          </p:cNvCxnSpPr>
          <p:nvPr/>
        </p:nvCxnSpPr>
        <p:spPr>
          <a:xfrm flipH="1" flipV="1">
            <a:off x="4150933" y="3894219"/>
            <a:ext cx="255493" cy="38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0F98FF-AFC0-4083-C363-D03ADA412BF3}"/>
              </a:ext>
            </a:extLst>
          </p:cNvPr>
          <p:cNvSpPr txBox="1"/>
          <p:nvPr/>
        </p:nvSpPr>
        <p:spPr>
          <a:xfrm>
            <a:off x="4406426" y="4136477"/>
            <a:ext cx="3134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Тогда возраст тоже будет занимать 32 </a:t>
            </a:r>
          </a:p>
        </p:txBody>
      </p:sp>
    </p:spTree>
    <p:extLst>
      <p:ext uri="{BB962C8B-B14F-4D97-AF65-F5344CB8AC3E}">
        <p14:creationId xmlns:p14="http://schemas.microsoft.com/office/powerpoint/2010/main" val="8337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4" grpId="0"/>
      <p:bldP spid="3" grpId="0" animBg="1"/>
      <p:bldP spid="9" grpId="0" animBg="1"/>
      <p:bldP spid="11" grpId="0" animBg="1"/>
      <p:bldP spid="13" grpId="0" animBg="1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действительно делают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С есть тип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Union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не знаем, а что за тип на самом деле лежит внутри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(C)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Либо хранить еще тег с типом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enum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Rust)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либо как то понимать по тому как закодированы биты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Память всегда выделяется под самый большой элемент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Еще можно хранить не сами данные, а указатель…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Но про это поговорим не сейчас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2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98414ED-4FC7-06D3-6B11-F3A49002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5636" y="643468"/>
            <a:ext cx="669197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411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Ладно, ладно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могли бы описать нашу структуру на уровне языка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дать схему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компилятор бы на этапе компиляции заменил обращения на конкретные указатели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2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Структура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7EE9B97-5299-6B0E-55B8-BAC692AE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2170" y="2473305"/>
            <a:ext cx="6154405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struct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Person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&amp;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static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str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,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u16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fn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main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 {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let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bob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Person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{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Bob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: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22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};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println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!(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"Name: {};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: {}"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bob.name,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bob.age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);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}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6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59650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Запишем число размером 32 бита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AE2C3B-EFEB-6D63-0A67-2D5769D3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601" y="3054639"/>
            <a:ext cx="7020798" cy="7487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F20C02-6641-E93E-A1FA-3EAD95B7C06A}"/>
              </a:ext>
            </a:extLst>
          </p:cNvPr>
          <p:cNvSpPr/>
          <p:nvPr/>
        </p:nvSpPr>
        <p:spPr>
          <a:xfrm>
            <a:off x="2614613" y="3602846"/>
            <a:ext cx="161440" cy="1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87D342-F362-0B80-7ADF-9BC5080690C0}"/>
              </a:ext>
            </a:extLst>
          </p:cNvPr>
          <p:cNvSpPr/>
          <p:nvPr/>
        </p:nvSpPr>
        <p:spPr>
          <a:xfrm>
            <a:off x="2802684" y="3602846"/>
            <a:ext cx="161440" cy="1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7D0736-88B8-2B8C-F06C-75AB0FBCC428}"/>
              </a:ext>
            </a:extLst>
          </p:cNvPr>
          <p:cNvSpPr/>
          <p:nvPr/>
        </p:nvSpPr>
        <p:spPr>
          <a:xfrm>
            <a:off x="2985993" y="3602846"/>
            <a:ext cx="161440" cy="1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821C4E-FE2C-B512-95BB-B5E69BAC59B1}"/>
              </a:ext>
            </a:extLst>
          </p:cNvPr>
          <p:cNvSpPr/>
          <p:nvPr/>
        </p:nvSpPr>
        <p:spPr>
          <a:xfrm>
            <a:off x="3169302" y="3602846"/>
            <a:ext cx="161440" cy="176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6EE545A-90DC-E9B9-5D40-23511216CC09}"/>
              </a:ext>
            </a:extLst>
          </p:cNvPr>
          <p:cNvCxnSpPr>
            <a:cxnSpLocks/>
          </p:cNvCxnSpPr>
          <p:nvPr/>
        </p:nvCxnSpPr>
        <p:spPr>
          <a:xfrm flipH="1">
            <a:off x="2730500" y="3054639"/>
            <a:ext cx="255493" cy="2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64C710-000A-6EF7-287C-0572009D4FC3}"/>
              </a:ext>
            </a:extLst>
          </p:cNvPr>
          <p:cNvSpPr txBox="1"/>
          <p:nvPr/>
        </p:nvSpPr>
        <p:spPr>
          <a:xfrm>
            <a:off x="2985993" y="2910845"/>
            <a:ext cx="3284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Указатель на данные – это по сути индекс</a:t>
            </a:r>
          </a:p>
        </p:txBody>
      </p:sp>
    </p:spTree>
    <p:extLst>
      <p:ext uri="{BB962C8B-B14F-4D97-AF65-F5344CB8AC3E}">
        <p14:creationId xmlns:p14="http://schemas.microsoft.com/office/powerpoint/2010/main" val="11274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чем смысл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нас есть контракт на уровне языка, про то какие типы находятся в структуре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памяти они будут лежать рядышком (между ними возможно выравнивание)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этапе компиляции обращения к таким структурам заменяются на указатели к конкретному типу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Ассоциативный константный доступ +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типобезопасность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Такие структуры можно класть в массивы, в качестве полей других структур и т.д.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59650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Структура хранит данные рядом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AE2C3B-EFEB-6D63-0A67-2D5769D3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601" y="3054639"/>
            <a:ext cx="7020798" cy="7487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F20C02-6641-E93E-A1FA-3EAD95B7C06A}"/>
              </a:ext>
            </a:extLst>
          </p:cNvPr>
          <p:cNvSpPr/>
          <p:nvPr/>
        </p:nvSpPr>
        <p:spPr>
          <a:xfrm>
            <a:off x="2614613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87D342-F362-0B80-7ADF-9BC5080690C0}"/>
              </a:ext>
            </a:extLst>
          </p:cNvPr>
          <p:cNvSpPr/>
          <p:nvPr/>
        </p:nvSpPr>
        <p:spPr>
          <a:xfrm>
            <a:off x="2802684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7D0736-88B8-2B8C-F06C-75AB0FBCC428}"/>
              </a:ext>
            </a:extLst>
          </p:cNvPr>
          <p:cNvSpPr/>
          <p:nvPr/>
        </p:nvSpPr>
        <p:spPr>
          <a:xfrm>
            <a:off x="2985993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821C4E-FE2C-B512-95BB-B5E69BAC59B1}"/>
              </a:ext>
            </a:extLst>
          </p:cNvPr>
          <p:cNvSpPr/>
          <p:nvPr/>
        </p:nvSpPr>
        <p:spPr>
          <a:xfrm>
            <a:off x="3169302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6EE545A-90DC-E9B9-5D40-23511216CC09}"/>
              </a:ext>
            </a:extLst>
          </p:cNvPr>
          <p:cNvCxnSpPr>
            <a:cxnSpLocks/>
          </p:cNvCxnSpPr>
          <p:nvPr/>
        </p:nvCxnSpPr>
        <p:spPr>
          <a:xfrm flipH="1">
            <a:off x="2730500" y="3054639"/>
            <a:ext cx="255493" cy="2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64C710-000A-6EF7-287C-0572009D4FC3}"/>
              </a:ext>
            </a:extLst>
          </p:cNvPr>
          <p:cNvSpPr txBox="1"/>
          <p:nvPr/>
        </p:nvSpPr>
        <p:spPr>
          <a:xfrm>
            <a:off x="2985993" y="291084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.name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4E3D6A-8011-C623-2996-D0EDBED486C3}"/>
              </a:ext>
            </a:extLst>
          </p:cNvPr>
          <p:cNvSpPr/>
          <p:nvPr/>
        </p:nvSpPr>
        <p:spPr>
          <a:xfrm>
            <a:off x="3352611" y="3602846"/>
            <a:ext cx="161440" cy="1761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F00717-D4FA-133F-9EBE-0E247EB168C0}"/>
              </a:ext>
            </a:extLst>
          </p:cNvPr>
          <p:cNvSpPr/>
          <p:nvPr/>
        </p:nvSpPr>
        <p:spPr>
          <a:xfrm>
            <a:off x="3540682" y="3602846"/>
            <a:ext cx="161440" cy="1761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9031AE5-9745-9B8A-06D0-57F4907F1F56}"/>
              </a:ext>
            </a:extLst>
          </p:cNvPr>
          <p:cNvCxnSpPr>
            <a:cxnSpLocks/>
          </p:cNvCxnSpPr>
          <p:nvPr/>
        </p:nvCxnSpPr>
        <p:spPr>
          <a:xfrm flipH="1" flipV="1">
            <a:off x="3621402" y="3912121"/>
            <a:ext cx="255493" cy="38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0F98FF-AFC0-4083-C363-D03ADA412BF3}"/>
              </a:ext>
            </a:extLst>
          </p:cNvPr>
          <p:cNvSpPr txBox="1"/>
          <p:nvPr/>
        </p:nvSpPr>
        <p:spPr>
          <a:xfrm>
            <a:off x="3876895" y="4160890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.age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4" grpId="0"/>
      <p:bldP spid="3" grpId="0" animBg="1"/>
      <p:bldP spid="9" grpId="0" animBg="1"/>
      <p:bldP spid="2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Какие нюансы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Т. к. формат структуры описан статически, то мы не можем динамически добавлять или удалять элементы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Поэтому и «длины» у структуры нет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Это чистая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design-time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абстракция с нулевой стоимостью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Структуры очень эффективны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нет отдельного примитива для описания структур, но они могут неявно создаваться в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JIT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на основе объектов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Но если вы работает с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WASM/WebGL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/бинарными форматами, то вам необходимо уметь с этим работать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Это фундаментальная структура данных!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7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кортежи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Кортеж, по сути – это структура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Только вместо символических ключей используются индексы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остальном принцип один и тот же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и структур, кортежей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явно нет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кортежи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FFE8840-8B26-B1D2-EEA0-389DE533A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356" y="2551837"/>
            <a:ext cx="4676034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struct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(&amp;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static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str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, u16);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fn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main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let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bob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Person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"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Bob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22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println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!(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"Name: {};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</a:rPr>
              <a:t>: {}"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bob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.0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, bob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</a:rPr>
              <a:t>.1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</a:rPr>
              <a:t>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15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 итожим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 это список фиксированной длины элементов одного размера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добавлять новые элементы в массив, если заранее попросить побольше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Структура/кортеж – это множество элементов не обязательно одного размера, но жестко описанные конкретной схемой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Поддержка структур и кортежей выполняется на уровне ЯП – специальные языковые конструкции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54443"/>
            <a:ext cx="4620584" cy="17114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ты там про указатели говорил?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3236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память – это массив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То к любому байту мы можем обратиться по индексу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Индекс первый байта любого типа – это его указатель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Указатель – это обычное число, как правило равно размеру регистра процессора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Мы можем хранить и передавать не сами данные, а его указатель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Важно, чтобы там, куда указывает указатель были те данные, которые мы ожидаем, иначе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UB…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Поэтому указатели есть только в низкоуровневых языках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А в более 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высокороуровневых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 есть их безопасные аналоги - ссылки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16" y="2042164"/>
            <a:ext cx="4620584" cy="27736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же можем сделать структуру с указателем на следующий элемент…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841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Тогда для обхода такой коллекции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Нам нужно просто переходить по ссылкам на следующий элемент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такой ссылки нет – значит мы дошли до конца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59650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если у нас массив из 4-х таких чисел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AE2C3B-EFEB-6D63-0A67-2D5769D3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601" y="3054639"/>
            <a:ext cx="7020798" cy="74872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F20C02-6641-E93E-A1FA-3EAD95B7C06A}"/>
              </a:ext>
            </a:extLst>
          </p:cNvPr>
          <p:cNvSpPr/>
          <p:nvPr/>
        </p:nvSpPr>
        <p:spPr>
          <a:xfrm>
            <a:off x="2614613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487D342-F362-0B80-7ADF-9BC5080690C0}"/>
              </a:ext>
            </a:extLst>
          </p:cNvPr>
          <p:cNvSpPr/>
          <p:nvPr/>
        </p:nvSpPr>
        <p:spPr>
          <a:xfrm>
            <a:off x="2802684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57D0736-88B8-2B8C-F06C-75AB0FBCC428}"/>
              </a:ext>
            </a:extLst>
          </p:cNvPr>
          <p:cNvSpPr/>
          <p:nvPr/>
        </p:nvSpPr>
        <p:spPr>
          <a:xfrm>
            <a:off x="2985993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8821C4E-FE2C-B512-95BB-B5E69BAC59B1}"/>
              </a:ext>
            </a:extLst>
          </p:cNvPr>
          <p:cNvSpPr/>
          <p:nvPr/>
        </p:nvSpPr>
        <p:spPr>
          <a:xfrm>
            <a:off x="3169302" y="3602846"/>
            <a:ext cx="161440" cy="17619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6EE545A-90DC-E9B9-5D40-23511216CC09}"/>
              </a:ext>
            </a:extLst>
          </p:cNvPr>
          <p:cNvCxnSpPr>
            <a:cxnSpLocks/>
          </p:cNvCxnSpPr>
          <p:nvPr/>
        </p:nvCxnSpPr>
        <p:spPr>
          <a:xfrm flipH="1">
            <a:off x="2730500" y="3054639"/>
            <a:ext cx="255493" cy="266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64C710-000A-6EF7-287C-0572009D4FC3}"/>
              </a:ext>
            </a:extLst>
          </p:cNvPr>
          <p:cNvSpPr txBox="1"/>
          <p:nvPr/>
        </p:nvSpPr>
        <p:spPr>
          <a:xfrm>
            <a:off x="2985993" y="2910845"/>
            <a:ext cx="3284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Указатель на данные – это по сути индекс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4E3D6A-8011-C623-2996-D0EDBED486C3}"/>
              </a:ext>
            </a:extLst>
          </p:cNvPr>
          <p:cNvSpPr/>
          <p:nvPr/>
        </p:nvSpPr>
        <p:spPr>
          <a:xfrm>
            <a:off x="3352611" y="3602846"/>
            <a:ext cx="161440" cy="1761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CF00717-D4FA-133F-9EBE-0E247EB168C0}"/>
              </a:ext>
            </a:extLst>
          </p:cNvPr>
          <p:cNvSpPr/>
          <p:nvPr/>
        </p:nvSpPr>
        <p:spPr>
          <a:xfrm>
            <a:off x="3540682" y="3602846"/>
            <a:ext cx="161440" cy="1761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4F1B942-F886-06D7-DCEE-D182ED914DEF}"/>
              </a:ext>
            </a:extLst>
          </p:cNvPr>
          <p:cNvSpPr/>
          <p:nvPr/>
        </p:nvSpPr>
        <p:spPr>
          <a:xfrm>
            <a:off x="3723991" y="3602846"/>
            <a:ext cx="161440" cy="1761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F496F4-7EC4-29F7-10E8-288176050D67}"/>
              </a:ext>
            </a:extLst>
          </p:cNvPr>
          <p:cNvSpPr/>
          <p:nvPr/>
        </p:nvSpPr>
        <p:spPr>
          <a:xfrm>
            <a:off x="3907300" y="3602846"/>
            <a:ext cx="161440" cy="1761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D96D3AA-8881-3E47-13BD-E2E625F29A50}"/>
              </a:ext>
            </a:extLst>
          </p:cNvPr>
          <p:cNvSpPr/>
          <p:nvPr/>
        </p:nvSpPr>
        <p:spPr>
          <a:xfrm>
            <a:off x="4090609" y="3602846"/>
            <a:ext cx="161440" cy="1761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9BAC8B6-1DCD-5B60-3E33-483C86DC7653}"/>
              </a:ext>
            </a:extLst>
          </p:cNvPr>
          <p:cNvSpPr/>
          <p:nvPr/>
        </p:nvSpPr>
        <p:spPr>
          <a:xfrm>
            <a:off x="4278680" y="3602846"/>
            <a:ext cx="161440" cy="1761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3845E86-56A8-52FD-4694-8074FD1435F0}"/>
              </a:ext>
            </a:extLst>
          </p:cNvPr>
          <p:cNvSpPr/>
          <p:nvPr/>
        </p:nvSpPr>
        <p:spPr>
          <a:xfrm>
            <a:off x="4461989" y="3602846"/>
            <a:ext cx="161440" cy="1761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AC6BBE4-01C1-BD63-1618-AB8016409667}"/>
              </a:ext>
            </a:extLst>
          </p:cNvPr>
          <p:cNvSpPr/>
          <p:nvPr/>
        </p:nvSpPr>
        <p:spPr>
          <a:xfrm>
            <a:off x="4645298" y="3602846"/>
            <a:ext cx="161440" cy="1761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6ED4B27-8C5D-8CF9-61F7-D7EA5C613ED8}"/>
              </a:ext>
            </a:extLst>
          </p:cNvPr>
          <p:cNvSpPr/>
          <p:nvPr/>
        </p:nvSpPr>
        <p:spPr>
          <a:xfrm>
            <a:off x="4839688" y="3602846"/>
            <a:ext cx="161440" cy="176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11CB3A7-0568-31EF-C5CB-F6A1778885C9}"/>
              </a:ext>
            </a:extLst>
          </p:cNvPr>
          <p:cNvSpPr/>
          <p:nvPr/>
        </p:nvSpPr>
        <p:spPr>
          <a:xfrm>
            <a:off x="5027759" y="3602846"/>
            <a:ext cx="161440" cy="176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EAE4976-A447-BB82-2D7D-E0357E471F22}"/>
              </a:ext>
            </a:extLst>
          </p:cNvPr>
          <p:cNvSpPr/>
          <p:nvPr/>
        </p:nvSpPr>
        <p:spPr>
          <a:xfrm>
            <a:off x="5211068" y="3602846"/>
            <a:ext cx="161440" cy="176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CB0CEAE-E461-8602-7B19-B1BF1861A971}"/>
              </a:ext>
            </a:extLst>
          </p:cNvPr>
          <p:cNvSpPr/>
          <p:nvPr/>
        </p:nvSpPr>
        <p:spPr>
          <a:xfrm>
            <a:off x="5394377" y="3602846"/>
            <a:ext cx="161440" cy="1761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9031AE5-9745-9B8A-06D0-57F4907F1F56}"/>
              </a:ext>
            </a:extLst>
          </p:cNvPr>
          <p:cNvCxnSpPr>
            <a:cxnSpLocks/>
          </p:cNvCxnSpPr>
          <p:nvPr/>
        </p:nvCxnSpPr>
        <p:spPr>
          <a:xfrm flipH="1" flipV="1">
            <a:off x="4150933" y="3894219"/>
            <a:ext cx="255493" cy="387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0F98FF-AFC0-4083-C363-D03ADA412BF3}"/>
              </a:ext>
            </a:extLst>
          </p:cNvPr>
          <p:cNvSpPr txBox="1"/>
          <p:nvPr/>
        </p:nvSpPr>
        <p:spPr>
          <a:xfrm>
            <a:off x="4406426" y="4136477"/>
            <a:ext cx="530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Индекс элемента указывает сдвиг относительного первого элемента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b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Но все элементы обязаны быть одного размера.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7D4353B-2D39-66D4-893D-1823AC35A17B}"/>
              </a:ext>
            </a:extLst>
          </p:cNvPr>
          <p:cNvCxnSpPr>
            <a:cxnSpLocks/>
          </p:cNvCxnSpPr>
          <p:nvPr/>
        </p:nvCxnSpPr>
        <p:spPr>
          <a:xfrm flipH="1">
            <a:off x="6349190" y="3103877"/>
            <a:ext cx="270685" cy="43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B0B6CB-DA64-BC3A-51DA-A4D3D5C932B9}"/>
              </a:ext>
            </a:extLst>
          </p:cNvPr>
          <p:cNvSpPr txBox="1"/>
          <p:nvPr/>
        </p:nvSpPr>
        <p:spPr>
          <a:xfrm>
            <a:off x="6622461" y="2910844"/>
            <a:ext cx="5365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Если указать индекс больше длины, то можно залезть в чужую память</a:t>
            </a:r>
          </a:p>
        </p:txBody>
      </p:sp>
    </p:spTree>
    <p:extLst>
      <p:ext uri="{BB962C8B-B14F-4D97-AF65-F5344CB8AC3E}">
        <p14:creationId xmlns:p14="http://schemas.microsoft.com/office/powerpoint/2010/main" val="183164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4" grpId="0"/>
      <p:bldP spid="3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/>
      <p:bldP spid="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связный список!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33EDC4-3CB4-1297-2B21-1D4A94CAB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954" y="3429000"/>
            <a:ext cx="4770092" cy="62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27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связный список!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33EDC4-3CB4-1297-2B21-1D4A94CAB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954" y="3429000"/>
            <a:ext cx="4770092" cy="62885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0C8973-1DD5-6787-11DC-1AC64666A561}"/>
              </a:ext>
            </a:extLst>
          </p:cNvPr>
          <p:cNvSpPr/>
          <p:nvPr/>
        </p:nvSpPr>
        <p:spPr>
          <a:xfrm>
            <a:off x="3865666" y="3498812"/>
            <a:ext cx="897975" cy="410659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05034E2-1267-9F20-080A-9D21B74D4366}"/>
              </a:ext>
            </a:extLst>
          </p:cNvPr>
          <p:cNvCxnSpPr>
            <a:cxnSpLocks/>
          </p:cNvCxnSpPr>
          <p:nvPr/>
        </p:nvCxnSpPr>
        <p:spPr>
          <a:xfrm>
            <a:off x="3318122" y="3126481"/>
            <a:ext cx="459937" cy="30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29AA8A-9EC6-45BE-1B5D-2318E92DA23A}"/>
              </a:ext>
            </a:extLst>
          </p:cNvPr>
          <p:cNvSpPr txBox="1"/>
          <p:nvPr/>
        </p:nvSpPr>
        <p:spPr>
          <a:xfrm>
            <a:off x="630201" y="2533695"/>
            <a:ext cx="803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или кортеж с 2-мя полями: сами данные и ссылка на </a:t>
            </a:r>
            <a:r>
              <a:rPr lang="ru-RU" dirty="0" err="1"/>
              <a:t>следущие</a:t>
            </a:r>
            <a:r>
              <a:rPr lang="ru-RU" dirty="0"/>
              <a:t>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059643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связный список!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33EDC4-3CB4-1297-2B21-1D4A94CAB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954" y="3429000"/>
            <a:ext cx="4770092" cy="62885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00C8973-1DD5-6787-11DC-1AC64666A561}"/>
              </a:ext>
            </a:extLst>
          </p:cNvPr>
          <p:cNvSpPr/>
          <p:nvPr/>
        </p:nvSpPr>
        <p:spPr>
          <a:xfrm>
            <a:off x="4916952" y="3498812"/>
            <a:ext cx="897975" cy="410659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05034E2-1267-9F20-080A-9D21B74D4366}"/>
              </a:ext>
            </a:extLst>
          </p:cNvPr>
          <p:cNvCxnSpPr>
            <a:cxnSpLocks/>
          </p:cNvCxnSpPr>
          <p:nvPr/>
        </p:nvCxnSpPr>
        <p:spPr>
          <a:xfrm>
            <a:off x="4758165" y="3091575"/>
            <a:ext cx="459937" cy="30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29AA8A-9EC6-45BE-1B5D-2318E92DA23A}"/>
              </a:ext>
            </a:extLst>
          </p:cNvPr>
          <p:cNvSpPr txBox="1"/>
          <p:nvPr/>
        </p:nvSpPr>
        <p:spPr>
          <a:xfrm>
            <a:off x="969415" y="2357287"/>
            <a:ext cx="8037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Т.к. указатель может быть на любую другую область памяти, то мы в любой момент можем добавлять или удалять новые элементы, пока не кончиться память</a:t>
            </a:r>
          </a:p>
        </p:txBody>
      </p:sp>
    </p:spTree>
    <p:extLst>
      <p:ext uri="{BB962C8B-B14F-4D97-AF65-F5344CB8AC3E}">
        <p14:creationId xmlns:p14="http://schemas.microsoft.com/office/powerpoint/2010/main" val="2523137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16" y="2439223"/>
            <a:ext cx="4620584" cy="19795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Значит связный список лучше массива…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89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чем то 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динамически расти пока не кончиться память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Вставка/удаление в начало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Простой пример связанного списка – это очередь в больнице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есть нюансы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потеряли произвольный доступ по индексу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Данные лежат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фрагментированно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в памяти, а значит плохо кэшируются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Доп. Память на хранение указателя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может получить элемент сразу, т.к. сначала получаем ссылку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еще не все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хранить не только ссылку на следующий, но и на предыдущий элемент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Такой список называет «двунаправленным» или «двусвязным»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хранить ссылку на первый и на последний элемент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Такой список называется «двустороннем»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587373C-BA5F-5065-4DBC-82CAD7CBB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695" y="2425471"/>
            <a:ext cx="6097389" cy="200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93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Массивы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связные списки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 имеет фиксированный размер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Связный список может расти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массива эффективная вставка/удаление в конец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связного списка в зависимости от реализации эффективная вставка/удаление в начало и конец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 имеет произвольный доступ по индексу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Связный список не имеет произвольного доступа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 отлично кэшируется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Связный список кэшируется намного хуже массива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0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16" y="2195655"/>
            <a:ext cx="4620584" cy="222312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если сделать связный список массивов…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1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87647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 получим почти массив, который может расти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Доступа по индексу по прежнему нормального нет (но лучше чем просто в связном списке)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расти!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Лучше операции вставки/удаления в произвольные места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 действительно делают много где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для «растущего» массива есть структуры получше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490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Вот сейчас главное понять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 есть фундаментальные структуры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Массивы, структуры/кортежи, связные списки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атомы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Комбинируя их можно делать другие структуры данных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Самой лучшей структуры данных не существует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есть лучшие под конкретную задачу и ограничения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хеш-таблица, под капотом использует массив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8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84F665A-FD85-ED96-B3A1-EF98BEBE2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Undefined Behavior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такое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UB?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ЯП может гарантировать определенное поведение в случае ошибки программиста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Например, исключение в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Runtime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Или ошибка компиляции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Но некоторые ЯП просто «верят» разработчику, что таких ошибок нет и компилируют код с оглядкой на это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Код получается более быстрым и эффективным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 если ошибки, все таки есть, то произойти может…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Все, что угодно!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 UB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отсутствуют (в идеальном мире)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а что там с массивом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Это последовательность элементов одного размера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Это контракт на то, что у каждого элемента есть свой номер, а номера идут друг за другом без «дырок»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Указатель на массив – это указатель на первый элемент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Обращение по индексу – это вычисление сдвига относительно первого элемента – индекс * размер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Длина массив – это реальное количество элементов в нем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Максимальная длина массива задается в момент его создания и не может меняться после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 называется емкостью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4426</TotalTime>
  <Words>1999</Words>
  <Application>Microsoft Office PowerPoint</Application>
  <PresentationFormat>Широкоэкранный</PresentationFormat>
  <Paragraphs>281</Paragraphs>
  <Slides>63</Slides>
  <Notes>62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70" baseType="lpstr">
      <vt:lpstr>Arial</vt:lpstr>
      <vt:lpstr>Arial Unicode MS</vt:lpstr>
      <vt:lpstr>Calibri</vt:lpstr>
      <vt:lpstr>Calibri Light</vt:lpstr>
      <vt:lpstr>Roboto</vt:lpstr>
      <vt:lpstr>Wingdings</vt:lpstr>
      <vt:lpstr>Office Theme</vt:lpstr>
      <vt:lpstr>Computer Science во Frontend</vt:lpstr>
      <vt:lpstr>Память – это огромный массив</vt:lpstr>
      <vt:lpstr>Но как нам работать с таким массивом?</vt:lpstr>
      <vt:lpstr>Запишем число размером 32 бита</vt:lpstr>
      <vt:lpstr>А если у нас массив из 4-х таких чисел?</vt:lpstr>
      <vt:lpstr>Презентация PowerPoint</vt:lpstr>
      <vt:lpstr>Undefined Behavior</vt:lpstr>
      <vt:lpstr>Что такое UB?</vt:lpstr>
      <vt:lpstr>Так а что там с массивом?</vt:lpstr>
      <vt:lpstr>А почему емкость не может меняться?</vt:lpstr>
      <vt:lpstr>Добавим в память число размером 8 бит</vt:lpstr>
      <vt:lpstr>А теперь попытаемся добавить в массив новый элемент</vt:lpstr>
      <vt:lpstr>Т. к. в нашей программе много чего</vt:lpstr>
      <vt:lpstr>Но мы же можем «зарезервировать» место!</vt:lpstr>
      <vt:lpstr>На самом деле, часто так и делают</vt:lpstr>
      <vt:lpstr>А как же это работает в JS?</vt:lpstr>
      <vt:lpstr>Массив в JS – это более сложная структура данных</vt:lpstr>
      <vt:lpstr>Презентация PowerPoint</vt:lpstr>
      <vt:lpstr>Что вообще такое структура данных</vt:lpstr>
      <vt:lpstr>А есть такие типы</vt:lpstr>
      <vt:lpstr>Некоторые структуры данных</vt:lpstr>
      <vt:lpstr>Презентация PowerPoint</vt:lpstr>
      <vt:lpstr>Важно понять, что сама память – это массив</vt:lpstr>
      <vt:lpstr>Свойства массива</vt:lpstr>
      <vt:lpstr>Нюансики массивов</vt:lpstr>
      <vt:lpstr>Презентация PowerPoint</vt:lpstr>
      <vt:lpstr>Поговорим про сложность</vt:lpstr>
      <vt:lpstr>Сложность – это предел</vt:lpstr>
      <vt:lpstr>Популярные виды сложности</vt:lpstr>
      <vt:lpstr>Держите в голове графики этих функций</vt:lpstr>
      <vt:lpstr>Алг. Сложность это очень важная метрика</vt:lpstr>
      <vt:lpstr>А как дела у массива?</vt:lpstr>
      <vt:lpstr>Но ведь массив может хранить только элементы одного размера</vt:lpstr>
      <vt:lpstr>А как объединить в структура данные разных типов?</vt:lpstr>
      <vt:lpstr>Но это неудобно</vt:lpstr>
      <vt:lpstr>Так действительно делают</vt:lpstr>
      <vt:lpstr>Презентация PowerPoint</vt:lpstr>
      <vt:lpstr>Ладно, ладно</vt:lpstr>
      <vt:lpstr>Встречайте, Структура</vt:lpstr>
      <vt:lpstr>В чем смысл</vt:lpstr>
      <vt:lpstr>Структура хранит данные рядом</vt:lpstr>
      <vt:lpstr>Какие нюансы</vt:lpstr>
      <vt:lpstr>Встречайте, кортежи</vt:lpstr>
      <vt:lpstr>Встречайте, кортежи</vt:lpstr>
      <vt:lpstr>Под итожим</vt:lpstr>
      <vt:lpstr>А что ты там про указатели говорил?</vt:lpstr>
      <vt:lpstr>Если память – это массив</vt:lpstr>
      <vt:lpstr>Мы же можем сделать структуру с указателем на следующий элемент…</vt:lpstr>
      <vt:lpstr>Тогда для обхода такой коллекции</vt:lpstr>
      <vt:lpstr>Встречайте, связный список!</vt:lpstr>
      <vt:lpstr>Встречайте, связный список!</vt:lpstr>
      <vt:lpstr>Встречайте, связный список!</vt:lpstr>
      <vt:lpstr>Значит связный список лучше массива…</vt:lpstr>
      <vt:lpstr>В чем то да</vt:lpstr>
      <vt:lpstr>Но есть нюансы</vt:lpstr>
      <vt:lpstr>Это еще не все</vt:lpstr>
      <vt:lpstr>Презентация PowerPoint</vt:lpstr>
      <vt:lpstr>Массивы vs связные списки</vt:lpstr>
      <vt:lpstr>А что если сделать связный список массивов…</vt:lpstr>
      <vt:lpstr>То получим почти массив, который может расти</vt:lpstr>
      <vt:lpstr>Презентация PowerPoint</vt:lpstr>
      <vt:lpstr>Вот сейчас главное понять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867</cp:revision>
  <dcterms:created xsi:type="dcterms:W3CDTF">2020-11-08T08:53:50Z</dcterms:created>
  <dcterms:modified xsi:type="dcterms:W3CDTF">2024-03-14T09:55:52Z</dcterms:modified>
</cp:coreProperties>
</file>