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6" r:id="rId2"/>
    <p:sldId id="370" r:id="rId3"/>
    <p:sldId id="437" r:id="rId4"/>
    <p:sldId id="444" r:id="rId5"/>
    <p:sldId id="402" r:id="rId6"/>
    <p:sldId id="468" r:id="rId7"/>
    <p:sldId id="472" r:id="rId8"/>
    <p:sldId id="440" r:id="rId9"/>
    <p:sldId id="469" r:id="rId10"/>
    <p:sldId id="485" r:id="rId11"/>
    <p:sldId id="473" r:id="rId12"/>
    <p:sldId id="486" r:id="rId13"/>
    <p:sldId id="470" r:id="rId14"/>
    <p:sldId id="474" r:id="rId15"/>
    <p:sldId id="471" r:id="rId16"/>
    <p:sldId id="475" r:id="rId17"/>
    <p:sldId id="487" r:id="rId18"/>
    <p:sldId id="488" r:id="rId19"/>
    <p:sldId id="448" r:id="rId20"/>
    <p:sldId id="477" r:id="rId21"/>
    <p:sldId id="489" r:id="rId22"/>
    <p:sldId id="490" r:id="rId23"/>
    <p:sldId id="452" r:id="rId24"/>
    <p:sldId id="492" r:id="rId25"/>
    <p:sldId id="493" r:id="rId26"/>
    <p:sldId id="494" r:id="rId27"/>
    <p:sldId id="495" r:id="rId28"/>
    <p:sldId id="478" r:id="rId29"/>
    <p:sldId id="439" r:id="rId30"/>
    <p:sldId id="496" r:id="rId31"/>
    <p:sldId id="441" r:id="rId32"/>
    <p:sldId id="479" r:id="rId33"/>
    <p:sldId id="480" r:id="rId34"/>
    <p:sldId id="481" r:id="rId35"/>
    <p:sldId id="482" r:id="rId36"/>
    <p:sldId id="483" r:id="rId37"/>
    <p:sldId id="403" r:id="rId38"/>
    <p:sldId id="484" r:id="rId39"/>
    <p:sldId id="497" r:id="rId40"/>
    <p:sldId id="498" r:id="rId41"/>
    <p:sldId id="467" r:id="rId42"/>
    <p:sldId id="427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2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827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16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049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03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6705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26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814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66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799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216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9507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350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9316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5867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1315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564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104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9357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19546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691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403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8759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97011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9107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432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211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6764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41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614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59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3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7424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264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14.04.2024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Графы.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Способы задания графа.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Обход узлов графа.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Топологическая сортировка графа.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2E8523-C1E5-8567-1705-BE28DF843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274960"/>
            <a:ext cx="6293927" cy="23080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О, мы же можем использовать матрицу над типизированным массивом!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12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взять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Uint8Array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построить на его основе Битовый вектор, где каждый бит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Uint8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хранит отдельное значение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на его основе сделать матрицу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Получиться супер-плотное хранение в памяти значений и использование кэша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Матричный подход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Компактность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Эффективное использование кэша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Нахождение отношения между двумя известными объектами – константа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обойти все смежные узлы конкретного узла сложно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Список ребер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91AC61-8043-D83D-D674-B7D6AC936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867" y="2058771"/>
            <a:ext cx="7588310" cy="412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50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Список ребер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Реализуется через массив кортежей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Опять таки можно использовать типизированные массивы для этого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Эффективное представление графа если количество ребер значительно меньше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 ** 2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4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смежности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93093D-9B69-6B81-015E-0416A1010B92}"/>
              </a:ext>
            </a:extLst>
          </p:cNvPr>
          <p:cNvSpPr txBox="1"/>
          <p:nvPr/>
        </p:nvSpPr>
        <p:spPr>
          <a:xfrm>
            <a:off x="2517338" y="2979460"/>
            <a:ext cx="60969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solidFill>
                  <a:srgbClr val="0033B3"/>
                </a:solidFill>
                <a:effectLst/>
                <a:latin typeface="JetBrains Mono"/>
              </a:rPr>
              <a:t>interface </a:t>
            </a:r>
            <a:r>
              <a:rPr lang="fr-FR" sz="3200" dirty="0">
                <a:solidFill>
                  <a:srgbClr val="000000"/>
                </a:solidFill>
                <a:effectLst/>
                <a:latin typeface="JetBrains Mono"/>
              </a:rPr>
              <a:t>GraphNode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fr-FR" sz="32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sz="3200" dirty="0">
                <a:solidFill>
                  <a:srgbClr val="871094"/>
                </a:solidFill>
                <a:effectLst/>
                <a:latin typeface="JetBrains Mono"/>
              </a:rPr>
              <a:t>value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sz="32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fr-FR" sz="3200" dirty="0">
                <a:solidFill>
                  <a:srgbClr val="871094"/>
                </a:solidFill>
                <a:effectLst/>
                <a:latin typeface="JetBrains Mono"/>
              </a:rPr>
              <a:t>neighbours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fr-FR" sz="3200" dirty="0">
                <a:solidFill>
                  <a:srgbClr val="000000"/>
                </a:solidFill>
                <a:effectLst/>
                <a:latin typeface="JetBrains Mono"/>
              </a:rPr>
              <a:t>GraphNode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fr-FR" sz="3200" dirty="0">
                <a:solidFill>
                  <a:srgbClr val="20999D"/>
                </a:solidFill>
                <a:effectLst/>
                <a:latin typeface="JetBrains Mono"/>
              </a:rPr>
              <a:t>T</a:t>
            </a: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&gt;[];</a:t>
            </a:r>
            <a:b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fr-FR" sz="3200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098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Структура смежности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Простота реализации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Схема может меняться в зависимости от структуры графа (например, дерево или линейный список)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Динамичность – легко добавлять и удалять узлы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Легко обойти все смежные узлы конкретного узла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Требует дополнительную память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737680"/>
            <a:ext cx="6293927" cy="1382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по типу связного списка?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53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у нас хранится не указатель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список указателей на соседей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 список можно хранить как вектор или связный список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граф?</a:t>
            </a:r>
          </a:p>
        </p:txBody>
      </p:sp>
      <p:pic>
        <p:nvPicPr>
          <p:cNvPr id="4" name="Рисунок 3" descr="Изображение выглядит как лампа&#10;&#10;Автоматически созданное описание">
            <a:extLst>
              <a:ext uri="{FF2B5EF4-FFF2-40B4-BE49-F238E27FC236}">
                <a16:creationId xmlns:a16="http://schemas.microsoft.com/office/drawing/2014/main" id="{F18E1E46-F97D-78AF-5F27-684C9710E8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45" y="2079878"/>
            <a:ext cx="6094310" cy="38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Маршрут, цепь, цикл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2733B4-C413-4F15-EE14-C163C92DF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9814" y="1760409"/>
            <a:ext cx="8036134" cy="451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77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737680"/>
            <a:ext cx="6293927" cy="13826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Ой, а это зачем?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123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Графы часто описываются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представления «путей» между сущностями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объекты в играх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Браузерная модель документа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зависимости в пакетных менеджерах/сборщиках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Отдельно можно выделить задачи поиска кратчайшего пути между объектами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нахождение циклов в графе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0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Транзитивное замыкание графа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C25E0F8-0A17-6B1D-5014-4C9F78ECC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518" y="2359919"/>
            <a:ext cx="5307439" cy="341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2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4" y="2982979"/>
            <a:ext cx="5571502" cy="8920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тут произошло?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339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Представьте запрос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Покажи все способы долететь из Москвы в Нью-Йорк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лететь напрямую, можно с пересадками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Придется делать глубокий обход графа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если предварительно построить транзитивное замыкание для такого графа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операция поиска становиться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O(1)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1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4" y="2514614"/>
            <a:ext cx="5571502" cy="182877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Ого, а есть СУБД, которые такое умеют из коробки?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492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отдельный класс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графовых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СУБД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специально оптимизированы на хранение информации в виде графов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выполнения сложных запросов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Neo4J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OrientDB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42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25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нужно терпение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Читайте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Лафоре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«Структуры данных и алгоритмы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Java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»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Читайте Плотникова «Дискретная математика»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Смотрите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CS Center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YouTube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очень важная тема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такое граф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Множество «вершин» и «рёбер»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или «дуг» с заданным отношением инцидентности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G = (V, E)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Каждое ребро задается двумя вершинами, которые оно соединяет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Ребро не имеет направления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Дуга имеет направление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Граф из вершин и дуг называет ориентированным (орграф)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Граф из вершин и ребер называет неориентированным (</a:t>
            </a:r>
            <a:r>
              <a:rPr lang="ru-RU" sz="2000" dirty="0" err="1">
                <a:latin typeface="Roboto" panose="02000000000000000000" pitchFamily="2" charset="0"/>
                <a:ea typeface="Roboto" panose="02000000000000000000" pitchFamily="2" charset="0"/>
              </a:rPr>
              <a:t>неограф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Вершины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ребра/дуги могут быть взвешены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4" y="2776661"/>
            <a:ext cx="5571502" cy="13046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обходятся узлы графа?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427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Обход узлов графа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Обходом называется последовательное «посещение» всех узлов графа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Алгоритмы обхода могут отличаться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том числе зависит от способа хранения графа в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в глубину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Рекурсивный алгоритм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реализовать через стек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Посещаем первый узел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Затем его потомков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так пока не дойдем до конца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Потом второй узел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максимально быстро удаляется от стартового узла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в глубину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43D539BE-EB58-E545-D7D6-CC9FAD3E0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91" y="2158265"/>
            <a:ext cx="4547018" cy="373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7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в ширину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реализовать через очередь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Посещаем все смежные узлы для стартового узла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Затем все смежные первого, второго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Алгоритм обходит узлы «по ярусам»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8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Поиск в ширину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весы, устройство, ручная тележка, кран&#10;&#10;Автоматически созданное описание">
            <a:extLst>
              <a:ext uri="{FF2B5EF4-FFF2-40B4-BE49-F238E27FC236}">
                <a16:creationId xmlns:a16="http://schemas.microsoft.com/office/drawing/2014/main" id="{536BB1D8-E967-83B4-9625-3670193FB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77" y="3050930"/>
            <a:ext cx="7800690" cy="162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1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04" y="2277698"/>
            <a:ext cx="6293927" cy="23026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порядок обхода должен быть «отсортированным»?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50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Топологическая сортировка графа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«перетрясти» граф определенным образом, чтобы можно было обойти узлы в порядке: от узлов с меньшими зависимостями к большим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Граф должен быть ориентированным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графе не должно быть циклов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несколько алгоритмов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«Классический» алгоритм использует рекурсию (стек)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B4F7EA58-FF22-56D5-2B29-6B8618B80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857" y="602300"/>
            <a:ext cx="7665673" cy="574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0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04" y="2967649"/>
            <a:ext cx="6293927" cy="9227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это работает?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13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843126"/>
            <a:ext cx="6293927" cy="129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это связано с программированием…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Обход в глубину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посещении узла рекурсивно обходим зависимости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После этого узел добавляем в стек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Посещенные узлы надо явно помечать, чтобы не обойти дважды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После полного обхода в стеке будет корректный порядок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Графы являются одной из важнейших структур данных в мире программирования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абстрактная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Представить граф можно множеством способов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Теория графов – это отдельная дисциплина и здорово было бы её изучить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Обход графа – это последовательный обход всех его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два базовых алгоритма обхода – в глубину и ширину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Ориентированный ацикличный граф можно «отсортировать» используя топологическую сортировку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Граф – это важнейшая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Она позволяет описать отношения между разными объектами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Графы применяются повсеместно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DOM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дерево документа или браузерная модель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машинном обучении и рекомендательных системах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 100% используете графы в работе, даже если не догадываетесь про это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843126"/>
            <a:ext cx="6293927" cy="129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представить граф в памяти…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1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Граф – это абстрактная структура данных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вводим контракт на вершины, ребра, ориентированность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представлено в памяти это может быть по разному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каждой реализации есть свои плюсы и минусы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Матрица смежности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508EB1-AAA3-6A47-245E-1C184928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249" y="1900056"/>
            <a:ext cx="6034859" cy="452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92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Матрица инцидентности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A804FFF-B660-14D7-50DA-72D2050BA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17" y="1932832"/>
            <a:ext cx="6171742" cy="462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99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5322</TotalTime>
  <Words>846</Words>
  <Application>Microsoft Office PowerPoint</Application>
  <PresentationFormat>Широкоэкранный</PresentationFormat>
  <Paragraphs>166</Paragraphs>
  <Slides>42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Что такое граф?</vt:lpstr>
      <vt:lpstr>Что такое граф</vt:lpstr>
      <vt:lpstr>А как это связано с программированием…</vt:lpstr>
      <vt:lpstr>Граф – это важнейшая структура данных</vt:lpstr>
      <vt:lpstr>Но как представить граф в памяти…</vt:lpstr>
      <vt:lpstr>Граф – это абстрактная структура данных</vt:lpstr>
      <vt:lpstr>Матрица смежности</vt:lpstr>
      <vt:lpstr>Матрица инцидентности</vt:lpstr>
      <vt:lpstr>О, мы же можем использовать матрицу над типизированным массивом!</vt:lpstr>
      <vt:lpstr>Да</vt:lpstr>
      <vt:lpstr>Матричный подход</vt:lpstr>
      <vt:lpstr>Список ребер</vt:lpstr>
      <vt:lpstr>Список ребер</vt:lpstr>
      <vt:lpstr>Структура смежности</vt:lpstr>
      <vt:lpstr>Структура смежности</vt:lpstr>
      <vt:lpstr>Это по типу связного списка?</vt:lpstr>
      <vt:lpstr>Да</vt:lpstr>
      <vt:lpstr>Презентация PowerPoint</vt:lpstr>
      <vt:lpstr>Маршрут, цепь, цикл</vt:lpstr>
      <vt:lpstr>Ой, а это зачем?</vt:lpstr>
      <vt:lpstr>Графы часто описываются</vt:lpstr>
      <vt:lpstr>Транзитивное замыкание графа</vt:lpstr>
      <vt:lpstr>Что тут произошло?</vt:lpstr>
      <vt:lpstr>Представьте запрос</vt:lpstr>
      <vt:lpstr>Ого, а есть СУБД, которые такое умеют из коробки?</vt:lpstr>
      <vt:lpstr>Есть отдельный класс графовых СУБД</vt:lpstr>
      <vt:lpstr>Презентация PowerPoint</vt:lpstr>
      <vt:lpstr>Тут нужно терпение</vt:lpstr>
      <vt:lpstr>А как обходятся узлы графа?</vt:lpstr>
      <vt:lpstr>Обход узлов графа</vt:lpstr>
      <vt:lpstr>Поиск в глубину</vt:lpstr>
      <vt:lpstr>Поиск в глубину</vt:lpstr>
      <vt:lpstr>Поиск в ширину</vt:lpstr>
      <vt:lpstr>Поиск в ширину</vt:lpstr>
      <vt:lpstr>А что если порядок обхода должен быть «отсортированным»?</vt:lpstr>
      <vt:lpstr>Топологическая сортировка графа</vt:lpstr>
      <vt:lpstr>Презентация PowerPoint</vt:lpstr>
      <vt:lpstr>А как это работает?</vt:lpstr>
      <vt:lpstr>Обход в глубину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896</cp:revision>
  <dcterms:created xsi:type="dcterms:W3CDTF">2020-11-08T08:53:50Z</dcterms:created>
  <dcterms:modified xsi:type="dcterms:W3CDTF">2024-04-14T13:32:57Z</dcterms:modified>
</cp:coreProperties>
</file>