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6" r:id="rId2"/>
    <p:sldId id="404" r:id="rId3"/>
    <p:sldId id="472" r:id="rId4"/>
    <p:sldId id="440" r:id="rId5"/>
    <p:sldId id="525" r:id="rId6"/>
    <p:sldId id="490" r:id="rId7"/>
    <p:sldId id="491" r:id="rId8"/>
    <p:sldId id="492" r:id="rId9"/>
    <p:sldId id="448" r:id="rId10"/>
    <p:sldId id="493" r:id="rId11"/>
    <p:sldId id="495" r:id="rId12"/>
    <p:sldId id="503" r:id="rId13"/>
    <p:sldId id="498" r:id="rId14"/>
    <p:sldId id="496" r:id="rId15"/>
    <p:sldId id="494" r:id="rId16"/>
    <p:sldId id="499" r:id="rId17"/>
    <p:sldId id="500" r:id="rId18"/>
    <p:sldId id="501" r:id="rId19"/>
    <p:sldId id="502" r:id="rId20"/>
    <p:sldId id="474" r:id="rId21"/>
    <p:sldId id="505" r:id="rId22"/>
    <p:sldId id="506" r:id="rId23"/>
    <p:sldId id="507" r:id="rId24"/>
    <p:sldId id="504" r:id="rId25"/>
    <p:sldId id="508" r:id="rId26"/>
    <p:sldId id="526" r:id="rId27"/>
    <p:sldId id="509" r:id="rId28"/>
    <p:sldId id="475" r:id="rId29"/>
    <p:sldId id="527" r:id="rId30"/>
    <p:sldId id="510" r:id="rId31"/>
    <p:sldId id="511" r:id="rId32"/>
    <p:sldId id="512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29" r:id="rId43"/>
    <p:sldId id="530" r:id="rId44"/>
    <p:sldId id="531" r:id="rId45"/>
    <p:sldId id="522" r:id="rId46"/>
    <p:sldId id="523" r:id="rId47"/>
    <p:sldId id="467" r:id="rId48"/>
    <p:sldId id="427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30001"/>
    <a:srgbClr val="FECC00"/>
    <a:srgbClr val="000000"/>
    <a:srgbClr val="FFD300"/>
    <a:srgbClr val="F8A706"/>
    <a:srgbClr val="F9B003"/>
    <a:srgbClr val="F08631"/>
    <a:srgbClr val="ED6E56"/>
    <a:srgbClr val="E8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4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093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71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720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695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8702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180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1860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514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435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04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959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162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767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9918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4821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937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224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6411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705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800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523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8834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1222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89671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1824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10735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576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6350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3148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39349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8992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0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37978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353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5193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9368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0379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03405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9758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2416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22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3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457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41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66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usfca.edu/~galles/visualization/AVLtree.html" TargetMode="External"/><Relationship Id="rId5" Type="http://schemas.openxmlformats.org/officeDocument/2006/relationships/hyperlink" Target="https://ru.wikipedia.org/wiki/%D0%9B%D0%B0%D0%BD%D0%B4%D0%B8%D1%81,_%D0%95%D0%B2%D0%B3%D0%B5%D0%BD%D0%B8%D0%B9_%D0%9C%D0%B8%D1%85%D0%B0%D0%B9%D0%BB%D0%BE%D0%B2%D0%B8%D1%87" TargetMode="External"/><Relationship Id="rId4" Type="http://schemas.openxmlformats.org/officeDocument/2006/relationships/hyperlink" Target="https://ru.wikipedia.org/wiki/%D0%90%D0%B4%D0%B5%D0%BB%D1%8C%D1%81%D0%BE%D0%BD-%D0%92%D0%B5%D0%BB%D1%8C%D1%81%D0%BA%D0%B8%D0%B9,_%D0%93%D0%B5%D0%BE%D1%80%D0%B3%D0%B8%D0%B9_%D0%9C%D0%B0%D0%BA%D1%81%D0%B8%D0%BC%D0%BE%D0%B2%D0%B8%D1%87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cs.usfca.edu/~galles/visualization/RedBlack.html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cs.usfca.edu/~galles/visualization/BTree.html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Деревья.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Деревья поиска.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Самобалансирующееся деревья поиска.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39CCA8-60EB-7E75-236B-86D329C01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Ок, сначала разберемся с обычным деревом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Дерево – это подвид графа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Граф связанный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Ацикличный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Любые две вершины соединены ровно одним путем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3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Теперь познакомимся с «корневым» деревом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Ориентированное дерево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ровно один узел, в который не входит ни одна дуга – корень дерева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Из корня в каждую вершину идет ровно один путь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Узлы, у которых нет «потомков» называются листьями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9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F3EBE74-A388-EAB6-6464-47F06E9B5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00" y="711927"/>
            <a:ext cx="9600000" cy="5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6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Теперь познакомимся с «упорядоченным» деревом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Корневое дерево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Потомки узлов отсортированы в каком то порядке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Такие деревья еще называю деревьями поиска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7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Теперь познакомимся с «бинарным» деревом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Корневое дерево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каждого узла не более 2-х потомков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у узла дерева может быть более этого количества узлов, то такое дерево называется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многопутевым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8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9" name="Рисунок 8" descr="Изображение выглядит как горжетка, аксессуар&#10;&#10;Автоматически созданное описание">
            <a:extLst>
              <a:ext uri="{FF2B5EF4-FFF2-40B4-BE49-F238E27FC236}">
                <a16:creationId xmlns:a16="http://schemas.microsoft.com/office/drawing/2014/main" id="{7FA8B6AB-53D6-0E5C-E1BE-FCB5C44DE1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57237"/>
            <a:ext cx="83058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9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7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почти закончили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взять бинарное упорядоченное дерево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 мы сможем реализовать алгоритм бинарного поиска на нем!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чтобы это работало эффективно, у всех ветвей должна быть одинаковая или примерно одинаковая высота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Такие деревья называются сбалансированными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6E3F3A9-39AD-FE05-C2D3-C1A220419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522636"/>
            <a:ext cx="7750302" cy="58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79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8" y="2914650"/>
            <a:ext cx="6293927" cy="14152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как это представить в памяти…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2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428183"/>
            <a:ext cx="4620584" cy="20016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вспомним про бинарный поиск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 descr="Изображение выглядит как хищная птица, птица, зеленый, сова&#10;&#10;Автоматически созданное описание">
            <a:extLst>
              <a:ext uri="{FF2B5EF4-FFF2-40B4-BE49-F238E27FC236}">
                <a16:creationId xmlns:a16="http://schemas.microsoft.com/office/drawing/2014/main" id="{C9A7E01F-D7C4-356E-5D8D-CDCBB70C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r="178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89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Дерево – это граф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мы можем использовать любой из способов представления графа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матричные представления будут слишком избыточны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нам нужно уметь «расти» дерево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Значит нам подойдет структура смежности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чтобы представить бинарное дерево, просто будем хранить две ссылки –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left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right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вот так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09DD9-8C0A-24C0-DC38-70680164F071}"/>
              </a:ext>
            </a:extLst>
          </p:cNvPr>
          <p:cNvSpPr txBox="1"/>
          <p:nvPr/>
        </p:nvSpPr>
        <p:spPr>
          <a:xfrm>
            <a:off x="3048000" y="1594108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33B3"/>
                </a:solidFill>
                <a:effectLst/>
                <a:latin typeface="JetBrains Mono"/>
              </a:rPr>
              <a:t>interface </a:t>
            </a:r>
            <a:r>
              <a:rPr lang="en-US" sz="1100" dirty="0" err="1">
                <a:solidFill>
                  <a:srgbClr val="000000"/>
                </a:solidFill>
                <a:effectLst/>
                <a:latin typeface="JetBrains Mono"/>
              </a:rPr>
              <a:t>BinaryNodeChildren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1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100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?: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JetBrains Mono"/>
              </a:rPr>
              <a:t>BinaryNode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1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100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?: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JetBrains Mono"/>
              </a:rPr>
              <a:t>BinaryNode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1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1100" dirty="0" err="1">
                <a:solidFill>
                  <a:srgbClr val="000000"/>
                </a:solidFill>
                <a:effectLst/>
                <a:latin typeface="JetBrains Mono"/>
              </a:rPr>
              <a:t>BinaryNode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1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100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1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100" dirty="0">
                <a:solidFill>
                  <a:srgbClr val="871094"/>
                </a:solidFill>
                <a:effectLst/>
                <a:latin typeface="JetBrains Mono"/>
              </a:rPr>
              <a:t>parent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JetBrains Mono"/>
              </a:rPr>
              <a:t>BinaryNode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1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&gt; | </a:t>
            </a:r>
            <a:r>
              <a:rPr lang="en-US" sz="11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100" dirty="0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JetBrains Mono"/>
              </a:rPr>
              <a:t>BinaryNode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1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&gt; | </a:t>
            </a:r>
            <a:r>
              <a:rPr lang="en-US" sz="11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100" dirty="0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JetBrains Mono"/>
              </a:rPr>
              <a:t>BinaryNode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1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&gt; | </a:t>
            </a:r>
            <a:r>
              <a:rPr lang="en-US" sz="11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100" dirty="0">
                <a:solidFill>
                  <a:srgbClr val="0033B3"/>
                </a:solidFill>
                <a:effectLst/>
                <a:latin typeface="JetBrains Mono"/>
              </a:rPr>
              <a:t>constructor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(value: </a:t>
            </a:r>
            <a:r>
              <a:rPr lang="en-US" sz="11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, {parent, left, right}: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JetBrains Mono"/>
              </a:rPr>
              <a:t>BinaryNodeChildren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1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&gt; &amp; {</a:t>
            </a:r>
            <a:r>
              <a:rPr lang="en-US" sz="1100" dirty="0">
                <a:solidFill>
                  <a:srgbClr val="871094"/>
                </a:solidFill>
                <a:effectLst/>
                <a:latin typeface="JetBrains Mono"/>
              </a:rPr>
              <a:t>parent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?: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JetBrains Mono"/>
              </a:rPr>
              <a:t>BinaryNode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1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&gt;} = {}) {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1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1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100" dirty="0" err="1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en-US" sz="11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= value;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1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1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100" dirty="0" err="1">
                <a:solidFill>
                  <a:srgbClr val="871094"/>
                </a:solidFill>
                <a:effectLst/>
                <a:latin typeface="JetBrains Mono"/>
              </a:rPr>
              <a:t>parent</a:t>
            </a:r>
            <a:r>
              <a:rPr lang="en-US" sz="11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= parent ?? </a:t>
            </a:r>
            <a:r>
              <a:rPr lang="en-US" sz="11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1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1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100" dirty="0" err="1">
                <a:solidFill>
                  <a:srgbClr val="871094"/>
                </a:solidFill>
                <a:effectLst/>
                <a:latin typeface="JetBrains Mono"/>
              </a:rPr>
              <a:t>left</a:t>
            </a:r>
            <a:r>
              <a:rPr lang="en-US" sz="11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= left ?? </a:t>
            </a:r>
            <a:r>
              <a:rPr lang="en-US" sz="11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1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1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100" dirty="0" err="1">
                <a:solidFill>
                  <a:srgbClr val="871094"/>
                </a:solidFill>
                <a:effectLst/>
                <a:latin typeface="JetBrains Mono"/>
              </a:rPr>
              <a:t>right</a:t>
            </a:r>
            <a:r>
              <a:rPr lang="en-US" sz="11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= right ?? </a:t>
            </a:r>
            <a:r>
              <a:rPr lang="en-US" sz="1100" dirty="0"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1100" dirty="0" err="1">
                <a:solidFill>
                  <a:srgbClr val="000000"/>
                </a:solidFill>
                <a:effectLst/>
                <a:latin typeface="JetBrains Mono"/>
              </a:rPr>
              <a:t>BinaryTree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1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100" dirty="0">
                <a:solidFill>
                  <a:srgbClr val="871094"/>
                </a:solidFill>
                <a:effectLst/>
                <a:latin typeface="JetBrains Mono"/>
              </a:rPr>
              <a:t>root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JetBrains Mono"/>
              </a:rPr>
              <a:t>BinaryNode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1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&gt;;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100" dirty="0">
                <a:solidFill>
                  <a:srgbClr val="0033B3"/>
                </a:solidFill>
                <a:effectLst/>
                <a:latin typeface="JetBrains Mono"/>
              </a:rPr>
              <a:t>constructor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(value: </a:t>
            </a:r>
            <a:r>
              <a:rPr lang="en-US" sz="11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, {left, right}: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JetBrains Mono"/>
              </a:rPr>
              <a:t>BinaryNodeChildren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1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&gt; = {}) {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1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1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100" dirty="0" err="1">
                <a:solidFill>
                  <a:srgbClr val="871094"/>
                </a:solidFill>
                <a:effectLst/>
                <a:latin typeface="JetBrains Mono"/>
              </a:rPr>
              <a:t>root</a:t>
            </a:r>
            <a:r>
              <a:rPr lang="en-US" sz="11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1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100" dirty="0" err="1">
                <a:solidFill>
                  <a:srgbClr val="000000"/>
                </a:solidFill>
                <a:effectLst/>
                <a:latin typeface="JetBrains Mono"/>
              </a:rPr>
              <a:t>BinaryNode</a:t>
            </a: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(value, {left, right});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1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344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8" y="2676526"/>
            <a:ext cx="6293927" cy="18247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 как работают алгоритмы вставки и удаления…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7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Вставка и удаление начинается с поиска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Начинаем обход дерева сравнивая значение с искомым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значение узла меньше искомого, то идем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left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повторяем поиск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значение узла больше искомого, то идем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right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повторяем поиск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Иначе – нашли элемент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3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Вставка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Делаем поиск вставляемого элемента в дереве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конце алгоритма вставляем элемент в нужную позицию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3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Удаление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Находим нужный элемент для удаления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Находим наибольший левый поток или наименьший правый потомок удаляемого узла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Заменяем удаляемый узел потомком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0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Удаление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D6830EA-5FF8-DF5F-485B-A7E579E85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07" y="2340117"/>
            <a:ext cx="10021821" cy="253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62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8" y="2190750"/>
            <a:ext cx="6293927" cy="23105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ведь все эти операции эффективны, лишь когда дерево сбалансировано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056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правда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Чтобы сложность алгоритмов была логарифмической, дерево должно быть сбалансировано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проблема в том, что даже если оно сбалансировано, то любая вставка и удаление могут нарушить этот баланс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в конечном счете мы деградируем до линейной сложности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9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764C8B2F-F056-1C6B-B7FE-CC11318119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26" y="604846"/>
            <a:ext cx="7293567" cy="546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5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Бинарный поиск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Позволяет искать элемент в массиве за логарифмическое время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Массив обязан быть отсортирован по искомому элементу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3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52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Ок, сейчас будет правда сложно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Чтобы операции в дереве поиска были эффективными нам нужно постоянно делать его сбалансированным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Любые операции вставки и удаления должны делать пере-балансировки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множество алгоритмов, как именно это реализовать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4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АВЛ дерево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89C2F84-99CD-D3A9-A2B5-97191AAD2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432" y="2344027"/>
            <a:ext cx="6097389" cy="31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09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АВЛ дерево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АВЛ — аббревиатура, образованная первыми буквами создателей (советских учёных)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hlinkClick r:id="rId4" tooltip="Адельсон-Вельский, Георгий Максимович"/>
              </a:rPr>
              <a:t>Адельсон-Вельского Георгия Максимовича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hlinkClick r:id="rId5" tooltip="Ландис, Евгений Михайлович"/>
              </a:rPr>
              <a:t>Ландиса Евгения Михайловича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Сбалансированное дерево поиска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Балансировка на вставка и удалении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Находим нужный элемент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Поднимаемся до корня делая «повороты»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hlinkClick r:id="rId6"/>
              </a:rPr>
              <a:t>Визуализатор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1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Красно-черное дерево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 descr="Изображение выглядит как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68B181B8-3445-04A9-F7B2-2D1C181F3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586" y="1927672"/>
            <a:ext cx="7589526" cy="379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1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Красно-черное дерево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Сбалансированное дерево поиска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 узлы имеют цвет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Балансировка на вставка и удалении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Находим нужный элемент и делаем «развороты»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Визуализатор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АВЛ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vs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Красно-черное дерево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АВЛ по факту более сбалансированное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Быстрее поиск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красное-черном дереве балансировка немного быстрее, т.е. быстрее вставка и удаление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Сбалансированные деревья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Хеш-таблицы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Деревьям не нужно выделять память заранее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Хеш-таблица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аллоцирует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буфер заранее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Операции со сбалансированное дерево всегда логарифмические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Хеш-таблицы имеют константную сложность операций, но могут деградировать из-за коллизий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Узлы дерева фрагментированы в памяти, т.е. дерево плохо кэшируется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Хеш-таблица основана на массиве, который может хорошо кэшироваться, но сами значения фрагментированы внутри этого 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У деревьев не бывает коллизий и нет проблем с ростом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Хеш-таблицы подвержены коллизиям и по мере заполнения внутреннего буфера потребуется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аллокация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 нового и </a:t>
            </a:r>
            <a:r>
              <a:rPr lang="ru-RU" sz="1800" dirty="0" err="1">
                <a:latin typeface="Roboto" panose="02000000000000000000" pitchFamily="2" charset="0"/>
                <a:ea typeface="Roboto" panose="02000000000000000000" pitchFamily="2" charset="0"/>
              </a:rPr>
              <a:t>перехеширование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У узлов дерева нужна доп. память для указателей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</a:rPr>
              <a:t>Хеш-таблице тоже нужна доп. память при использовании метода цепочек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8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8" y="2190750"/>
            <a:ext cx="6293927" cy="2310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если в качестве узлов дерева хранить массив элементов…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353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4E5133-809E-C488-7280-7A5257A34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44" y="1614228"/>
            <a:ext cx="7885112" cy="36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7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D615667-2831-1D71-817B-705B158ED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344487"/>
            <a:ext cx="8096250" cy="6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25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действительно работает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мы будем хранить в узле множество элементов в массиве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 мы сможем исправить проблему кэширования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Более того, мы можем подгружать такие узлы по требованию, а не грузить все сразу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Значит такая структура подойдет для кейсов, когда данных может быть очень много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СУБД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9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Встречайте,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дерево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Многопутевое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сбалансированное дерево поиска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узлах хранится не одно значение, а массив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Массив отсортирован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Балансировка на вставке и удалении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Визуализатор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Имеет разные вариации реализации, например,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B+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дерево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3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Встречайте,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дерево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, прямоугольный, линия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1657180-E6CD-ED25-7EF3-36C2F1EAD2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4" y="2102934"/>
            <a:ext cx="9521283" cy="33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2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B+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дерево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 descr="Изображение выглядит как Прямоугольник,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1AB5209-0792-3C36-155C-D4D5D7D2D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46" y="1690688"/>
            <a:ext cx="8320784" cy="44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81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дерево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vs B+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дерево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B-деревьях ключи и данные могут быть сохранены в любом узле дерева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B+ деревьях данные сохраняются только в листовых узлах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B-дереве каждый узел указывает на своего потомка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B+ дереве все листовые узлы связаны друг с другом, что обеспечивает высокую скорость прохода по элементам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B-дерево редко используется для крупных объемов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B+ дерево используется для компьютерных систем, таких как базы данных и файловые системы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B-дерево обычно применяются, когда все данные могут быть хранены в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B+ дерево используются в случаях, когда данные превышают объем доступной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Поскольку в B+ дереве все ключи сохраняются в листовых узлах, его высота меньше, чем у B-дерева, поэтому поиск в B+ дереве обычно более быстрый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B-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деревья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бинарные деревья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хэш-таблицы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деревья лучше кэшируются и обладают всеми плюсами сбалансированных деревьев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B-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деревья сильно ветвистые, а значит нужно больше доп. памяти на указатели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B-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деревья отлично подходят для ситуаций, когда исходные набор данных очень большой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6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0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Подведем итог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Бинарный поиск – это один из самых важных алгоритмов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Нужно уметь применять его в самых разных задачах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Деревья это очень важное семейство структур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Деревья поиска развивают идею </a:t>
            </a:r>
            <a:r>
              <a:rPr lang="ru-RU" sz="2400">
                <a:latin typeface="Roboto" panose="02000000000000000000" pitchFamily="2" charset="0"/>
                <a:ea typeface="Roboto" panose="02000000000000000000" pitchFamily="2" charset="0"/>
              </a:rPr>
              <a:t>бинарного поиска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Деревья поиска обладают рядом плюсов перед хэш-таблицами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Нужно знать об этих особенностях, чтобы выбирать наиболее оптимальные решения под конкретные задачи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Тема сложная, но важная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4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 массивами все еще есть проблемы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можем быстро искать элемент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при вставке и удалении мы вынуждены сдвигать элементы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линейная операция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После каждой вставки данные придется пересортировывать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O(n log n)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 даже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O(n ^ 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Неэффективно!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если хотим поддерживать расширение, то придется использовать вектор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7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8" y="2280480"/>
            <a:ext cx="6293927" cy="22970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если взять связный список и каким то образом его отсортировать…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29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это интересно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Вставка в связный список не нуждается в «сдвигах» элементов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Т.е. нам нужно придумать как на нем реализовать бинарный поиск и дело в шляпе?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0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6E3F3A9-39AD-FE05-C2D3-C1A220419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522636"/>
            <a:ext cx="7750302" cy="58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9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5493</TotalTime>
  <Words>1317</Words>
  <Application>Microsoft Office PowerPoint</Application>
  <PresentationFormat>Широкоэкранный</PresentationFormat>
  <Paragraphs>189</Paragraphs>
  <Slides>48</Slides>
  <Notes>47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JetBrains Mono</vt:lpstr>
      <vt:lpstr>Roboto</vt:lpstr>
      <vt:lpstr>Wingdings</vt:lpstr>
      <vt:lpstr>Office Theme</vt:lpstr>
      <vt:lpstr>Computer Science во Frontend</vt:lpstr>
      <vt:lpstr>Давайте вспомним про бинарный поиск</vt:lpstr>
      <vt:lpstr>Бинарный поиск</vt:lpstr>
      <vt:lpstr>Презентация PowerPoint</vt:lpstr>
      <vt:lpstr>С массивами все еще есть проблемы</vt:lpstr>
      <vt:lpstr>А что если взять связный список и каким то образом его отсортировать…</vt:lpstr>
      <vt:lpstr>А это интересно</vt:lpstr>
      <vt:lpstr>Презентация PowerPoint</vt:lpstr>
      <vt:lpstr>Презентация PowerPoint</vt:lpstr>
      <vt:lpstr>Ок, сначала разберемся с обычным деревом</vt:lpstr>
      <vt:lpstr>Теперь познакомимся с «корневым» деревом</vt:lpstr>
      <vt:lpstr>Презентация PowerPoint</vt:lpstr>
      <vt:lpstr>Теперь познакомимся с «упорядоченным» деревом</vt:lpstr>
      <vt:lpstr>Теперь познакомимся с «бинарным» деревом</vt:lpstr>
      <vt:lpstr>Презентация PowerPoint</vt:lpstr>
      <vt:lpstr>Презентация PowerPoint</vt:lpstr>
      <vt:lpstr>Мы почти закончили</vt:lpstr>
      <vt:lpstr>Презентация PowerPoint</vt:lpstr>
      <vt:lpstr>Но как это представить в памяти…</vt:lpstr>
      <vt:lpstr>Дерево – это граф</vt:lpstr>
      <vt:lpstr>Например, вот так</vt:lpstr>
      <vt:lpstr>Так как работают алгоритмы вставки и удаления…</vt:lpstr>
      <vt:lpstr>Вставка и удаление начинается с поиска </vt:lpstr>
      <vt:lpstr>Вставка</vt:lpstr>
      <vt:lpstr>Удаление</vt:lpstr>
      <vt:lpstr>Удаление</vt:lpstr>
      <vt:lpstr>Но ведь все эти операции эффективны, лишь когда дерево сбалансировано</vt:lpstr>
      <vt:lpstr>Это правда</vt:lpstr>
      <vt:lpstr>Презентация PowerPoint</vt:lpstr>
      <vt:lpstr>Презентация PowerPoint</vt:lpstr>
      <vt:lpstr>Ок, сейчас будет правда сложно</vt:lpstr>
      <vt:lpstr>АВЛ дерево</vt:lpstr>
      <vt:lpstr>АВЛ дерево</vt:lpstr>
      <vt:lpstr>Красно-черное дерево</vt:lpstr>
      <vt:lpstr>Красно-черное дерево</vt:lpstr>
      <vt:lpstr>АВЛ vs Красно-черное дерево</vt:lpstr>
      <vt:lpstr>Сбалансированные деревья vs Хеш-таблицы</vt:lpstr>
      <vt:lpstr>А если в качестве узлов дерева хранить массив элементов…</vt:lpstr>
      <vt:lpstr>Презентация PowerPoint</vt:lpstr>
      <vt:lpstr>Это действительно работает</vt:lpstr>
      <vt:lpstr>Встречайте, B дерево</vt:lpstr>
      <vt:lpstr>Встречайте, B дерево</vt:lpstr>
      <vt:lpstr>B+ дерево</vt:lpstr>
      <vt:lpstr>B дерево vs B+ дерево</vt:lpstr>
      <vt:lpstr>B-деревья vs бинарные деревья vs хэш-таблицы</vt:lpstr>
      <vt:lpstr>Презентация PowerPoint</vt:lpstr>
      <vt:lpstr>Подведем итог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969</cp:revision>
  <dcterms:created xsi:type="dcterms:W3CDTF">2020-11-08T08:53:50Z</dcterms:created>
  <dcterms:modified xsi:type="dcterms:W3CDTF">2024-04-14T14:07:47Z</dcterms:modified>
</cp:coreProperties>
</file>