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6" r:id="rId2"/>
    <p:sldId id="573" r:id="rId3"/>
    <p:sldId id="491" r:id="rId4"/>
    <p:sldId id="612" r:id="rId5"/>
    <p:sldId id="615" r:id="rId6"/>
    <p:sldId id="616" r:id="rId7"/>
    <p:sldId id="613" r:id="rId8"/>
    <p:sldId id="626" r:id="rId9"/>
    <p:sldId id="617" r:id="rId10"/>
    <p:sldId id="614" r:id="rId11"/>
    <p:sldId id="618" r:id="rId12"/>
    <p:sldId id="497" r:id="rId13"/>
    <p:sldId id="619" r:id="rId14"/>
    <p:sldId id="620" r:id="rId15"/>
    <p:sldId id="621" r:id="rId16"/>
    <p:sldId id="622" r:id="rId17"/>
    <p:sldId id="554" r:id="rId18"/>
    <p:sldId id="623" r:id="rId19"/>
    <p:sldId id="624" r:id="rId20"/>
    <p:sldId id="625" r:id="rId21"/>
    <p:sldId id="427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030001"/>
    <a:srgbClr val="FECC00"/>
    <a:srgbClr val="000000"/>
    <a:srgbClr val="FFD300"/>
    <a:srgbClr val="F8A706"/>
    <a:srgbClr val="F9B003"/>
    <a:srgbClr val="F08631"/>
    <a:srgbClr val="ED6E56"/>
    <a:srgbClr val="E847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0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323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26852-A5FD-47A0-97FE-E46EE9FB5FF1}" type="datetimeFigureOut">
              <a:rPr lang="ru-RU" smtClean="0"/>
              <a:t>19.05.2024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A0E67-7509-4A65-80F6-A4D6716ABA1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78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804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5009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6820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293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9060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5848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3571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23499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445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9064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1049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874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6432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8668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4285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2515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2615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0850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767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2137-400F-4BDA-B79B-F69618F6E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F1962-7FCF-47DA-9568-538753606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87A32-3D39-4EBC-BDFE-F85CF71E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19.05.2024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94EF6-5D64-477F-9240-19CA66DB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C36FA-F538-408E-B0AA-5B1DE6DA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741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8C6A-7BB5-45CC-BF56-4BB4E707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95527-77E1-4670-B3DA-6DEB7D4EB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2CE8D-2961-484C-AFAA-5656C588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19.05.2024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4761F-5EB7-4777-A903-4F908852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F10CD-41E9-4C48-959A-B154A1F8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60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B162E-4F68-4E9E-8D2E-FDB853A21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7913F-36F8-49C2-8F29-3C899A5AF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C8031-1E8C-4FFE-9462-A1BDF4A0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19.05.2024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8833C-FB18-4D13-8985-38D287F1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30251-AC41-4CEF-AAFE-87C1B36F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234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708B-9108-45B9-A29A-37DF6CE2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09B2-E19B-4CED-982B-5996A0065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81DB1-FDCC-453D-9DBF-75DC84E7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19.05.2024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248BF-6DF7-45D8-84C8-419A5AF0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D38BF-10B4-468F-8E03-D3E953DB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695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C668-65BE-4D21-B200-67563DE5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6B919-B38C-4BBA-BA6B-72FAE781A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0D12A-F328-4505-AE93-2E5A675B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19.05.2024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43129-B450-40EA-BF7F-122E447A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81182-32E1-4035-9A80-E627D063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41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CB34-420B-4C5A-A9D8-B7AD652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4E321-FBAB-4CDE-8BBC-5D601CA02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11086-8E7F-46D4-BEB6-05C03B13B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37881-B37F-48D5-8651-A231AD37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19.05.2024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D0034-9C7C-4D04-B87C-833D2CF0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EA883-BDED-4C18-B83A-52B03B42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02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5933-8718-4F39-AA60-6E786D56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18838-568F-4555-8265-1023F4EC0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19A05-5FE7-4A8C-A5C8-DDE228D6B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BC081-3984-4DEC-A604-EA471CD25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1B347-A5FF-4CE8-AF03-4591223B0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15887-F29A-400C-8791-5E631DA3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19.05.2024</a:t>
            </a:fld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701F6-347D-4CD2-9F3F-4A927E97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DFC93-6575-4238-ACB3-5053637F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10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95D4-04A3-47A1-8442-7D0E2A96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21100-2674-4222-A4F6-C5532478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19.05.2024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85572-3038-44E3-989B-F8B2775C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466DF-913F-42F6-BAA9-8080C18B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85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52426-AED8-405F-92F7-8DFB9348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19.05.2024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DAF86-CCDE-416C-88A9-756499AA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9C8AA-268B-42B3-A4E7-0AE04340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206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51EB-D6F2-47B4-BD8A-8D297788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46B0B-4A6E-4590-B339-06163FF97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33499-9AE5-43A0-A7DB-B51135482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7965-8739-4393-AA61-CE14E711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19.05.2024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41D93-896E-4A8E-8DCF-4FC7F730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784EA-68F9-4E31-92C7-C7BDC75F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500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EB4F-79E9-4C04-86AB-4B8ABF7E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E89AA-4DB6-4F07-A2CD-24E4E20DB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11564-96C1-49F3-A40A-33381A238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7D4DF-25B9-440F-BBC9-B055C4F6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19.05.2024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B1EDE-E62A-4588-8273-A545FFA4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C1333-2E9E-4014-9CA3-4D202A5A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638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7798A-27DB-42CD-B4BA-C6396861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49E17-E9DB-4794-9CE2-5608F30C9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2795D-7B4E-420A-AAE0-A7248A670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51516-813A-495E-B1E8-A9387935886E}" type="datetimeFigureOut">
              <a:rPr lang="ru-RU" smtClean="0"/>
              <a:t>19.05.2024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C3729-0509-4F37-836D-8D95B4604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C699D-CAEC-4495-A04E-8012FE50D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73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1094-EF65-4F00-B8FD-0B2B1BB36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735" y="1122363"/>
            <a:ext cx="6586937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Computer Science </a:t>
            </a:r>
            <a:r>
              <a:rPr lang="ru-RU" sz="4400" dirty="0">
                <a:latin typeface="Roboto" panose="02000000000000000000" pitchFamily="2" charset="0"/>
                <a:ea typeface="Roboto" panose="02000000000000000000" pitchFamily="2" charset="0"/>
              </a:rPr>
              <a:t>во </a:t>
            </a:r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Frontend</a:t>
            </a:r>
            <a:endParaRPr lang="ru-RU" sz="4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2320A-D00D-4091-8F77-BB4C10DC2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734" y="3602038"/>
            <a:ext cx="6586937" cy="1655762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Продвинутые регулярные выражения. Группы. </a:t>
            </a: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Квантификаторы. </a:t>
            </a: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Жадный и нежадный поиск.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137687-7676-46EF-34BD-22D7EB3E2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46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Группа без запоминания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Когда хочется просто сгруппировать шаблон, без запоминания, то можно использовать специальный синтаксис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Ру(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?: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ка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кав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8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439" y="2257143"/>
            <a:ext cx="4945565" cy="23437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ведь к группам можно применять квантификаторы?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279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Тут гибкость огромная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Мы можем делать внутри группы другие группы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 любой группе можем применять квантификаторы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миксовать это с другими конструкциями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RegExp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Однако, следует помнить про производительность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2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«Тормозящие» регулярки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От того как составлено регулярное выражение зависит эффективность поиск по нему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^(\d+)*$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6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439" y="2717620"/>
            <a:ext cx="4945565" cy="14227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почему это тормозит?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999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Все дело в квантификаторах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в том как устроен поиск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 нашем случае мы ищем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\d+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 другой стороны наше условие обернуто 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()*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Оба квантификатора работают «жадно»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в добавок стоят якорные ссылки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^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$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Давайте рассмотрим на практике…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Какие можно сделать выводы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Вложенные квантификаторы без дополнительных условий очень опасны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Их нужно упрощать до одного уровня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 другой стороны, выражение по типу (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\w+\s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*\w*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работает абсолютно нормально, т.к. есть условие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Избегайте «широких» символьных наборов, если можно задать конкретные символы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Паттерн «атомарная группа», но это на следующем занятии…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4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85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Крепитесь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Несмотря на кажущуюся простоту, регулярные выражения могут быть источником проблем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Безобидная регулярка, хорошо работающая на множестве данных может «зависать» на особых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Всегда внимательно смотрите на условия с вложенными квантификаторами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9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439" y="2496235"/>
            <a:ext cx="4945565" cy="186553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можно подробнее про  жадность?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51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90" y="2724515"/>
            <a:ext cx="4594303" cy="172120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что там было с фрагментами подстроки?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97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Это свойство квантификаторов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Когда наш квантификатор не ограничен максимальным вхождением, то всегда возникает вопрос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Нужно искать максимально подходящую подстроку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Или, минимально подходящую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Именно за это и отвечает жадность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 умолчанию такие квантификаторы пытаются найти самый максимальный вариант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Добавление оператора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?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переключает режим поиска на минимальный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9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2766218"/>
            <a:ext cx="11358452" cy="1325563"/>
          </a:xfrm>
        </p:spPr>
        <p:txBody>
          <a:bodyPr/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Спасибо!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38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Мы можем пометить кусок подстроки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потом отдельно работать с найденными фрагментами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Для этого используется уже знакомые операторы круглые скобки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Каждому такому фрагменту дается индекс начиная с 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Мы можем обращаться найденным фрагментам по их индексу в большинстве методов, работающих с регулярными выражениями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match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есть нюансы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1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Обращение к группе внутри выражения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Мы можем обращаться к найденному фрагменту внутри самого регулярного выражения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Для этого используется оператор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\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номер группы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([“’]).*?\1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([“’]).*?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\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9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Обращение к группе внутри выражения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Чтобы обратится к группе в самом регулярном выражении вводится специальный синтаксис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([“’]).*?\1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([“’]).*?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\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5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439" y="2724515"/>
            <a:ext cx="4945565" cy="172120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Если групп много, то ведь легко запутаться?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76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Обращение к группе по имени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Когда групп много обращаться по индексу неудобно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Введем специальный синтаксис для задания имени группе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(?&lt;q&gt;[“’]).*?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(?&lt;q&gt;[“’]).*?\k&lt;q&gt;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replace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второй параметр строка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Если методу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replace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задать второй параметр в виде строки, то в нем можно использовать специальные шаблоны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12FA9896-CD22-FE74-2989-8B2D08E42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125022"/>
              </p:ext>
            </p:extLst>
          </p:nvPr>
        </p:nvGraphicFramePr>
        <p:xfrm>
          <a:off x="1031488" y="3429000"/>
          <a:ext cx="8833624" cy="2534864"/>
        </p:xfrm>
        <a:graphic>
          <a:graphicData uri="http://schemas.openxmlformats.org/drawingml/2006/table">
            <a:tbl>
              <a:tblPr/>
              <a:tblGrid>
                <a:gridCol w="4416812">
                  <a:extLst>
                    <a:ext uri="{9D8B030D-6E8A-4147-A177-3AD203B41FA5}">
                      <a16:colId xmlns:a16="http://schemas.microsoft.com/office/drawing/2014/main" val="2025706238"/>
                    </a:ext>
                  </a:extLst>
                </a:gridCol>
                <a:gridCol w="4416812">
                  <a:extLst>
                    <a:ext uri="{9D8B030D-6E8A-4147-A177-3AD203B41FA5}">
                      <a16:colId xmlns:a16="http://schemas.microsoft.com/office/drawing/2014/main" val="3313022753"/>
                    </a:ext>
                  </a:extLst>
                </a:gridCol>
              </a:tblGrid>
              <a:tr h="307256">
                <a:tc>
                  <a:txBody>
                    <a:bodyPr/>
                    <a:lstStyle/>
                    <a:p>
                      <a:r>
                        <a:rPr lang="ru-RU" sz="15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$&amp;</a:t>
                      </a:r>
                    </a:p>
                  </a:txBody>
                  <a:tcPr marL="76814" marR="76814" marT="38407" marB="384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вставляет всё найденное совпадение</a:t>
                      </a:r>
                    </a:p>
                  </a:txBody>
                  <a:tcPr marL="76814" marR="76814" marT="38407" marB="384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287259"/>
                  </a:ext>
                </a:extLst>
              </a:tr>
              <a:tr h="307256">
                <a:tc>
                  <a:txBody>
                    <a:bodyPr/>
                    <a:lstStyle/>
                    <a:p>
                      <a:r>
                        <a:rPr lang="ru-RU" sz="15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$`</a:t>
                      </a:r>
                    </a:p>
                  </a:txBody>
                  <a:tcPr marL="76814" marR="76814" marT="38407" marB="384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вставляет часть строки до совпадения</a:t>
                      </a:r>
                    </a:p>
                  </a:txBody>
                  <a:tcPr marL="76814" marR="76814" marT="38407" marB="384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299463"/>
                  </a:ext>
                </a:extLst>
              </a:tr>
              <a:tr h="307256">
                <a:tc>
                  <a:txBody>
                    <a:bodyPr/>
                    <a:lstStyle/>
                    <a:p>
                      <a:r>
                        <a:rPr lang="ru-RU" sz="15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$'</a:t>
                      </a:r>
                    </a:p>
                  </a:txBody>
                  <a:tcPr marL="76814" marR="76814" marT="38407" marB="384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вставляет часть строки после совпадения</a:t>
                      </a:r>
                    </a:p>
                  </a:txBody>
                  <a:tcPr marL="76814" marR="76814" marT="38407" marB="384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08942"/>
                  </a:ext>
                </a:extLst>
              </a:tr>
              <a:tr h="768141">
                <a:tc>
                  <a:txBody>
                    <a:bodyPr/>
                    <a:lstStyle/>
                    <a:p>
                      <a:r>
                        <a:rPr lang="en-US" sz="15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$n</a:t>
                      </a:r>
                    </a:p>
                  </a:txBody>
                  <a:tcPr marL="76814" marR="76814" marT="38407" marB="384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если n это 1-2 </a:t>
                      </a:r>
                      <a:r>
                        <a:rPr lang="ru-RU" sz="15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значное</a:t>
                      </a:r>
                      <a:r>
                        <a:rPr lang="ru-RU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число, то вставляет содержимое n-й</a:t>
                      </a:r>
                    </a:p>
                  </a:txBody>
                  <a:tcPr marL="76814" marR="76814" marT="38407" marB="384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029395"/>
                  </a:ext>
                </a:extLst>
              </a:tr>
              <a:tr h="537699">
                <a:tc>
                  <a:txBody>
                    <a:bodyPr/>
                    <a:lstStyle/>
                    <a:p>
                      <a:r>
                        <a:rPr lang="en-US" sz="15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$&lt;name&gt;</a:t>
                      </a:r>
                    </a:p>
                  </a:txBody>
                  <a:tcPr marL="76814" marR="76814" marT="38407" marB="384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вставляет содержимое скобки с указанным </a:t>
                      </a:r>
                      <a:r>
                        <a:rPr lang="ru-RU" sz="15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name</a:t>
                      </a:r>
                      <a:endParaRPr lang="ru-RU" sz="15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6814" marR="76814" marT="38407" marB="384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768232"/>
                  </a:ext>
                </a:extLst>
              </a:tr>
              <a:tr h="307256">
                <a:tc>
                  <a:txBody>
                    <a:bodyPr/>
                    <a:lstStyle/>
                    <a:p>
                      <a:r>
                        <a:rPr lang="ru-RU" sz="15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$$</a:t>
                      </a:r>
                    </a:p>
                  </a:txBody>
                  <a:tcPr marL="76814" marR="76814" marT="38407" marB="384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вставляет "$"</a:t>
                      </a:r>
                    </a:p>
                  </a:txBody>
                  <a:tcPr marL="76814" marR="76814" marT="38407" marB="384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055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15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439" y="2257143"/>
            <a:ext cx="4945565" cy="23437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если некоторые группы нужны только для альтернации?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07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6122</TotalTime>
  <Words>546</Words>
  <Application>Microsoft Office PowerPoint</Application>
  <PresentationFormat>Широкоэкранный</PresentationFormat>
  <Paragraphs>99</Paragraphs>
  <Slides>21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Roboto</vt:lpstr>
      <vt:lpstr>Wingdings</vt:lpstr>
      <vt:lpstr>Office Theme</vt:lpstr>
      <vt:lpstr>Computer Science во Frontend</vt:lpstr>
      <vt:lpstr>А что там было с фрагментами подстроки?</vt:lpstr>
      <vt:lpstr>Мы можем пометить кусок подстроки</vt:lpstr>
      <vt:lpstr>Обращение к группе внутри выражения</vt:lpstr>
      <vt:lpstr>Обращение к группе внутри выражения</vt:lpstr>
      <vt:lpstr>Если групп много, то ведь легко запутаться?</vt:lpstr>
      <vt:lpstr>Обращение к группе по имени</vt:lpstr>
      <vt:lpstr>replace и второй параметр строка</vt:lpstr>
      <vt:lpstr>А если некоторые группы нужны только для альтернации?</vt:lpstr>
      <vt:lpstr>Группа без запоминания</vt:lpstr>
      <vt:lpstr>А ведь к группам можно применять квантификаторы?</vt:lpstr>
      <vt:lpstr>Да</vt:lpstr>
      <vt:lpstr>«Тормозящие» регулярки</vt:lpstr>
      <vt:lpstr>А почему это тормозит?</vt:lpstr>
      <vt:lpstr>Все дело в квантификаторах</vt:lpstr>
      <vt:lpstr>Какие можно сделать выводы</vt:lpstr>
      <vt:lpstr>Презентация PowerPoint</vt:lpstr>
      <vt:lpstr>Крепитесь</vt:lpstr>
      <vt:lpstr>А можно подробнее про  жадность?</vt:lpstr>
      <vt:lpstr>Это свойство квантификаторов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Frontend</dc:title>
  <dc:creator>Andrey Kobets</dc:creator>
  <cp:lastModifiedBy>Андрей Кобец</cp:lastModifiedBy>
  <cp:revision>1248</cp:revision>
  <dcterms:created xsi:type="dcterms:W3CDTF">2020-11-08T08:53:50Z</dcterms:created>
  <dcterms:modified xsi:type="dcterms:W3CDTF">2024-05-19T13:33:18Z</dcterms:modified>
</cp:coreProperties>
</file>